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  <p:sldMasterId id="2147483672" r:id="rId5"/>
  </p:sldMasterIdLst>
  <p:notesMasterIdLst>
    <p:notesMasterId r:id="rId8"/>
  </p:notesMasterIdLst>
  <p:sldIdLst>
    <p:sldId id="256" r:id="rId6"/>
    <p:sldId id="257" r:id="rId7"/>
  </p:sldIdLst>
  <p:sldSz cx="6858000" cy="9906000" type="A4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9" roundtripDataSignature="AMtx7mhnIXEvPTAm9DkT+zvMxyN+uGpqE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DC34F7E-5F3D-41B4-8B74-6821D976F757}" v="2" dt="2026-06-23T14:02:15.264"/>
    <p1510:client id="{CA25E1BF-7FB5-4E4A-806E-08AD0C1AD120}" v="2" dt="2026-06-24T10:08:15.6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89" autoAdjust="0"/>
    <p:restoredTop sz="94660"/>
  </p:normalViewPr>
  <p:slideViewPr>
    <p:cSldViewPr snapToGrid="0">
      <p:cViewPr varScale="1">
        <p:scale>
          <a:sx n="48" d="100"/>
          <a:sy n="48" d="100"/>
        </p:scale>
        <p:origin x="224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customschemas.google.com/relationships/presentationmetadata" Target="metadata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4981A51B-DD4C-40D0-ACC6-95C2C4B61EA3}"/>
    <pc:docChg chg="modSld">
      <pc:chgData name="Mrs L Webster" userId="e46f0a3f-fc4e-4d7b-94a6-4acf829689c1" providerId="ADAL" clId="{4981A51B-DD4C-40D0-ACC6-95C2C4B61EA3}" dt="2026-06-23T14:02:15.264" v="38"/>
      <pc:docMkLst>
        <pc:docMk/>
      </pc:docMkLst>
      <pc:sldChg chg="addSp modSp mod">
        <pc:chgData name="Mrs L Webster" userId="e46f0a3f-fc4e-4d7b-94a6-4acf829689c1" providerId="ADAL" clId="{4981A51B-DD4C-40D0-ACC6-95C2C4B61EA3}" dt="2026-06-23T14:01:52.340" v="1"/>
        <pc:sldMkLst>
          <pc:docMk/>
          <pc:sldMk cId="0" sldId="256"/>
        </pc:sldMkLst>
        <pc:spChg chg="mod">
          <ac:chgData name="Mrs L Webster" userId="e46f0a3f-fc4e-4d7b-94a6-4acf829689c1" providerId="ADAL" clId="{4981A51B-DD4C-40D0-ACC6-95C2C4B61EA3}" dt="2026-06-23T14:01:52.019" v="0" actId="1076"/>
          <ac:spMkLst>
            <pc:docMk/>
            <pc:sldMk cId="0" sldId="256"/>
            <ac:spMk id="226" creationId="{00000000-0000-0000-0000-000000000000}"/>
          </ac:spMkLst>
        </pc:spChg>
        <pc:picChg chg="add mod">
          <ac:chgData name="Mrs L Webster" userId="e46f0a3f-fc4e-4d7b-94a6-4acf829689c1" providerId="ADAL" clId="{4981A51B-DD4C-40D0-ACC6-95C2C4B61EA3}" dt="2026-06-23T14:01:52.340" v="1"/>
          <ac:picMkLst>
            <pc:docMk/>
            <pc:sldMk cId="0" sldId="256"/>
            <ac:picMk id="2" creationId="{9432C3E5-DD8F-8080-2512-CE65AC596348}"/>
          </ac:picMkLst>
        </pc:picChg>
      </pc:sldChg>
      <pc:sldChg chg="addSp modSp mod">
        <pc:chgData name="Mrs L Webster" userId="e46f0a3f-fc4e-4d7b-94a6-4acf829689c1" providerId="ADAL" clId="{4981A51B-DD4C-40D0-ACC6-95C2C4B61EA3}" dt="2026-06-23T14:02:15.264" v="38"/>
        <pc:sldMkLst>
          <pc:docMk/>
          <pc:sldMk cId="4154648508" sldId="257"/>
        </pc:sldMkLst>
        <pc:spChg chg="mod">
          <ac:chgData name="Mrs L Webster" userId="e46f0a3f-fc4e-4d7b-94a6-4acf829689c1" providerId="ADAL" clId="{4981A51B-DD4C-40D0-ACC6-95C2C4B61EA3}" dt="2026-06-23T14:02:13.379" v="37" actId="20577"/>
          <ac:spMkLst>
            <pc:docMk/>
            <pc:sldMk cId="4154648508" sldId="257"/>
            <ac:spMk id="226" creationId="{00000000-0000-0000-0000-000000000000}"/>
          </ac:spMkLst>
        </pc:spChg>
        <pc:picChg chg="add mod">
          <ac:chgData name="Mrs L Webster" userId="e46f0a3f-fc4e-4d7b-94a6-4acf829689c1" providerId="ADAL" clId="{4981A51B-DD4C-40D0-ACC6-95C2C4B61EA3}" dt="2026-06-23T14:02:15.264" v="38"/>
          <ac:picMkLst>
            <pc:docMk/>
            <pc:sldMk cId="4154648508" sldId="257"/>
            <ac:picMk id="4" creationId="{271A12DA-60F4-BAF1-112C-4F5F2C897E54}"/>
          </ac:picMkLst>
        </pc:picChg>
      </pc:sldChg>
    </pc:docChg>
  </pc:docChgLst>
  <pc:docChgLst>
    <pc:chgData name="Mrs L Webster" userId="e46f0a3f-fc4e-4d7b-94a6-4acf829689c1" providerId="ADAL" clId="{2A4AE7FB-31BD-499C-9A9F-5CDFE41B6210}"/>
    <pc:docChg chg="custSel modSld modNotesMaster">
      <pc:chgData name="Mrs L Webster" userId="e46f0a3f-fc4e-4d7b-94a6-4acf829689c1" providerId="ADAL" clId="{2A4AE7FB-31BD-499C-9A9F-5CDFE41B6210}" dt="2026-06-24T10:08:15.610" v="2"/>
      <pc:docMkLst>
        <pc:docMk/>
      </pc:docMkLst>
      <pc:sldChg chg="modNotes">
        <pc:chgData name="Mrs L Webster" userId="e46f0a3f-fc4e-4d7b-94a6-4acf829689c1" providerId="ADAL" clId="{2A4AE7FB-31BD-499C-9A9F-5CDFE41B6210}" dt="2026-06-24T10:08:15.610" v="2"/>
        <pc:sldMkLst>
          <pc:docMk/>
          <pc:sldMk cId="0" sldId="256"/>
        </pc:sldMkLst>
      </pc:sldChg>
      <pc:sldChg chg="addSp delSp modSp mod modNotes">
        <pc:chgData name="Mrs L Webster" userId="e46f0a3f-fc4e-4d7b-94a6-4acf829689c1" providerId="ADAL" clId="{2A4AE7FB-31BD-499C-9A9F-5CDFE41B6210}" dt="2026-06-24T10:08:15.610" v="2"/>
        <pc:sldMkLst>
          <pc:docMk/>
          <pc:sldMk cId="4154648508" sldId="257"/>
        </pc:sldMkLst>
        <pc:picChg chg="del">
          <ac:chgData name="Mrs L Webster" userId="e46f0a3f-fc4e-4d7b-94a6-4acf829689c1" providerId="ADAL" clId="{2A4AE7FB-31BD-499C-9A9F-5CDFE41B6210}" dt="2026-06-24T10:07:57.649" v="0" actId="478"/>
          <ac:picMkLst>
            <pc:docMk/>
            <pc:sldMk cId="4154648508" sldId="257"/>
            <ac:picMk id="4" creationId="{271A12DA-60F4-BAF1-112C-4F5F2C897E54}"/>
          </ac:picMkLst>
        </pc:picChg>
        <pc:picChg chg="add mod">
          <ac:chgData name="Mrs L Webster" userId="e46f0a3f-fc4e-4d7b-94a6-4acf829689c1" providerId="ADAL" clId="{2A4AE7FB-31BD-499C-9A9F-5CDFE41B6210}" dt="2026-06-24T10:08:02.470" v="1"/>
          <ac:picMkLst>
            <pc:docMk/>
            <pc:sldMk cId="4154648508" sldId="257"/>
            <ac:picMk id="5" creationId="{883073EE-1323-35E5-8368-852185C82D0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111375" y="744538"/>
            <a:ext cx="25765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53" y="4715137"/>
            <a:ext cx="5438121" cy="4466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:notes"/>
          <p:cNvSpPr txBox="1">
            <a:spLocks noGrp="1"/>
          </p:cNvSpPr>
          <p:nvPr>
            <p:ph type="body" idx="1"/>
          </p:nvPr>
        </p:nvSpPr>
        <p:spPr>
          <a:xfrm>
            <a:off x="679753" y="4715137"/>
            <a:ext cx="5438121" cy="44669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11375" y="744538"/>
            <a:ext cx="25749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:notes"/>
          <p:cNvSpPr txBox="1">
            <a:spLocks noGrp="1"/>
          </p:cNvSpPr>
          <p:nvPr>
            <p:ph type="body" idx="1"/>
          </p:nvPr>
        </p:nvSpPr>
        <p:spPr>
          <a:xfrm>
            <a:off x="679753" y="4715137"/>
            <a:ext cx="5438121" cy="44669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11375" y="744538"/>
            <a:ext cx="25749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46270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7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8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2" name="Google Shape;22;p8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Font typeface="Arial"/>
              <a:buNone/>
              <a:defRPr sz="1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Font typeface="Arial"/>
              <a:buNone/>
              <a:defRPr sz="135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9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8" name="Google Shape;28;p9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9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0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10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0" name="Google Shape;60;p14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8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55" name="Google Shape;155;p28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6" name="Google Shape;156;p2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7" name="Google Shape;157;p2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8" name="Google Shape;158;p2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1" name="Google Shape;161;p2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2" name="Google Shape;162;p2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3" name="Google Shape;163;p2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4" name="Google Shape;164;p2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0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7" name="Google Shape;167;p30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8" name="Google Shape;168;p3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9" name="Google Shape;169;p3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0" name="Google Shape;170;p3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73" name="Google Shape;173;p31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4" name="Google Shape;174;p31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5" name="Google Shape;175;p3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6" name="Google Shape;176;p3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7" name="Google Shape;177;p3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2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0" name="Google Shape;180;p32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1" name="Google Shape;181;p32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2" name="Google Shape;182;p32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3" name="Google Shape;183;p32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4" name="Google Shape;184;p3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5" name="Google Shape;185;p3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6" name="Google Shape;186;p3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3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9" name="Google Shape;189;p3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0" name="Google Shape;190;p3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1" name="Google Shape;191;p3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4" name="Google Shape;194;p3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5" name="Google Shape;195;p3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5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98" name="Google Shape;198;p35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9" name="Google Shape;199;p35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0" name="Google Shape;200;p3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1" name="Google Shape;201;p3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2" name="Google Shape;202;p3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6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05" name="Google Shape;205;p36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206" name="Google Shape;206;p36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7" name="Google Shape;207;p3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8" name="Google Shape;208;p3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9" name="Google Shape;209;p3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2" name="Google Shape;212;p37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3" name="Google Shape;213;p3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4" name="Google Shape;214;p3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5" name="Google Shape;215;p3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8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8" name="Google Shape;218;p38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9" name="Google Shape;219;p3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0" name="Google Shape;220;p3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1" name="Google Shape;221;p3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3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3"/>
          <p:cNvSpPr/>
          <p:nvPr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8;p3"/>
          <p:cNvSpPr/>
          <p:nvPr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9;p3"/>
          <p:cNvSpPr/>
          <p:nvPr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;p3"/>
          <p:cNvSpPr txBox="1"/>
          <p:nvPr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Essential knowledge</a:t>
            </a:r>
            <a:endParaRPr/>
          </a:p>
        </p:txBody>
      </p:sp>
      <p:sp>
        <p:nvSpPr>
          <p:cNvPr id="11" name="Google Shape;11;p3"/>
          <p:cNvSpPr txBox="1"/>
          <p:nvPr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12" name="Google Shape;12;p3"/>
          <p:cNvSpPr txBox="1"/>
          <p:nvPr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26" Type="http://schemas.openxmlformats.org/officeDocument/2006/relationships/image" Target="../media/image3.png"/><Relationship Id="rId3" Type="http://schemas.openxmlformats.org/officeDocument/2006/relationships/image" Target="../media/image30.png"/><Relationship Id="rId21" Type="http://schemas.openxmlformats.org/officeDocument/2006/relationships/image" Target="../media/image21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5" Type="http://schemas.openxmlformats.org/officeDocument/2006/relationships/image" Target="../media/image25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24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23" Type="http://schemas.openxmlformats.org/officeDocument/2006/relationships/image" Target="../media/image23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"/>
          <p:cNvSpPr txBox="1"/>
          <p:nvPr/>
        </p:nvSpPr>
        <p:spPr>
          <a:xfrm>
            <a:off x="2147888" y="153164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7 – Averages, Rounding and Estimation</a:t>
            </a:r>
            <a:endParaRPr dirty="0"/>
          </a:p>
        </p:txBody>
      </p:sp>
      <p:sp>
        <p:nvSpPr>
          <p:cNvPr id="227" name="Google Shape;227;p1"/>
          <p:cNvSpPr txBox="1"/>
          <p:nvPr/>
        </p:nvSpPr>
        <p:spPr>
          <a:xfrm>
            <a:off x="168549" y="3113263"/>
            <a:ext cx="2946300" cy="600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</a:rPr>
              <a:t>Rounding to powers of 10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</a:rPr>
              <a:t>Rounding integers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</a:rPr>
              <a:t>Mean</a:t>
            </a:r>
            <a:endParaRPr sz="1100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228" name="Google Shape;228;p1"/>
          <p:cNvSpPr/>
          <p:nvPr/>
        </p:nvSpPr>
        <p:spPr>
          <a:xfrm>
            <a:off x="3232150" y="2974608"/>
            <a:ext cx="3517900" cy="2169116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1"/>
          <p:cNvSpPr txBox="1"/>
          <p:nvPr/>
        </p:nvSpPr>
        <p:spPr>
          <a:xfrm>
            <a:off x="3232150" y="2974608"/>
            <a:ext cx="3501159" cy="984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Mode and Range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u="sng" dirty="0">
                <a:solidFill>
                  <a:schemeClr val="dk1"/>
                </a:solidFill>
              </a:rPr>
              <a:t>Mode</a:t>
            </a:r>
            <a:r>
              <a:rPr lang="en-GB" sz="1100" dirty="0">
                <a:solidFill>
                  <a:schemeClr val="dk1"/>
                </a:solidFill>
              </a:rPr>
              <a:t>		</a:t>
            </a:r>
            <a:r>
              <a:rPr lang="en-GB" sz="1100" b="1" u="sng" dirty="0">
                <a:solidFill>
                  <a:schemeClr val="dk1"/>
                </a:solidFill>
              </a:rPr>
              <a:t>Range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		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		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chemeClr val="dk1"/>
              </a:solidFill>
            </a:endParaRPr>
          </a:p>
        </p:txBody>
      </p:sp>
      <p:sp>
        <p:nvSpPr>
          <p:cNvPr id="230" name="Google Shape;230;p1"/>
          <p:cNvSpPr/>
          <p:nvPr/>
        </p:nvSpPr>
        <p:spPr>
          <a:xfrm>
            <a:off x="175734" y="3944167"/>
            <a:ext cx="2971065" cy="3254521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1"/>
          <p:cNvSpPr txBox="1"/>
          <p:nvPr/>
        </p:nvSpPr>
        <p:spPr>
          <a:xfrm>
            <a:off x="154242" y="3944077"/>
            <a:ext cx="2971200" cy="29392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Round to significant figures</a:t>
            </a: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u="sng" dirty="0">
                <a:solidFill>
                  <a:schemeClr val="dk1"/>
                </a:solidFill>
              </a:rPr>
              <a:t>1 Significant Figure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Round the first non-zero number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‘Round 27 to 1 significant figure’ = 30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dk1"/>
                </a:solidFill>
              </a:rPr>
              <a:t>	       2 7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u="sng" dirty="0">
                <a:solidFill>
                  <a:schemeClr val="dk1"/>
                </a:solidFill>
              </a:rPr>
              <a:t>2 Significant Figure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Round the second non-zero number</a:t>
            </a:r>
          </a:p>
          <a:p>
            <a:r>
              <a:rPr lang="en-GB" sz="1100" dirty="0">
                <a:solidFill>
                  <a:schemeClr val="dk1"/>
                </a:solidFill>
              </a:rPr>
              <a:t>‘Round 234 to 1 significant figure’ = 230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	     </a:t>
            </a:r>
            <a:r>
              <a:rPr lang="en-GB" dirty="0">
                <a:solidFill>
                  <a:schemeClr val="dk1"/>
                </a:solidFill>
              </a:rPr>
              <a:t>23 4</a:t>
            </a:r>
            <a:r>
              <a:rPr lang="en-GB" sz="1100" dirty="0">
                <a:solidFill>
                  <a:schemeClr val="dk1"/>
                </a:solidFill>
              </a:rPr>
              <a:t> </a:t>
            </a:r>
          </a:p>
        </p:txBody>
      </p:sp>
      <p:sp>
        <p:nvSpPr>
          <p:cNvPr id="232" name="Google Shape;232;p1"/>
          <p:cNvSpPr/>
          <p:nvPr/>
        </p:nvSpPr>
        <p:spPr>
          <a:xfrm>
            <a:off x="3232150" y="5277881"/>
            <a:ext cx="3525034" cy="2169116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3" name="Google Shape;233;p1"/>
              <p:cNvSpPr txBox="1"/>
              <p:nvPr/>
            </p:nvSpPr>
            <p:spPr>
              <a:xfrm>
                <a:off x="3290833" y="5347017"/>
                <a:ext cx="3525033" cy="233906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b="1" u="sng" dirty="0">
                    <a:solidFill>
                      <a:schemeClr val="dk1"/>
                    </a:solidFill>
                  </a:rPr>
                  <a:t>Mean</a:t>
                </a:r>
                <a:endParaRPr lang="en-GB" sz="1100" dirty="0">
                  <a:solidFill>
                    <a:schemeClr val="dk1"/>
                  </a:solidFill>
                </a:endParaRPr>
              </a:p>
              <a:p>
                <a:r>
                  <a:rPr lang="en-GB" sz="1100" dirty="0">
                    <a:solidFill>
                      <a:schemeClr val="dk1"/>
                    </a:solidFill>
                  </a:rPr>
                  <a:t>A measure of average it gives an idea of the central value</a:t>
                </a:r>
              </a:p>
              <a:p>
                <a:r>
                  <a:rPr lang="en-GB" sz="1100" dirty="0">
                    <a:solidFill>
                      <a:schemeClr val="dk1"/>
                    </a:solidFill>
                  </a:rPr>
                  <a:t>Lilly Annie and Ezra have the following amount of sweets</a:t>
                </a:r>
              </a:p>
              <a:p>
                <a:r>
                  <a:rPr lang="en-GB" sz="1100" dirty="0">
                    <a:solidFill>
                      <a:schemeClr val="dk1"/>
                    </a:solidFill>
                  </a:rPr>
                  <a:t>Lilly – 12 sweets</a:t>
                </a:r>
              </a:p>
              <a:p>
                <a:r>
                  <a:rPr lang="en-GB" sz="1100" dirty="0">
                    <a:solidFill>
                      <a:schemeClr val="dk1"/>
                    </a:solidFill>
                  </a:rPr>
                  <a:t>Annie – 7 Sweets</a:t>
                </a:r>
              </a:p>
              <a:p>
                <a:r>
                  <a:rPr lang="en-GB" sz="1100" dirty="0">
                    <a:solidFill>
                      <a:schemeClr val="dk1"/>
                    </a:solidFill>
                  </a:rPr>
                  <a:t>Ezra – 5 Sweets</a:t>
                </a:r>
              </a:p>
              <a:p>
                <a:endParaRPr lang="en-GB" sz="1100" dirty="0">
                  <a:solidFill>
                    <a:schemeClr val="dk1"/>
                  </a:solidFill>
                </a:endParaRPr>
              </a:p>
              <a:p>
                <a:r>
                  <a:rPr lang="en-GB" sz="1100" dirty="0">
                    <a:solidFill>
                      <a:schemeClr val="dk1"/>
                    </a:solidFill>
                  </a:rPr>
                  <a:t>12 + 7 + 5 = 24 sweets in total </a:t>
                </a:r>
              </a:p>
              <a:p>
                <a:r>
                  <a:rPr lang="en-GB" sz="1100" dirty="0">
                    <a:solidFill>
                      <a:schemeClr val="dk1"/>
                    </a:solidFill>
                  </a:rPr>
                  <a:t>Now shared evenly 24 </a:t>
                </a:r>
                <a14:m>
                  <m:oMath xmlns:m="http://schemas.openxmlformats.org/officeDocument/2006/math">
                    <m:r>
                      <a:rPr lang="en-GB" sz="110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 3 = 8 </a:t>
                </a:r>
              </a:p>
              <a:p>
                <a:r>
                  <a:rPr lang="en-GB" sz="1100" dirty="0">
                    <a:solidFill>
                      <a:schemeClr val="dk1"/>
                    </a:solidFill>
                  </a:rPr>
                  <a:t>Mean number of blocks = 8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GB" sz="1100" dirty="0">
                  <a:solidFill>
                    <a:schemeClr val="dk1"/>
                  </a:solidFill>
                </a:endParaRPr>
              </a:p>
            </p:txBody>
          </p:sp>
        </mc:Choice>
        <mc:Fallback xmlns="">
          <p:sp>
            <p:nvSpPr>
              <p:cNvPr id="233" name="Google Shape;233;p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0833" y="5347017"/>
                <a:ext cx="3525033" cy="2339061"/>
              </a:xfrm>
              <a:prstGeom prst="rect">
                <a:avLst/>
              </a:prstGeom>
              <a:blipFill>
                <a:blip r:embed="rId3"/>
                <a:stretch>
                  <a:fillRect l="-519" t="-52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4" name="Google Shape;234;p1"/>
          <p:cNvSpPr/>
          <p:nvPr/>
        </p:nvSpPr>
        <p:spPr>
          <a:xfrm>
            <a:off x="175734" y="7410518"/>
            <a:ext cx="2967516" cy="2325897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1"/>
          <p:cNvSpPr txBox="1"/>
          <p:nvPr/>
        </p:nvSpPr>
        <p:spPr>
          <a:xfrm>
            <a:off x="182942" y="7499769"/>
            <a:ext cx="2802000" cy="2000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Estimation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Estimations are useful – especially when using fractions and decimals to check if your solution is possible]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dirty="0">
                <a:solidFill>
                  <a:schemeClr val="dk1"/>
                </a:solidFill>
              </a:rPr>
              <a:t>Most estimations round to 1 sig fig.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b="1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210 + 899 &lt; 1200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This is true because when estimated the answer is much lower than 1200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dirty="0">
                <a:solidFill>
                  <a:schemeClr val="dk1"/>
                </a:solidFill>
              </a:rPr>
              <a:t>200 + 900 = 1100 </a:t>
            </a:r>
          </a:p>
        </p:txBody>
      </p:sp>
      <p:sp>
        <p:nvSpPr>
          <p:cNvPr id="237" name="Google Shape;237;p1"/>
          <p:cNvSpPr txBox="1"/>
          <p:nvPr/>
        </p:nvSpPr>
        <p:spPr>
          <a:xfrm>
            <a:off x="181129" y="1195616"/>
            <a:ext cx="1946400" cy="13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Powers of 10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Know what mean, median, range and mode are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Four Operations</a:t>
            </a:r>
          </a:p>
        </p:txBody>
      </p:sp>
      <p:sp>
        <p:nvSpPr>
          <p:cNvPr id="32" name="Google Shape;232;p1">
            <a:extLst>
              <a:ext uri="{FF2B5EF4-FFF2-40B4-BE49-F238E27FC236}">
                <a16:creationId xmlns:a16="http://schemas.microsoft.com/office/drawing/2014/main" id="{78DD19A0-01AB-4512-B3B7-F584B842CEF6}"/>
              </a:ext>
            </a:extLst>
          </p:cNvPr>
          <p:cNvSpPr/>
          <p:nvPr/>
        </p:nvSpPr>
        <p:spPr>
          <a:xfrm>
            <a:off x="3232150" y="7567299"/>
            <a:ext cx="3495106" cy="2169116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233;p1">
            <a:extLst>
              <a:ext uri="{FF2B5EF4-FFF2-40B4-BE49-F238E27FC236}">
                <a16:creationId xmlns:a16="http://schemas.microsoft.com/office/drawing/2014/main" id="{B296B08F-7E9C-472A-A03B-F2D1E8CB7749}"/>
              </a:ext>
            </a:extLst>
          </p:cNvPr>
          <p:cNvSpPr txBox="1"/>
          <p:nvPr/>
        </p:nvSpPr>
        <p:spPr>
          <a:xfrm>
            <a:off x="3340200" y="7712738"/>
            <a:ext cx="3517800" cy="2000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Median</a:t>
            </a: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The middle value after the values are put in order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u="sng" dirty="0">
                <a:solidFill>
                  <a:schemeClr val="dk1"/>
                </a:solidFill>
              </a:rPr>
              <a:t>Example 1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Find the median of the following numbers.</a:t>
            </a:r>
          </a:p>
          <a:p>
            <a:pPr marR="0" lvl="0" algn="l" rtl="0">
              <a:spcBef>
                <a:spcPts val="0"/>
              </a:spcBef>
              <a:spcAft>
                <a:spcPts val="0"/>
              </a:spcAft>
            </a:pPr>
            <a:r>
              <a:rPr lang="en-GB" sz="1100" dirty="0">
                <a:solidFill>
                  <a:schemeClr val="dk1"/>
                </a:solidFill>
              </a:rPr>
              <a:t>4  3  9  8  12 </a:t>
            </a:r>
          </a:p>
          <a:p>
            <a:pPr marR="0" lvl="0" algn="l" rtl="0">
              <a:spcBef>
                <a:spcPts val="0"/>
              </a:spcBef>
              <a:spcAft>
                <a:spcPts val="0"/>
              </a:spcAft>
            </a:pPr>
            <a:r>
              <a:rPr lang="en-GB" sz="1100" dirty="0">
                <a:solidFill>
                  <a:schemeClr val="dk1"/>
                </a:solidFill>
              </a:rPr>
              <a:t>Put in numerical order </a:t>
            </a:r>
            <a:r>
              <a:rPr lang="en-GB" sz="1100" dirty="0">
                <a:solidFill>
                  <a:schemeClr val="dk1"/>
                </a:solidFill>
                <a:sym typeface="Wingdings" panose="05000000000000000000" pitchFamily="2" charset="2"/>
              </a:rPr>
              <a:t> 3, 4, 8, 9, 12</a:t>
            </a:r>
          </a:p>
          <a:p>
            <a:pPr marR="0" lvl="0" algn="l" rtl="0">
              <a:spcBef>
                <a:spcPts val="0"/>
              </a:spcBef>
              <a:spcAft>
                <a:spcPts val="0"/>
              </a:spcAft>
            </a:pPr>
            <a:r>
              <a:rPr lang="en-GB" sz="1100" b="1" u="sng" dirty="0">
                <a:solidFill>
                  <a:schemeClr val="dk1"/>
                </a:solidFill>
                <a:sym typeface="Wingdings" panose="05000000000000000000" pitchFamily="2" charset="2"/>
              </a:rPr>
              <a:t>Example 2</a:t>
            </a:r>
          </a:p>
          <a:p>
            <a:pPr marR="0" lvl="0" algn="l" rtl="0">
              <a:spcBef>
                <a:spcPts val="0"/>
              </a:spcBef>
              <a:spcAft>
                <a:spcPts val="0"/>
              </a:spcAft>
            </a:pPr>
            <a:r>
              <a:rPr lang="en-GB" sz="1100" dirty="0">
                <a:solidFill>
                  <a:schemeClr val="dk1"/>
                </a:solidFill>
                <a:sym typeface="Wingdings" panose="05000000000000000000" pitchFamily="2" charset="2"/>
              </a:rPr>
              <a:t>Find the median of the following numbers.</a:t>
            </a:r>
          </a:p>
          <a:p>
            <a:pPr marR="0" lvl="0" algn="l" rtl="0">
              <a:spcBef>
                <a:spcPts val="0"/>
              </a:spcBef>
              <a:spcAft>
                <a:spcPts val="0"/>
              </a:spcAft>
            </a:pPr>
            <a:r>
              <a:rPr lang="en-GB" sz="1100" dirty="0">
                <a:solidFill>
                  <a:schemeClr val="dk1"/>
                </a:solidFill>
                <a:sym typeface="Wingdings" panose="05000000000000000000" pitchFamily="2" charset="2"/>
              </a:rPr>
              <a:t>15, 16, 14, 18, 19, 20   14, 15, 16, 18, 19, 20</a:t>
            </a:r>
          </a:p>
          <a:p>
            <a:pPr marR="0" lvl="0" algn="l" rtl="0">
              <a:spcBef>
                <a:spcPts val="0"/>
              </a:spcBef>
              <a:spcAft>
                <a:spcPts val="0"/>
              </a:spcAft>
            </a:pPr>
            <a:r>
              <a:rPr lang="en-GB" sz="1100" dirty="0">
                <a:solidFill>
                  <a:schemeClr val="dk1"/>
                </a:solidFill>
                <a:sym typeface="Wingdings" panose="05000000000000000000" pitchFamily="2" charset="2"/>
              </a:rPr>
              <a:t>There are 2 middle numbers so find the midpoint</a:t>
            </a:r>
          </a:p>
          <a:p>
            <a:pPr marR="0" lvl="0" algn="l" rtl="0">
              <a:spcBef>
                <a:spcPts val="0"/>
              </a:spcBef>
              <a:spcAft>
                <a:spcPts val="0"/>
              </a:spcAft>
            </a:pPr>
            <a:r>
              <a:rPr lang="en-GB" sz="1100" dirty="0">
                <a:solidFill>
                  <a:schemeClr val="dk1"/>
                </a:solidFill>
                <a:sym typeface="Wingdings" panose="05000000000000000000" pitchFamily="2" charset="2"/>
              </a:rPr>
              <a:t>16--------17--------18 Median = 17</a:t>
            </a:r>
          </a:p>
        </p:txBody>
      </p:sp>
      <p:sp>
        <p:nvSpPr>
          <p:cNvPr id="68" name="Google Shape;237;p1">
            <a:extLst>
              <a:ext uri="{FF2B5EF4-FFF2-40B4-BE49-F238E27FC236}">
                <a16:creationId xmlns:a16="http://schemas.microsoft.com/office/drawing/2014/main" id="{626FC629-FDA1-400E-81D6-EF2BDE8C12B0}"/>
              </a:ext>
            </a:extLst>
          </p:cNvPr>
          <p:cNvSpPr txBox="1"/>
          <p:nvPr/>
        </p:nvSpPr>
        <p:spPr>
          <a:xfrm>
            <a:off x="2273450" y="1238653"/>
            <a:ext cx="4387600" cy="14702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Mode: The number that occurs the most in data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Median: Found by putting values in order and finding the middle value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Mean: the sum total divided by the amount of numbers in the data.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Range: difference between the largest and smallest numbers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Significant figure: a digit that gives meaning to a number. The non-zero number furthest to the left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3E5612DF-F200-48B8-9956-7AB1C3FE549E}"/>
              </a:ext>
            </a:extLst>
          </p:cNvPr>
          <p:cNvCxnSpPr>
            <a:cxnSpLocks/>
            <a:stCxn id="229" idx="0"/>
            <a:endCxn id="228" idx="2"/>
          </p:cNvCxnSpPr>
          <p:nvPr/>
        </p:nvCxnSpPr>
        <p:spPr>
          <a:xfrm>
            <a:off x="4982730" y="2974608"/>
            <a:ext cx="8370" cy="21691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3887E6DC-AD0C-4AE3-9EA2-22314CC8F8E7}"/>
              </a:ext>
            </a:extLst>
          </p:cNvPr>
          <p:cNvSpPr txBox="1"/>
          <p:nvPr/>
        </p:nvSpPr>
        <p:spPr>
          <a:xfrm>
            <a:off x="5004519" y="3476235"/>
            <a:ext cx="1862832" cy="1831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Difference between the largest and smallest.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‘Find the range of the following numbers’</a:t>
            </a:r>
          </a:p>
          <a:p>
            <a:pPr marR="0" lvl="0" algn="l" rtl="0">
              <a:spcBef>
                <a:spcPts val="0"/>
              </a:spcBef>
              <a:spcAft>
                <a:spcPts val="0"/>
              </a:spcAft>
            </a:pPr>
            <a:r>
              <a:rPr lang="en-GB" sz="1100" dirty="0">
                <a:solidFill>
                  <a:schemeClr val="dk1"/>
                </a:solidFill>
              </a:rPr>
              <a:t>3  9   8  12</a:t>
            </a:r>
          </a:p>
          <a:p>
            <a:pPr marR="0" lvl="0" algn="l" rtl="0">
              <a:spcBef>
                <a:spcPts val="0"/>
              </a:spcBef>
              <a:spcAft>
                <a:spcPts val="0"/>
              </a:spcAft>
            </a:pPr>
            <a:endParaRPr lang="en-GB" sz="1100" dirty="0">
              <a:solidFill>
                <a:schemeClr val="dk1"/>
              </a:solidFill>
            </a:endParaRPr>
          </a:p>
          <a:p>
            <a:pPr marR="0" lvl="0" algn="l" rtl="0">
              <a:spcBef>
                <a:spcPts val="0"/>
              </a:spcBef>
              <a:spcAft>
                <a:spcPts val="0"/>
              </a:spcAft>
            </a:pPr>
            <a:r>
              <a:rPr lang="en-GB" sz="1100" dirty="0">
                <a:solidFill>
                  <a:srgbClr val="FF0000"/>
                </a:solidFill>
              </a:rPr>
              <a:t>12 – 3 = 9</a:t>
            </a:r>
          </a:p>
          <a:p>
            <a:pPr marR="0" lvl="0" algn="l" rtl="0">
              <a:spcBef>
                <a:spcPts val="0"/>
              </a:spcBef>
              <a:spcAft>
                <a:spcPts val="0"/>
              </a:spcAft>
            </a:pPr>
            <a:r>
              <a:rPr lang="en-GB" sz="1100" dirty="0">
                <a:solidFill>
                  <a:schemeClr val="dk1"/>
                </a:solidFill>
              </a:rPr>
              <a:t>Range = 9</a:t>
            </a:r>
          </a:p>
          <a:p>
            <a:endParaRPr lang="en-GB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A16E855-E364-468E-ABE5-3763B1241177}"/>
              </a:ext>
            </a:extLst>
          </p:cNvPr>
          <p:cNvSpPr txBox="1"/>
          <p:nvPr/>
        </p:nvSpPr>
        <p:spPr>
          <a:xfrm>
            <a:off x="3221569" y="3416624"/>
            <a:ext cx="1769531" cy="178510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dirty="0"/>
              <a:t>The number that occurs the most. </a:t>
            </a:r>
          </a:p>
          <a:p>
            <a:endParaRPr lang="en-GB" sz="1100" dirty="0"/>
          </a:p>
          <a:p>
            <a:r>
              <a:rPr lang="en-GB" sz="1100" dirty="0"/>
              <a:t>‘Find the mode of the following numbers’</a:t>
            </a:r>
          </a:p>
          <a:p>
            <a:r>
              <a:rPr lang="en-GB" sz="1100" dirty="0"/>
              <a:t>1  2  3  3  3  4  4  6  7 </a:t>
            </a:r>
          </a:p>
          <a:p>
            <a:endParaRPr lang="en-GB" sz="1100" dirty="0"/>
          </a:p>
          <a:p>
            <a:r>
              <a:rPr lang="en-GB" sz="1100" dirty="0">
                <a:solidFill>
                  <a:srgbClr val="FF0000"/>
                </a:solidFill>
              </a:rPr>
              <a:t>3 appears more times than the rest</a:t>
            </a:r>
          </a:p>
          <a:p>
            <a:r>
              <a:rPr lang="en-GB" sz="1100" dirty="0"/>
              <a:t>Mode = 3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CA46400-DBED-4250-9DBB-5E31C9D40599}"/>
              </a:ext>
            </a:extLst>
          </p:cNvPr>
          <p:cNvCxnSpPr>
            <a:cxnSpLocks/>
          </p:cNvCxnSpPr>
          <p:nvPr/>
        </p:nvCxnSpPr>
        <p:spPr>
          <a:xfrm>
            <a:off x="1632210" y="5143724"/>
            <a:ext cx="0" cy="3431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9B2A66B2-F690-4B08-A813-64A1A0FF794B}"/>
              </a:ext>
            </a:extLst>
          </p:cNvPr>
          <p:cNvCxnSpPr>
            <a:cxnSpLocks/>
          </p:cNvCxnSpPr>
          <p:nvPr/>
        </p:nvCxnSpPr>
        <p:spPr>
          <a:xfrm>
            <a:off x="1232752" y="5299908"/>
            <a:ext cx="27387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38E65767-870E-43D3-BF54-647764FB51DB}"/>
              </a:ext>
            </a:extLst>
          </p:cNvPr>
          <p:cNvSpPr txBox="1"/>
          <p:nvPr/>
        </p:nvSpPr>
        <p:spPr>
          <a:xfrm>
            <a:off x="182942" y="5064548"/>
            <a:ext cx="112778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First non-zero number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175BAE0-B3D7-4E7D-932C-67B1EEB26AE0}"/>
              </a:ext>
            </a:extLst>
          </p:cNvPr>
          <p:cNvSpPr txBox="1"/>
          <p:nvPr/>
        </p:nvSpPr>
        <p:spPr>
          <a:xfrm>
            <a:off x="1902995" y="5029034"/>
            <a:ext cx="13291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If number is below 5 round down if the number is above 5 round up</a:t>
            </a:r>
          </a:p>
        </p:txBody>
      </p: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602A4415-6FBE-4CA6-81F1-941028D5BB3A}"/>
              </a:ext>
            </a:extLst>
          </p:cNvPr>
          <p:cNvCxnSpPr>
            <a:cxnSpLocks/>
          </p:cNvCxnSpPr>
          <p:nvPr/>
        </p:nvCxnSpPr>
        <p:spPr>
          <a:xfrm flipH="1" flipV="1">
            <a:off x="1725568" y="5299908"/>
            <a:ext cx="248147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3B16EFBF-756F-4510-93B7-54B363344EF9}"/>
              </a:ext>
            </a:extLst>
          </p:cNvPr>
          <p:cNvCxnSpPr>
            <a:cxnSpLocks/>
          </p:cNvCxnSpPr>
          <p:nvPr/>
        </p:nvCxnSpPr>
        <p:spPr>
          <a:xfrm>
            <a:off x="1568507" y="6559910"/>
            <a:ext cx="0" cy="3431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44DCF9EA-C2D0-49EE-BC4C-3275D8354116}"/>
              </a:ext>
            </a:extLst>
          </p:cNvPr>
          <p:cNvCxnSpPr>
            <a:cxnSpLocks/>
          </p:cNvCxnSpPr>
          <p:nvPr/>
        </p:nvCxnSpPr>
        <p:spPr>
          <a:xfrm>
            <a:off x="1036846" y="6676591"/>
            <a:ext cx="27387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>
            <a:extLst>
              <a:ext uri="{FF2B5EF4-FFF2-40B4-BE49-F238E27FC236}">
                <a16:creationId xmlns:a16="http://schemas.microsoft.com/office/drawing/2014/main" id="{C6440C98-BA7C-43F6-BF39-D4B1F839D773}"/>
              </a:ext>
            </a:extLst>
          </p:cNvPr>
          <p:cNvSpPr txBox="1"/>
          <p:nvPr/>
        </p:nvSpPr>
        <p:spPr>
          <a:xfrm>
            <a:off x="143559" y="6441231"/>
            <a:ext cx="112778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second non-zero number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8353ACF-E354-41C6-A8D8-309D9E49801E}"/>
              </a:ext>
            </a:extLst>
          </p:cNvPr>
          <p:cNvSpPr txBox="1"/>
          <p:nvPr/>
        </p:nvSpPr>
        <p:spPr>
          <a:xfrm>
            <a:off x="1863612" y="6405717"/>
            <a:ext cx="13291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If number is below 5 round down if the number is above 5 round up</a:t>
            </a:r>
          </a:p>
        </p:txBody>
      </p: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8C579C53-3C5D-465A-BBD5-4CF4165EE862}"/>
              </a:ext>
            </a:extLst>
          </p:cNvPr>
          <p:cNvCxnSpPr>
            <a:cxnSpLocks/>
          </p:cNvCxnSpPr>
          <p:nvPr/>
        </p:nvCxnSpPr>
        <p:spPr>
          <a:xfrm flipH="1" flipV="1">
            <a:off x="1686185" y="6676591"/>
            <a:ext cx="248147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530DEFC4-E3FD-4B01-A06A-364C5659865E}"/>
              </a:ext>
            </a:extLst>
          </p:cNvPr>
          <p:cNvCxnSpPr>
            <a:cxnSpLocks/>
          </p:cNvCxnSpPr>
          <p:nvPr/>
        </p:nvCxnSpPr>
        <p:spPr>
          <a:xfrm flipH="1">
            <a:off x="3622936" y="4515298"/>
            <a:ext cx="406139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val 25">
            <a:extLst>
              <a:ext uri="{FF2B5EF4-FFF2-40B4-BE49-F238E27FC236}">
                <a16:creationId xmlns:a16="http://schemas.microsoft.com/office/drawing/2014/main" id="{599FE979-11CB-48C6-BD7B-DAB043E27015}"/>
              </a:ext>
            </a:extLst>
          </p:cNvPr>
          <p:cNvSpPr/>
          <p:nvPr/>
        </p:nvSpPr>
        <p:spPr>
          <a:xfrm>
            <a:off x="5276851" y="8651857"/>
            <a:ext cx="171450" cy="200025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CA3032F5-8F1B-4E5E-B31D-AB49995CFDE9}"/>
              </a:ext>
            </a:extLst>
          </p:cNvPr>
          <p:cNvSpPr/>
          <p:nvPr/>
        </p:nvSpPr>
        <p:spPr>
          <a:xfrm>
            <a:off x="5448301" y="9117623"/>
            <a:ext cx="472973" cy="226061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432C3E5-DD8F-8080-2512-CE65AC5963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"/>
          <p:cNvSpPr txBox="1"/>
          <p:nvPr/>
        </p:nvSpPr>
        <p:spPr>
          <a:xfrm>
            <a:off x="2090095" y="169586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7 – </a:t>
            </a:r>
            <a:r>
              <a:rPr lang="en-GB" sz="1800" dirty="0">
                <a:solidFill>
                  <a:schemeClr val="dk1"/>
                </a:solidFill>
              </a:rPr>
              <a:t>Averages, rounding and estimation</a:t>
            </a:r>
            <a:endParaRPr dirty="0"/>
          </a:p>
        </p:txBody>
      </p:sp>
      <p:sp>
        <p:nvSpPr>
          <p:cNvPr id="228" name="Google Shape;228;p1"/>
          <p:cNvSpPr/>
          <p:nvPr/>
        </p:nvSpPr>
        <p:spPr>
          <a:xfrm>
            <a:off x="3251889" y="2880143"/>
            <a:ext cx="3517900" cy="104111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1"/>
          <p:cNvSpPr txBox="1"/>
          <p:nvPr/>
        </p:nvSpPr>
        <p:spPr>
          <a:xfrm>
            <a:off x="3251889" y="2909601"/>
            <a:ext cx="3738000" cy="6924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Mode </a:t>
            </a:r>
            <a:r>
              <a:rPr lang="en-GB" sz="1100" b="1" dirty="0">
                <a:solidFill>
                  <a:schemeClr val="dk1"/>
                </a:solidFill>
              </a:rPr>
              <a:t>– Work out the mode of the following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chemeClr val="dk1"/>
              </a:solidFill>
            </a:endParaRPr>
          </a:p>
        </p:txBody>
      </p:sp>
      <p:sp>
        <p:nvSpPr>
          <p:cNvPr id="230" name="Google Shape;230;p1"/>
          <p:cNvSpPr/>
          <p:nvPr/>
        </p:nvSpPr>
        <p:spPr>
          <a:xfrm>
            <a:off x="175734" y="3944167"/>
            <a:ext cx="2971065" cy="276638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1"/>
          <p:cNvSpPr txBox="1"/>
          <p:nvPr/>
        </p:nvSpPr>
        <p:spPr>
          <a:xfrm>
            <a:off x="154242" y="3944077"/>
            <a:ext cx="2971200" cy="2677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Round to Significant figures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1.) Round to 1 significant figure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a.) 1.9		d.) 98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b.) 27		e.) 54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c.) 93 		f.) 135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2.) Round to 2 significant figures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a.) 1.27		d.) 1356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b.) 43.8		e.) 923.7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c.) 906		f.) 23.49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</p:txBody>
      </p:sp>
      <p:sp>
        <p:nvSpPr>
          <p:cNvPr id="232" name="Google Shape;232;p1"/>
          <p:cNvSpPr/>
          <p:nvPr/>
        </p:nvSpPr>
        <p:spPr>
          <a:xfrm>
            <a:off x="3269697" y="5304562"/>
            <a:ext cx="3525034" cy="2173877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1"/>
          <p:cNvSpPr txBox="1"/>
          <p:nvPr/>
        </p:nvSpPr>
        <p:spPr>
          <a:xfrm>
            <a:off x="3251889" y="5327359"/>
            <a:ext cx="3517800" cy="14926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Mean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1.) Work out the mean of the following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2.) Find the mean of the following</a:t>
            </a:r>
          </a:p>
        </p:txBody>
      </p:sp>
      <p:sp>
        <p:nvSpPr>
          <p:cNvPr id="234" name="Google Shape;234;p1"/>
          <p:cNvSpPr/>
          <p:nvPr/>
        </p:nvSpPr>
        <p:spPr>
          <a:xfrm>
            <a:off x="175734" y="6843580"/>
            <a:ext cx="2967516" cy="2892834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1"/>
          <p:cNvSpPr txBox="1"/>
          <p:nvPr/>
        </p:nvSpPr>
        <p:spPr>
          <a:xfrm>
            <a:off x="204630" y="6843580"/>
            <a:ext cx="2967515" cy="2508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Estimation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</a:rPr>
              <a:t>1.)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</a:rPr>
              <a:t>a.) 12 x 10		d.) 0.98 x 3.2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</a:rPr>
              <a:t>b.) 		e.)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</a:rPr>
              <a:t>c.) 13 x 19		f.)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</p:txBody>
      </p:sp>
      <p:sp>
        <p:nvSpPr>
          <p:cNvPr id="32" name="Google Shape;232;p1">
            <a:extLst>
              <a:ext uri="{FF2B5EF4-FFF2-40B4-BE49-F238E27FC236}">
                <a16:creationId xmlns:a16="http://schemas.microsoft.com/office/drawing/2014/main" id="{78DD19A0-01AB-4512-B3B7-F584B842CEF6}"/>
              </a:ext>
            </a:extLst>
          </p:cNvPr>
          <p:cNvSpPr/>
          <p:nvPr/>
        </p:nvSpPr>
        <p:spPr>
          <a:xfrm>
            <a:off x="3269697" y="7575840"/>
            <a:ext cx="3517900" cy="2173877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233;p1">
            <a:extLst>
              <a:ext uri="{FF2B5EF4-FFF2-40B4-BE49-F238E27FC236}">
                <a16:creationId xmlns:a16="http://schemas.microsoft.com/office/drawing/2014/main" id="{B296B08F-7E9C-472A-A03B-F2D1E8CB7749}"/>
              </a:ext>
            </a:extLst>
          </p:cNvPr>
          <p:cNvSpPr txBox="1"/>
          <p:nvPr/>
        </p:nvSpPr>
        <p:spPr>
          <a:xfrm>
            <a:off x="3283445" y="7621879"/>
            <a:ext cx="3517800" cy="14926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Median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1.) Work out the median of the following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2.) Find the median of the following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BAC35CB-48B0-43A7-9160-440778815E53}"/>
              </a:ext>
            </a:extLst>
          </p:cNvPr>
          <p:cNvSpPr txBox="1"/>
          <p:nvPr/>
        </p:nvSpPr>
        <p:spPr>
          <a:xfrm>
            <a:off x="2209800" y="1280803"/>
            <a:ext cx="432389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Define the following key terms:</a:t>
            </a:r>
          </a:p>
          <a:p>
            <a:r>
              <a:rPr lang="en-GB" sz="1100" dirty="0"/>
              <a:t>Mean –</a:t>
            </a:r>
          </a:p>
          <a:p>
            <a:endParaRPr lang="en-GB" sz="1100" dirty="0"/>
          </a:p>
          <a:p>
            <a:r>
              <a:rPr lang="en-GB" sz="1100" dirty="0"/>
              <a:t>Median –</a:t>
            </a:r>
          </a:p>
          <a:p>
            <a:endParaRPr lang="en-GB" sz="1100" dirty="0"/>
          </a:p>
          <a:p>
            <a:r>
              <a:rPr lang="en-GB" sz="1100" dirty="0"/>
              <a:t>Mode – </a:t>
            </a:r>
          </a:p>
          <a:p>
            <a:endParaRPr lang="en-GB" sz="1100" dirty="0"/>
          </a:p>
          <a:p>
            <a:r>
              <a:rPr lang="en-GB" sz="1100" dirty="0"/>
              <a:t>Range –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EE825525-D5AB-4742-9789-3B9E260B0F46}"/>
                  </a:ext>
                </a:extLst>
              </p:cNvPr>
              <p:cNvSpPr/>
              <p:nvPr/>
            </p:nvSpPr>
            <p:spPr>
              <a:xfrm>
                <a:off x="168549" y="952500"/>
                <a:ext cx="2041251" cy="2959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GB" b="1" u="sng" dirty="0">
                    <a:solidFill>
                      <a:sysClr val="windowText" lastClr="000000"/>
                    </a:solidFill>
                  </a:rPr>
                  <a:t>Prior Knowledge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1.) Answer the following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a.) 36 </a:t>
                </a:r>
                <a14:m>
                  <m:oMath xmlns:m="http://schemas.openxmlformats.org/officeDocument/2006/math">
                    <m:r>
                      <a:rPr lang="en-GB" sz="110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 4 =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b.) </a:t>
                </a:r>
                <a14:m>
                  <m:oMath xmlns:m="http://schemas.openxmlformats.org/officeDocument/2006/math">
                    <m:r>
                      <a:rPr lang="en-GB" sz="1100" b="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</a:rPr>
                      <m:t>56</m:t>
                    </m:r>
                    <m:r>
                      <a:rPr lang="en-GB" sz="1100" b="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÷8</m:t>
                    </m:r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 =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c.) </a:t>
                </a:r>
                <a14:m>
                  <m:oMath xmlns:m="http://schemas.openxmlformats.org/officeDocument/2006/math">
                    <m:r>
                      <a:rPr lang="en-GB" sz="1100" b="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</a:rPr>
                      <m:t>8</m:t>
                    </m:r>
                    <m:r>
                      <a:rPr lang="en-GB" sz="1100" b="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×9</m:t>
                    </m:r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 =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d.) </a:t>
                </a:r>
                <a14:m>
                  <m:oMath xmlns:m="http://schemas.openxmlformats.org/officeDocument/2006/math">
                    <m:r>
                      <a:rPr lang="en-GB" sz="1100" b="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</a:rPr>
                      <m:t>4</m:t>
                    </m:r>
                    <m:r>
                      <a:rPr lang="en-GB" sz="1100" b="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×7</m:t>
                    </m:r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 =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GB" sz="1100" dirty="0">
                  <a:solidFill>
                    <a:schemeClr val="dk1"/>
                  </a:solidFill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2.) : Round the following numbers to the nearest integer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a.) 0.7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b.) 0.5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c.) 0.45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d.) 1.35</a:t>
                </a:r>
                <a:endParaRPr lang="en-GB" dirty="0">
                  <a:solidFill>
                    <a:sysClr val="windowText" lastClr="000000"/>
                  </a:solidFill>
                </a:endParaRPr>
              </a:p>
              <a:p>
                <a:endParaRPr lang="en-GB" sz="1100" dirty="0">
                  <a:solidFill>
                    <a:sysClr val="windowText" lastClr="000000"/>
                  </a:solidFill>
                </a:endParaRPr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EE825525-D5AB-4742-9789-3B9E260B0F4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549" y="952500"/>
                <a:ext cx="2041251" cy="2959192"/>
              </a:xfrm>
              <a:prstGeom prst="rect">
                <a:avLst/>
              </a:prstGeom>
              <a:blipFill>
                <a:blip r:embed="rId3"/>
                <a:stretch>
                  <a:fillRect l="-295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Google Shape;228;p1">
            <a:extLst>
              <a:ext uri="{FF2B5EF4-FFF2-40B4-BE49-F238E27FC236}">
                <a16:creationId xmlns:a16="http://schemas.microsoft.com/office/drawing/2014/main" id="{760300EF-7D84-47F6-81E6-D2B9C33F1588}"/>
              </a:ext>
            </a:extLst>
          </p:cNvPr>
          <p:cNvSpPr/>
          <p:nvPr/>
        </p:nvSpPr>
        <p:spPr>
          <a:xfrm>
            <a:off x="3251889" y="4123620"/>
            <a:ext cx="3517900" cy="104111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Google Shape;229;p1">
            <a:extLst>
              <a:ext uri="{FF2B5EF4-FFF2-40B4-BE49-F238E27FC236}">
                <a16:creationId xmlns:a16="http://schemas.microsoft.com/office/drawing/2014/main" id="{73C52A55-E25F-4339-BB02-CEBA6E40AB7B}"/>
              </a:ext>
            </a:extLst>
          </p:cNvPr>
          <p:cNvSpPr txBox="1"/>
          <p:nvPr/>
        </p:nvSpPr>
        <p:spPr>
          <a:xfrm>
            <a:off x="3200048" y="4115575"/>
            <a:ext cx="3738000" cy="4770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Range</a:t>
            </a:r>
            <a:endParaRPr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1.) Work out the range of the following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A9C945F-7D55-4F35-9409-FEA2DA8471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9697" y="3226085"/>
            <a:ext cx="1086002" cy="20957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C83B1BA-77CB-442A-B2F1-899E368BCC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7291" y="3557256"/>
            <a:ext cx="1267002" cy="22863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1B6C745-4EC3-4BC7-A8A6-896D6D718E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33620" y="3260253"/>
            <a:ext cx="1286054" cy="21910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B7AB95F-7C2E-4F83-96CA-983672522DF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21720" y="3607167"/>
            <a:ext cx="1324160" cy="15242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7DD7DF9-77BC-482D-B191-CE17603AE1D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79491" y="8100031"/>
            <a:ext cx="876422" cy="20005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31DFC40B-C742-409E-B385-9796203622A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77791" y="8409568"/>
            <a:ext cx="1086002" cy="15242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792B5F44-3D50-4B13-B326-EA41FFA35C5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79491" y="8620763"/>
            <a:ext cx="1286054" cy="219106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69587EAD-1C31-4A76-B076-C061ADE10EF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93194" y="8097749"/>
            <a:ext cx="981212" cy="171474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6B36F5AB-0FAA-4606-93A3-4435D5ED695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193194" y="8366624"/>
            <a:ext cx="1476581" cy="161948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60BC2094-8B4E-46F9-89C5-5D98526D0F9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219058" y="8672012"/>
            <a:ext cx="1314633" cy="18100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99846F2B-C317-44C5-AC98-C903E5637009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618447" y="9070898"/>
            <a:ext cx="1871691" cy="642521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A1AB9871-E69C-461D-964C-0060E76DAF58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326855" y="5759082"/>
            <a:ext cx="971686" cy="190527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7B849049-F0EB-4586-9C94-10708AFCB6F6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377791" y="6048987"/>
            <a:ext cx="1228896" cy="200053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0FDB0F00-1922-49F5-A73C-F03D1834FF22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345086" y="6341978"/>
            <a:ext cx="1848108" cy="200053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B5E87A2E-71DF-4895-B54D-F719D02F98A6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238110" y="5756644"/>
            <a:ext cx="1276528" cy="190527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3036F3D3-56A6-4B4E-8436-026B1C4F890E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238110" y="6056386"/>
            <a:ext cx="1028844" cy="161948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F5D5D24F-9DF5-4196-A139-708B5EA3F2B9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273326" y="6351504"/>
            <a:ext cx="1333686" cy="190527"/>
          </a:xfrm>
          <a:prstGeom prst="rect">
            <a:avLst/>
          </a:prstGeom>
        </p:spPr>
      </p:pic>
      <p:pic>
        <p:nvPicPr>
          <p:cNvPr id="192" name="Picture 191">
            <a:extLst>
              <a:ext uri="{FF2B5EF4-FFF2-40B4-BE49-F238E27FC236}">
                <a16:creationId xmlns:a16="http://schemas.microsoft.com/office/drawing/2014/main" id="{9BF85C3F-6BAF-4BDA-91F8-E38EBB54CD17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586602" y="6831079"/>
            <a:ext cx="2848373" cy="638264"/>
          </a:xfrm>
          <a:prstGeom prst="rect">
            <a:avLst/>
          </a:prstGeom>
        </p:spPr>
      </p:pic>
      <p:pic>
        <p:nvPicPr>
          <p:cNvPr id="194" name="Picture 193">
            <a:extLst>
              <a:ext uri="{FF2B5EF4-FFF2-40B4-BE49-F238E27FC236}">
                <a16:creationId xmlns:a16="http://schemas.microsoft.com/office/drawing/2014/main" id="{158D4F0A-2563-4406-8038-146054DA486E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3284227" y="4603772"/>
            <a:ext cx="1381318" cy="181000"/>
          </a:xfrm>
          <a:prstGeom prst="rect">
            <a:avLst/>
          </a:prstGeom>
        </p:spPr>
      </p:pic>
      <p:pic>
        <p:nvPicPr>
          <p:cNvPr id="196" name="Picture 195">
            <a:extLst>
              <a:ext uri="{FF2B5EF4-FFF2-40B4-BE49-F238E27FC236}">
                <a16:creationId xmlns:a16="http://schemas.microsoft.com/office/drawing/2014/main" id="{BA3678F8-BFC4-471C-9776-0D34D927FEC3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3287702" y="4930147"/>
            <a:ext cx="1200318" cy="152421"/>
          </a:xfrm>
          <a:prstGeom prst="rect">
            <a:avLst/>
          </a:prstGeom>
        </p:spPr>
      </p:pic>
      <p:pic>
        <p:nvPicPr>
          <p:cNvPr id="198" name="Picture 197">
            <a:extLst>
              <a:ext uri="{FF2B5EF4-FFF2-40B4-BE49-F238E27FC236}">
                <a16:creationId xmlns:a16="http://schemas.microsoft.com/office/drawing/2014/main" id="{F5CEAA9D-EF44-4B11-93A3-4736AB9D3CBD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4872657" y="4615385"/>
            <a:ext cx="1562318" cy="209579"/>
          </a:xfrm>
          <a:prstGeom prst="rect">
            <a:avLst/>
          </a:prstGeom>
        </p:spPr>
      </p:pic>
      <p:pic>
        <p:nvPicPr>
          <p:cNvPr id="200" name="Picture 199">
            <a:extLst>
              <a:ext uri="{FF2B5EF4-FFF2-40B4-BE49-F238E27FC236}">
                <a16:creationId xmlns:a16="http://schemas.microsoft.com/office/drawing/2014/main" id="{416086FD-E806-4456-8422-FAF8D77E15FA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4888046" y="4923077"/>
            <a:ext cx="1771897" cy="17147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83073EE-1323-35E5-8368-852185C82D0D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6485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216F8C2-56F8-4BF8-A2D1-495206F9053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682A77A-9A03-483D-92D3-76B4E5372E2C}">
  <ds:schemaRefs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elements/1.1/"/>
    <ds:schemaRef ds:uri="http://schemas.microsoft.com/office/2006/documentManagement/types"/>
    <ds:schemaRef ds:uri="100964db-d436-474d-b180-2754017d2744"/>
    <ds:schemaRef ds:uri="http://purl.org/dc/terms/"/>
    <ds:schemaRef ds:uri="http://schemas.microsoft.com/office/infopath/2007/PartnerControls"/>
    <ds:schemaRef ds:uri="25282912-017c-4221-86bb-52eb7cb208d2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4B1CB994-1317-4D6A-B980-2A1204AAD1C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0964db-d436-474d-b180-2754017d2744"/>
    <ds:schemaRef ds:uri="25282912-017c-4221-86bb-52eb7cb208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2019</TotalTime>
  <Words>675</Words>
  <Application>Microsoft Office PowerPoint</Application>
  <PresentationFormat>A4 Paper (210x297 mm)</PresentationFormat>
  <Paragraphs>145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Cambria Math</vt:lpstr>
      <vt:lpstr>Wingdings</vt:lpstr>
      <vt:lpstr>Office Theme</vt:lpstr>
      <vt:lpstr>1_Custom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28</cp:revision>
  <dcterms:created xsi:type="dcterms:W3CDTF">2024-01-23T10:53:54Z</dcterms:created>
  <dcterms:modified xsi:type="dcterms:W3CDTF">2026-06-24T10:08:16Z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0x0101009E935E8212CA504F9454DD16E254539B</vt:lpwstr>
  </property>
  <property fmtid="{D5CDD505-2E9C-101B-9397-08002B2CF9AE}" pid="3" name="MediaServiceImageTags">
    <vt:lpwstr/>
  </property>
</Properties>
</file>