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gVJp/+MWuQAVQR1uvCHi2qmrge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7B261B-15FC-4A4C-BA82-B075BF4E3C82}" v="2" dt="2026-06-24T10:03:34.2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10:03:34.274" v="1"/>
      <pc:docMkLst>
        <pc:docMk/>
      </pc:docMkLst>
      <pc:sldChg chg="addSp modSp">
        <pc:chgData name="Mrs L Webster" userId="e46f0a3f-fc4e-4d7b-94a6-4acf829689c1" providerId="ADAL" clId="{2A4AE7FB-31BD-499C-9A9F-5CDFE41B6210}" dt="2026-06-24T10:03:32.596" v="0"/>
        <pc:sldMkLst>
          <pc:docMk/>
          <pc:sldMk cId="0" sldId="256"/>
        </pc:sldMkLst>
        <pc:picChg chg="add mod">
          <ac:chgData name="Mrs L Webster" userId="e46f0a3f-fc4e-4d7b-94a6-4acf829689c1" providerId="ADAL" clId="{2A4AE7FB-31BD-499C-9A9F-5CDFE41B6210}" dt="2026-06-24T10:03:32.596" v="0"/>
          <ac:picMkLst>
            <pc:docMk/>
            <pc:sldMk cId="0" sldId="256"/>
            <ac:picMk id="2" creationId="{19C1CACF-A7DA-CB43-F2CE-786A53A5E5EF}"/>
          </ac:picMkLst>
        </pc:picChg>
      </pc:sldChg>
      <pc:sldChg chg="addSp modSp">
        <pc:chgData name="Mrs L Webster" userId="e46f0a3f-fc4e-4d7b-94a6-4acf829689c1" providerId="ADAL" clId="{2A4AE7FB-31BD-499C-9A9F-5CDFE41B6210}" dt="2026-06-24T10:03:34.274" v="1"/>
        <pc:sldMkLst>
          <pc:docMk/>
          <pc:sldMk cId="0" sldId="257"/>
        </pc:sldMkLst>
        <pc:picChg chg="add mod">
          <ac:chgData name="Mrs L Webster" userId="e46f0a3f-fc4e-4d7b-94a6-4acf829689c1" providerId="ADAL" clId="{2A4AE7FB-31BD-499C-9A9F-5CDFE41B6210}" dt="2026-06-24T10:03:34.274" v="1"/>
          <ac:picMkLst>
            <pc:docMk/>
            <pc:sldMk cId="0" sldId="257"/>
            <ac:picMk id="2" creationId="{A93AAABB-539D-D6E4-1A9F-4901DE750BD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65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:notes"/>
          <p:cNvSpPr txBox="1">
            <a:spLocks noGrp="1"/>
          </p:cNvSpPr>
          <p:nvPr>
            <p:ph type="body" idx="1"/>
          </p:nvPr>
        </p:nvSpPr>
        <p:spPr>
          <a:xfrm>
            <a:off x="679753" y="4715137"/>
            <a:ext cx="5438121" cy="44669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69432" y="120316"/>
            <a:ext cx="45599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9  - Maths &amp; Money </a:t>
            </a:r>
            <a:endParaRPr dirty="0"/>
          </a:p>
        </p:txBody>
      </p:sp>
      <p:sp>
        <p:nvSpPr>
          <p:cNvPr id="230" name="Google Shape;230;p1"/>
          <p:cNvSpPr txBox="1"/>
          <p:nvPr/>
        </p:nvSpPr>
        <p:spPr>
          <a:xfrm>
            <a:off x="134161" y="6938791"/>
            <a:ext cx="5928393" cy="284689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 – Bank account statements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"/>
          <p:cNvSpPr txBox="1"/>
          <p:nvPr/>
        </p:nvSpPr>
        <p:spPr>
          <a:xfrm>
            <a:off x="3275394" y="2822546"/>
            <a:ext cx="3407986" cy="180049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percentage multipliers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"/>
          <p:cNvSpPr txBox="1"/>
          <p:nvPr/>
        </p:nvSpPr>
        <p:spPr>
          <a:xfrm>
            <a:off x="145607" y="3906713"/>
            <a:ext cx="2952751" cy="252372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Simple Interest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86CB3F-592A-43A3-B4E1-D1B41CF910A1}"/>
              </a:ext>
            </a:extLst>
          </p:cNvPr>
          <p:cNvSpPr txBox="1"/>
          <p:nvPr/>
        </p:nvSpPr>
        <p:spPr>
          <a:xfrm>
            <a:off x="231107" y="1341555"/>
            <a:ext cx="36766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Know % multipliers for %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increase &amp; decrease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Difference between Simple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&amp; Compound interest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Concept of Tax &amp; VAT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Understand Debit/Credit &amp; 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Balance in account 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statements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8F76AC-78BB-4465-B1C6-8319FF808188}"/>
              </a:ext>
            </a:extLst>
          </p:cNvPr>
          <p:cNvSpPr txBox="1"/>
          <p:nvPr/>
        </p:nvSpPr>
        <p:spPr>
          <a:xfrm>
            <a:off x="2247900" y="1307114"/>
            <a:ext cx="443548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Balance -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amount of money currently available in a bank account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Debit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- amount of money leaving an account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Credit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- amount of money going into an account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Direct debit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an automatic payment set up by the recipient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Balance -</a:t>
            </a: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amount in a bank account after a credit / debit</a:t>
            </a:r>
            <a:endParaRPr lang="en-GB" sz="110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Simple interest - </a:t>
            </a: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calculated just on the original amount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latin typeface="Arial" panose="020B0604020202020204" pitchFamily="34" charset="0"/>
              </a:rPr>
              <a:t>Compound interest – </a:t>
            </a:r>
            <a:r>
              <a:rPr lang="en-GB" sz="1100" dirty="0">
                <a:latin typeface="Arial" panose="020B0604020202020204" pitchFamily="34" charset="0"/>
              </a:rPr>
              <a:t>calculated on the accumulated amount</a:t>
            </a: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latin typeface="Arial" panose="020B0604020202020204" pitchFamily="34" charset="0"/>
              </a:rPr>
              <a:t>Account Number </a:t>
            </a:r>
            <a:r>
              <a:rPr lang="en-GB" sz="1100" dirty="0">
                <a:latin typeface="Arial" panose="020B0604020202020204" pitchFamily="34" charset="0"/>
              </a:rPr>
              <a:t>– 8 digits, </a:t>
            </a:r>
            <a:r>
              <a:rPr lang="en-GB" sz="1100" b="1" dirty="0">
                <a:latin typeface="Arial" panose="020B0604020202020204" pitchFamily="34" charset="0"/>
              </a:rPr>
              <a:t>Sort Code </a:t>
            </a:r>
            <a:r>
              <a:rPr lang="en-GB" sz="1100" dirty="0">
                <a:latin typeface="Arial" panose="020B0604020202020204" pitchFamily="34" charset="0"/>
              </a:rPr>
              <a:t>– 6 digits</a:t>
            </a:r>
            <a:endParaRPr lang="en-GB" sz="1100" b="0" dirty="0">
              <a:effectLst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A7E065-9EEB-4FF7-AA7C-C4C6E5D7FFF0}"/>
              </a:ext>
            </a:extLst>
          </p:cNvPr>
          <p:cNvSpPr txBox="1"/>
          <p:nvPr/>
        </p:nvSpPr>
        <p:spPr>
          <a:xfrm>
            <a:off x="174620" y="3098800"/>
            <a:ext cx="268535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Finding a percentage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Conversion between units </a:t>
            </a:r>
            <a:r>
              <a:rPr lang="en-GB" sz="1100" dirty="0" err="1"/>
              <a:t>eg</a:t>
            </a:r>
            <a:r>
              <a:rPr lang="en-GB" sz="1100" dirty="0"/>
              <a:t> £ and 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Mental maths methods</a:t>
            </a:r>
          </a:p>
        </p:txBody>
      </p:sp>
      <p:sp>
        <p:nvSpPr>
          <p:cNvPr id="13" name="Google Shape;249;p1">
            <a:extLst>
              <a:ext uri="{FF2B5EF4-FFF2-40B4-BE49-F238E27FC236}">
                <a16:creationId xmlns:a16="http://schemas.microsoft.com/office/drawing/2014/main" id="{0BA94F70-1109-49E1-AECB-ED1E117CE2AA}"/>
              </a:ext>
            </a:extLst>
          </p:cNvPr>
          <p:cNvSpPr txBox="1"/>
          <p:nvPr/>
        </p:nvSpPr>
        <p:spPr>
          <a:xfrm>
            <a:off x="3275394" y="4726876"/>
            <a:ext cx="3404806" cy="216978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Compound Interest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615208-30D9-483B-8786-6EF5B786926C}"/>
              </a:ext>
            </a:extLst>
          </p:cNvPr>
          <p:cNvSpPr txBox="1"/>
          <p:nvPr/>
        </p:nvSpPr>
        <p:spPr>
          <a:xfrm>
            <a:off x="3275394" y="3137272"/>
            <a:ext cx="3419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To increase by 15%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100% + 15% = 115%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115% = 1.15 (percentage divided by 100)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Percentage multiplier for a 15% increase is x1.15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60D357-427C-4993-816A-AC087D909E3D}"/>
              </a:ext>
            </a:extLst>
          </p:cNvPr>
          <p:cNvSpPr txBox="1"/>
          <p:nvPr/>
        </p:nvSpPr>
        <p:spPr>
          <a:xfrm>
            <a:off x="3246380" y="3827041"/>
            <a:ext cx="34660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To decrease by 15%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100% - 15% = 85%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85% = 0.85 (percentage divided by 100)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Percentage multiplier for a 15% decrease is x0.85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F357E2-4301-44B7-B070-9CFC67447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07" y="7328067"/>
            <a:ext cx="5379807" cy="24222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DFA7A3C-DFD8-4467-AB5C-5A56B93A8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654" y="4225413"/>
            <a:ext cx="2846655" cy="1981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A86FA0C-34BB-4D62-9E44-C81A014E8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2353" y="5026648"/>
            <a:ext cx="2640201" cy="1770549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1E20B05-7240-4F28-956D-8B1484C44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160108"/>
              </p:ext>
            </p:extLst>
          </p:nvPr>
        </p:nvGraphicFramePr>
        <p:xfrm>
          <a:off x="4207615" y="6866433"/>
          <a:ext cx="684212" cy="640080"/>
        </p:xfrm>
        <a:graphic>
          <a:graphicData uri="http://schemas.openxmlformats.org/drawingml/2006/table">
            <a:tbl>
              <a:tblPr/>
              <a:tblGrid>
                <a:gridCol w="684212">
                  <a:extLst>
                    <a:ext uri="{9D8B030D-6E8A-4147-A177-3AD203B41FA5}">
                      <a16:colId xmlns:a16="http://schemas.microsoft.com/office/drawing/2014/main" val="13074965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0000FF"/>
                          </a:solidFill>
                          <a:effectLst/>
                          <a:latin typeface="Comic Sans MS" panose="030F0702030302020204" pitchFamily="66" charset="0"/>
                        </a:rPr>
                        <a:t>-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974571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A195F94-2CB9-49C3-A60E-E272F01E37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623515"/>
              </p:ext>
            </p:extLst>
          </p:nvPr>
        </p:nvGraphicFramePr>
        <p:xfrm>
          <a:off x="3452050" y="6987858"/>
          <a:ext cx="1255711" cy="304800"/>
        </p:xfrm>
        <a:graphic>
          <a:graphicData uri="http://schemas.openxmlformats.org/drawingml/2006/table">
            <a:tbl>
              <a:tblPr/>
              <a:tblGrid>
                <a:gridCol w="1255711">
                  <a:extLst>
                    <a:ext uri="{9D8B030D-6E8A-4147-A177-3AD203B41FA5}">
                      <a16:colId xmlns:a16="http://schemas.microsoft.com/office/drawing/2014/main" val="27226191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  <a:effectLst/>
                        </a:rPr>
                        <a:t>+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271073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9C1CACF-A7DA-CB43-F2CE-786A53A5E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300" y="49559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"/>
          <p:cNvSpPr txBox="1"/>
          <p:nvPr/>
        </p:nvSpPr>
        <p:spPr>
          <a:xfrm>
            <a:off x="2069432" y="120316"/>
            <a:ext cx="4560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9 – Maths &amp; Money</a:t>
            </a:r>
            <a:endParaRPr dirty="0"/>
          </a:p>
        </p:txBody>
      </p:sp>
      <p:sp>
        <p:nvSpPr>
          <p:cNvPr id="262" name="Google Shape;262;p2"/>
          <p:cNvSpPr txBox="1"/>
          <p:nvPr/>
        </p:nvSpPr>
        <p:spPr>
          <a:xfrm>
            <a:off x="131734" y="4084146"/>
            <a:ext cx="2763866" cy="263144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</a:t>
            </a:r>
            <a:r>
              <a:rPr lang="en-GB" b="1" u="sng" dirty="0">
                <a:solidFill>
                  <a:schemeClr val="dk1"/>
                </a:solidFill>
              </a:rPr>
              <a:t>p</a:t>
            </a: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ercentage multipliers</a:t>
            </a:r>
            <a:endParaRPr lang="en-GB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</a:rPr>
              <a:t>What is the percentage multiplier for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16% increase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13% decrease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8% decrease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39% increase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2% increase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4.5% increase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dk1"/>
                </a:solidFill>
              </a:rPr>
              <a:t>4.5% decrease</a:t>
            </a: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"/>
          <p:cNvSpPr txBox="1"/>
          <p:nvPr/>
        </p:nvSpPr>
        <p:spPr>
          <a:xfrm>
            <a:off x="3139819" y="2947528"/>
            <a:ext cx="3536314" cy="369327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Simple &amp; Compound interest</a:t>
            </a:r>
            <a:endParaRPr lang="en-GB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"/>
          <p:cNvSpPr txBox="1"/>
          <p:nvPr/>
        </p:nvSpPr>
        <p:spPr>
          <a:xfrm>
            <a:off x="131734" y="6846418"/>
            <a:ext cx="6548466" cy="293926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Title – bank account statements</a:t>
            </a:r>
            <a:r>
              <a:rPr lang="en-GB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Fill in the missing amounts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E2EF06-9A91-4A06-A847-0A7DEC21E188}"/>
              </a:ext>
            </a:extLst>
          </p:cNvPr>
          <p:cNvSpPr txBox="1"/>
          <p:nvPr/>
        </p:nvSpPr>
        <p:spPr>
          <a:xfrm>
            <a:off x="4584700" y="1028700"/>
            <a:ext cx="17972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Define the following: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ED7E5-C7F7-4530-8D0B-6C67445FBBB0}"/>
              </a:ext>
            </a:extLst>
          </p:cNvPr>
          <p:cNvSpPr txBox="1"/>
          <p:nvPr/>
        </p:nvSpPr>
        <p:spPr>
          <a:xfrm>
            <a:off x="3200432" y="1336477"/>
            <a:ext cx="3429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Debit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Credit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Direct debit</a:t>
            </a:r>
            <a:endParaRPr lang="en-GB" sz="1100" dirty="0"/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Balance</a:t>
            </a:r>
            <a:endParaRPr lang="en-GB" sz="11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Simple Interest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latin typeface="Arial" panose="020B0604020202020204" pitchFamily="34" charset="0"/>
              </a:rPr>
              <a:t>Compound Interest</a:t>
            </a:r>
            <a:endParaRPr lang="en-GB" sz="11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latin typeface="Arial" panose="020B0604020202020204" pitchFamily="34" charset="0"/>
              </a:rPr>
              <a:t>Account Number 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latin typeface="Arial" panose="020B0604020202020204" pitchFamily="34" charset="0"/>
              </a:rPr>
              <a:t>Sort Code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CD719-30BA-427F-8B32-66936648CD8C}"/>
              </a:ext>
            </a:extLst>
          </p:cNvPr>
          <p:cNvSpPr txBox="1"/>
          <p:nvPr/>
        </p:nvSpPr>
        <p:spPr>
          <a:xfrm>
            <a:off x="228568" y="1336477"/>
            <a:ext cx="23086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Calculate the following % of £150: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50%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25%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10%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5%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D102C1-ECAC-4F39-8E39-D176292FB184}"/>
              </a:ext>
            </a:extLst>
          </p:cNvPr>
          <p:cNvSpPr txBox="1"/>
          <p:nvPr/>
        </p:nvSpPr>
        <p:spPr>
          <a:xfrm>
            <a:off x="228568" y="2496057"/>
            <a:ext cx="106792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Convert £ to 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£3.82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15.75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117AD-8216-4939-9B93-3915351385D1}"/>
              </a:ext>
            </a:extLst>
          </p:cNvPr>
          <p:cNvSpPr txBox="1"/>
          <p:nvPr/>
        </p:nvSpPr>
        <p:spPr>
          <a:xfrm>
            <a:off x="228568" y="3147805"/>
            <a:ext cx="106792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Convert p to 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679p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24p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819563-A4A7-477B-A69E-19DD80F2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68" y="7182595"/>
            <a:ext cx="5753100" cy="24367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600737-FCF9-4A33-A370-68852BAC16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32" y="3341949"/>
            <a:ext cx="3429000" cy="8910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ADA5E69-C838-4B68-878D-9C0BEA11BC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31" y="4864100"/>
            <a:ext cx="3475701" cy="170569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3AAABB-539D-D6E4-1A9F-4901DE750B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300" y="49559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C05B5B45-9112-4765-850B-ADEFAB960C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124E77-E38D-451E-B271-C8215C8FBFDD}"/>
</file>

<file path=customXml/itemProps3.xml><?xml version="1.0" encoding="utf-8"?>
<ds:datastoreItem xmlns:ds="http://schemas.openxmlformats.org/officeDocument/2006/customXml" ds:itemID="{6FDF22EC-B2C6-411B-8D8C-F3ADA0193FDF}">
  <ds:schemaRefs>
    <ds:schemaRef ds:uri="25282912-017c-4221-86bb-52eb7cb208d2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100964db-d436-474d-b180-2754017d2744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311</Words>
  <Application>Microsoft Office PowerPoint</Application>
  <PresentationFormat>A4 Paper (210x297 mm)</PresentationFormat>
  <Paragraphs>137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10</cp:revision>
  <cp:lastPrinted>2025-12-02T12:18:21Z</cp:lastPrinted>
  <dcterms:created xsi:type="dcterms:W3CDTF">2024-01-23T10:53:54Z</dcterms:created>
  <dcterms:modified xsi:type="dcterms:W3CDTF">2026-06-24T10:03:46Z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1766100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