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  <p:sldMasterId id="2147483684" r:id="rId3"/>
  </p:sldMasterIdLst>
  <p:handoutMasterIdLst>
    <p:handoutMasterId r:id="rId6"/>
  </p:handoutMasterIdLst>
  <p:sldIdLst>
    <p:sldId id="256" r:id="rId4"/>
    <p:sldId id="260" r:id="rId5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3132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0A767026-9031-415C-AA49-E9DE4B1CD308}"/>
    <pc:docChg chg="modSld">
      <pc:chgData name="Mrs L Webster" userId="e46f0a3f-fc4e-4d7b-94a6-4acf829689c1" providerId="ADAL" clId="{0A767026-9031-415C-AA49-E9DE4B1CD308}" dt="2024-09-07T20:42:01.651" v="3" actId="1076"/>
      <pc:docMkLst>
        <pc:docMk/>
      </pc:docMkLst>
      <pc:sldChg chg="addSp modSp mod">
        <pc:chgData name="Mrs L Webster" userId="e46f0a3f-fc4e-4d7b-94a6-4acf829689c1" providerId="ADAL" clId="{0A767026-9031-415C-AA49-E9DE4B1CD308}" dt="2024-09-07T20:41:57.135" v="1" actId="1076"/>
        <pc:sldMkLst>
          <pc:docMk/>
          <pc:sldMk cId="1978265811" sldId="256"/>
        </pc:sldMkLst>
        <pc:picChg chg="add mod">
          <ac:chgData name="Mrs L Webster" userId="e46f0a3f-fc4e-4d7b-94a6-4acf829689c1" providerId="ADAL" clId="{0A767026-9031-415C-AA49-E9DE4B1CD308}" dt="2024-09-07T20:41:57.135" v="1" actId="1076"/>
          <ac:picMkLst>
            <pc:docMk/>
            <pc:sldMk cId="1978265811" sldId="256"/>
            <ac:picMk id="45" creationId="{1E73F703-1B1E-4683-898C-491839AA68C1}"/>
          </ac:picMkLst>
        </pc:picChg>
      </pc:sldChg>
      <pc:sldChg chg="addSp modSp mod">
        <pc:chgData name="Mrs L Webster" userId="e46f0a3f-fc4e-4d7b-94a6-4acf829689c1" providerId="ADAL" clId="{0A767026-9031-415C-AA49-E9DE4B1CD308}" dt="2024-09-07T20:42:01.651" v="3" actId="1076"/>
        <pc:sldMkLst>
          <pc:docMk/>
          <pc:sldMk cId="1151489850" sldId="260"/>
        </pc:sldMkLst>
        <pc:picChg chg="add mod">
          <ac:chgData name="Mrs L Webster" userId="e46f0a3f-fc4e-4d7b-94a6-4acf829689c1" providerId="ADAL" clId="{0A767026-9031-415C-AA49-E9DE4B1CD308}" dt="2024-09-07T20:42:01.651" v="3" actId="1076"/>
          <ac:picMkLst>
            <pc:docMk/>
            <pc:sldMk cId="1151489850" sldId="260"/>
            <ac:picMk id="12" creationId="{1E73F703-1B1E-4683-898C-491839AA68C1}"/>
          </ac:picMkLst>
        </pc:picChg>
      </pc:sldChg>
    </pc:docChg>
  </pc:docChgLst>
  <pc:docChgLst>
    <pc:chgData name="Mrs L Webster" userId="e46f0a3f-fc4e-4d7b-94a6-4acf829689c1" providerId="ADAL" clId="{6D92C629-D13C-4D9E-9F13-8A18EDD056F0}"/>
    <pc:docChg chg="modSld">
      <pc:chgData name="Mrs L Webster" userId="e46f0a3f-fc4e-4d7b-94a6-4acf829689c1" providerId="ADAL" clId="{6D92C629-D13C-4D9E-9F13-8A18EDD056F0}" dt="2024-09-26T15:37:59.425" v="11" actId="20577"/>
      <pc:docMkLst>
        <pc:docMk/>
      </pc:docMkLst>
      <pc:sldChg chg="modSp mod">
        <pc:chgData name="Mrs L Webster" userId="e46f0a3f-fc4e-4d7b-94a6-4acf829689c1" providerId="ADAL" clId="{6D92C629-D13C-4D9E-9F13-8A18EDD056F0}" dt="2024-09-26T15:37:59.425" v="11" actId="20577"/>
        <pc:sldMkLst>
          <pc:docMk/>
          <pc:sldMk cId="1978265811" sldId="256"/>
        </pc:sldMkLst>
        <pc:spChg chg="mod">
          <ac:chgData name="Mrs L Webster" userId="e46f0a3f-fc4e-4d7b-94a6-4acf829689c1" providerId="ADAL" clId="{6D92C629-D13C-4D9E-9F13-8A18EDD056F0}" dt="2024-09-26T15:37:59.425" v="11" actId="20577"/>
          <ac:spMkLst>
            <pc:docMk/>
            <pc:sldMk cId="1978265811" sldId="256"/>
            <ac:spMk id="4" creationId="{320E215D-9F3E-4631-B86D-8A4FDAAF9C5B}"/>
          </ac:spMkLst>
        </pc:spChg>
      </pc:sldChg>
      <pc:sldChg chg="modSp mod">
        <pc:chgData name="Mrs L Webster" userId="e46f0a3f-fc4e-4d7b-94a6-4acf829689c1" providerId="ADAL" clId="{6D92C629-D13C-4D9E-9F13-8A18EDD056F0}" dt="2024-09-26T15:37:54.100" v="8" actId="20577"/>
        <pc:sldMkLst>
          <pc:docMk/>
          <pc:sldMk cId="1151489850" sldId="260"/>
        </pc:sldMkLst>
        <pc:spChg chg="mod">
          <ac:chgData name="Mrs L Webster" userId="e46f0a3f-fc4e-4d7b-94a6-4acf829689c1" providerId="ADAL" clId="{6D92C629-D13C-4D9E-9F13-8A18EDD056F0}" dt="2024-09-26T15:37:54.100" v="8" actId="20577"/>
          <ac:spMkLst>
            <pc:docMk/>
            <pc:sldMk cId="1151489850" sldId="260"/>
            <ac:spMk id="13" creationId="{CA3C85BC-E53E-4E32-891C-D370DA730F31}"/>
          </ac:spMkLst>
        </pc:spChg>
      </pc:sldChg>
    </pc:docChg>
  </pc:docChgLst>
  <pc:docChgLst>
    <pc:chgData name="Mrs L Webster" userId="e46f0a3f-fc4e-4d7b-94a6-4acf829689c1" providerId="ADAL" clId="{B0940F22-2982-4583-A48C-DF061C44A966}"/>
    <pc:docChg chg="modSld">
      <pc:chgData name="Mrs L Webster" userId="e46f0a3f-fc4e-4d7b-94a6-4acf829689c1" providerId="ADAL" clId="{B0940F22-2982-4583-A48C-DF061C44A966}" dt="2024-09-26T15:38:22.641" v="5" actId="20577"/>
      <pc:docMkLst>
        <pc:docMk/>
      </pc:docMkLst>
      <pc:sldChg chg="modSp mod">
        <pc:chgData name="Mrs L Webster" userId="e46f0a3f-fc4e-4d7b-94a6-4acf829689c1" providerId="ADAL" clId="{B0940F22-2982-4583-A48C-DF061C44A966}" dt="2024-09-26T15:38:17.985" v="2" actId="20577"/>
        <pc:sldMkLst>
          <pc:docMk/>
          <pc:sldMk cId="1978265811" sldId="256"/>
        </pc:sldMkLst>
        <pc:spChg chg="mod">
          <ac:chgData name="Mrs L Webster" userId="e46f0a3f-fc4e-4d7b-94a6-4acf829689c1" providerId="ADAL" clId="{B0940F22-2982-4583-A48C-DF061C44A966}" dt="2024-09-26T15:38:17.985" v="2" actId="20577"/>
          <ac:spMkLst>
            <pc:docMk/>
            <pc:sldMk cId="1978265811" sldId="256"/>
            <ac:spMk id="4" creationId="{320E215D-9F3E-4631-B86D-8A4FDAAF9C5B}"/>
          </ac:spMkLst>
        </pc:spChg>
      </pc:sldChg>
      <pc:sldChg chg="modSp mod">
        <pc:chgData name="Mrs L Webster" userId="e46f0a3f-fc4e-4d7b-94a6-4acf829689c1" providerId="ADAL" clId="{B0940F22-2982-4583-A48C-DF061C44A966}" dt="2024-09-26T15:38:22.641" v="5" actId="20577"/>
        <pc:sldMkLst>
          <pc:docMk/>
          <pc:sldMk cId="1151489850" sldId="260"/>
        </pc:sldMkLst>
        <pc:spChg chg="mod">
          <ac:chgData name="Mrs L Webster" userId="e46f0a3f-fc4e-4d7b-94a6-4acf829689c1" providerId="ADAL" clId="{B0940F22-2982-4583-A48C-DF061C44A966}" dt="2024-09-26T15:38:22.641" v="5" actId="20577"/>
          <ac:spMkLst>
            <pc:docMk/>
            <pc:sldMk cId="1151489850" sldId="260"/>
            <ac:spMk id="13" creationId="{CA3C85BC-E53E-4E32-891C-D370DA730F31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EF40-A21C-4A00-A874-DCF1F232E9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7BF91-FFAB-45B7-BC70-6EDB068E21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E8346C-E77F-43BE-91F8-CF6E9E22AD4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41AC3-8F2E-4ABB-9C23-92BFFEA7D1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8BBA9-DC26-4331-BE96-B9E53AA07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4DA4F99-D6F8-4B63-9C62-69498D388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01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91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8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48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1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6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3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1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5EEC-E562-49F6-BC64-FA5EB607E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4664-B843-43DB-8B5D-52C1BC2AD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58BD-7C9B-4CA7-B778-32937E7B39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53C6F-5AB8-42AC-A2BF-98D6BC5E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0E371-7E36-4D54-B0A1-6C3782C9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02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CF6-BA2C-46E9-8090-0EAAACDB1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4E321-4D21-418E-8487-AF88F702F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573E7-B0E3-4D8D-A050-B25CF1D57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5CA8D-3B7E-4958-95F0-513D9776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7715-024F-47D4-9FE9-14260D318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45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6EE6-DCC1-4E7B-837D-2B87C950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5AE7-05C7-4671-94FA-652FA2939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D699-57E3-4753-AF28-37435404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F975A-27E1-4F7F-AD97-025AF735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74525-D860-4482-A3F4-1D9184BA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16AD0-5FC9-48CB-AC54-B175DF393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0CD-A388-4C4B-9E5E-7AED4B819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9AF2E-E5A5-479D-B636-5D76F9737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8904B-7BD1-426E-A741-702C99C5B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79C7-0FF9-4CA1-8B12-783399C9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BF12-2270-48B0-B703-012D1E6A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3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D63-DA65-47FB-AC3C-CF7FA17D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0E8B-33E4-47FA-BEF3-56626F607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35FE6-6E20-4544-8EDF-D6C0CA6B3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901B31-2C60-41B4-B10D-18A7F8491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2CFE0-7FAF-4D18-AA84-9755C9EC7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A1BBEF-9EB1-4689-8DD7-F8E6D23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20FBCE-2BF9-4056-887D-4FFC2CC0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B20E7E-F141-42D6-8A4E-3AFBEEC1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21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0EDC6-A6B2-4DE5-A1BB-BF2D0570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DC7527-81D8-4C6C-B4EF-921612A3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50A254-E313-4E01-AEE2-D45A101E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B78F-8CE4-4660-A40F-E71B756F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24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C8BB8-DF65-49E5-B5EE-0F65D7FF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71CAC-769F-4075-B720-E54F2BDF4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5AB53-ABF2-471E-B8F3-15FCB853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78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742AD-3F36-4EEE-9585-4CF37F7AC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A5E8-612F-4C1F-AF16-B3DAA30F7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21989-09A8-42A8-855E-EA52B19BC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A4DB-7411-46B6-8546-2B0D2C52ED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3F197-AE99-4251-87B1-44593368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A3C2F-B50D-4144-8451-1FF5CB9B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491B-E6B1-4707-8FE7-E3A353181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FD6CFB-CC6F-4A9E-8ED1-A4790B7C69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0E4A2-A63E-4D16-925B-BFF3CB95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1BFA1-D406-4FC9-922C-31FF1FEA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59FF9-9112-4C09-9B38-ADC5D31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8B8BD-32F8-4F92-A94F-07CFF9B99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18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5C83-1349-4ACE-8DCB-31CD573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60BC-6A20-4384-9775-E6A33EE2F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DD14E-D457-4F11-A5D3-F0E95D96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594A-3921-4802-907C-42087ED8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44439-8578-4DDD-AABC-3285CC78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47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4FC68-D8B4-423B-9D6F-ACAB46B9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CFFBD-71BB-4B98-BC32-1E990C7E8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216A0-15D2-456E-9432-8A4E2F5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4B8B9-17C9-466D-B63E-F4B69FC9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8BFD5-A658-455D-AC4C-0AA45B72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AFEED-2FC3-4AAE-AC87-18357C566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E39E-D66D-4636-88AF-670EE2C9D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252B-3F83-45D0-BB5F-DF30077B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16F8F-8F4D-4388-8580-3806EF46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8DA86-A7B9-4B59-9B97-0BDCB83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10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5055-66C0-4F8E-BFAA-DF27CF92C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A626-81A2-450F-A4B3-6153897A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9FD3-E9C1-432D-848B-80B274C33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0A4E7-E500-488E-8791-C9285B3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87D33-556C-4B93-99A5-ECEBE34E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82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1E264-E72B-4C23-80EC-F936016E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9F55C-3F38-4604-A4A7-7642131F5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A875-0D7E-419C-863E-304D11FB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CA24-BC18-4999-827D-ADA9AD84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01C55-4E45-4FDC-BA5F-3D7E31C47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85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E3B08-C617-4958-9105-A1AD1E61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413-E865-48CE-95EB-5F0C94747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FE958-680D-47C0-8160-C0ED50C6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25FEC-1872-4ED6-B013-E7A66C4A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9D5E9D-3CB8-44A9-9FDD-16E12B73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6194ED-DD98-43F4-B27B-FA14E159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2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3C2E9-2A87-45D6-B889-A494802C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DE066-B922-4196-BFEA-23B530F94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C9AB8-1865-4282-B855-423842D8C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F2FF2-EFB1-4C2E-B389-758049E65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26404D-3BA0-495C-81F2-35B39DB83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862DE-59FA-475E-AAC9-976F20E9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BDD548-E37F-4516-B8D6-E69940D2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F06894-34E7-40CE-A38D-F3821BE7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446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99AF-09D2-4CC9-8D7A-1B994C76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F678-A12D-4FDB-A097-BF19D1D1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DBF1E-01A3-4D89-99F1-1C03E05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C1CF46-FB39-4DD9-BE63-7D02D2D7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72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231D2-5235-44DC-B8FD-06937507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52C4B4-AC78-41DA-ACB4-1D11354A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5F2EF-8FF1-4215-9800-85D3E434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92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DFA5B-71C6-409F-85FF-F578D5E65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04C18-0CC6-42F0-B725-19C550F98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86FB2-EB35-4099-8564-B2E2850A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8926-643B-4411-899D-6723B661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23968-B7ED-41A6-82FA-21BC6A12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EC9D9-5D25-4BE0-8191-8EB7FD795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58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F2E20-678A-4CED-A82B-4C932665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B448-B51A-40CC-8DCD-3D4A6EC8F4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4106F-4598-4BFD-9C3D-AACDDF0F4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081B6-8733-479D-9568-84948826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26794-5226-44AB-9CE4-CB154FB7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8FD43-12AB-4D4F-A09B-BF9F495A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5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3A86-7B88-4A91-8F83-EC141FE8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727ED-0EA1-4F85-B560-DAFBA4E2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34081-A281-4960-B084-4A62838D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459CD-7A5F-49F2-A51C-758108FE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DEE2-BDCD-403D-9C48-F3AC09E1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0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66C6C-B759-47A7-B78D-7D63F5413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BBFCB-88AD-46F2-89F0-D2DFD26C3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02A2-08C5-4039-A226-D22D6DCB6F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ACC32-354B-4195-BDAE-2AA1923A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B47-7C09-41FD-BD2B-F6A9353C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C8D89F67-49FE-40BB-A42D-90D2444C5E58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E5911A-F259-4DA9-8B79-A5195BD20F8D}"/>
              </a:ext>
            </a:extLst>
          </p:cNvPr>
          <p:cNvSpPr/>
          <p:nvPr userDrawn="1"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2BF107-535B-4A75-B65C-D03F4BFDEEDB}"/>
              </a:ext>
            </a:extLst>
          </p:cNvPr>
          <p:cNvSpPr/>
          <p:nvPr userDrawn="1"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8558E3-3E2A-4274-A6C8-44EB2AFB766C}"/>
              </a:ext>
            </a:extLst>
          </p:cNvPr>
          <p:cNvSpPr/>
          <p:nvPr userDrawn="1"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D51B7-14BE-4B12-B951-B94E70E48885}"/>
              </a:ext>
            </a:extLst>
          </p:cNvPr>
          <p:cNvSpPr txBox="1"/>
          <p:nvPr userDrawn="1"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Essential knowledge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F09F9-2E91-4B21-8A16-971021B1849E}"/>
              </a:ext>
            </a:extLst>
          </p:cNvPr>
          <p:cNvSpPr txBox="1"/>
          <p:nvPr userDrawn="1"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58B688-CCE1-49C4-A105-36B01B3EED53}"/>
              </a:ext>
            </a:extLst>
          </p:cNvPr>
          <p:cNvSpPr txBox="1"/>
          <p:nvPr userDrawn="1"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205016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E023F107-8F90-4705-AE91-FBF4DEACE105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31F8D7-901E-4BB2-8B46-14E46DAA5A73}"/>
              </a:ext>
            </a:extLst>
          </p:cNvPr>
          <p:cNvSpPr/>
          <p:nvPr userDrawn="1"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18ABD-8916-45A1-8C41-0817F2739D01}"/>
              </a:ext>
            </a:extLst>
          </p:cNvPr>
          <p:cNvSpPr/>
          <p:nvPr userDrawn="1"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630C4-7497-4E5A-9063-F438F3D11249}"/>
              </a:ext>
            </a:extLst>
          </p:cNvPr>
          <p:cNvSpPr txBox="1"/>
          <p:nvPr userDrawn="1"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5638A2-F124-4150-9B46-E69FACED56EA}"/>
              </a:ext>
            </a:extLst>
          </p:cNvPr>
          <p:cNvSpPr txBox="1"/>
          <p:nvPr userDrawn="1"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32020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tmp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0.tmp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20E215D-9F3E-4631-B86D-8A4FDAAF9C5B}"/>
              </a:ext>
            </a:extLst>
          </p:cNvPr>
          <p:cNvSpPr txBox="1"/>
          <p:nvPr/>
        </p:nvSpPr>
        <p:spPr>
          <a:xfrm>
            <a:off x="1736057" y="125529"/>
            <a:ext cx="50196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11 – Reasoning with Number </a:t>
            </a: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Percentages and Money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8EC28A-65B1-4484-9A3D-928C75CA969E}"/>
              </a:ext>
            </a:extLst>
          </p:cNvPr>
          <p:cNvSpPr txBox="1"/>
          <p:nvPr/>
        </p:nvSpPr>
        <p:spPr>
          <a:xfrm>
            <a:off x="196849" y="1325078"/>
            <a:ext cx="176864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percentage increase and decrease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percentage change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reverse percentages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interest and solve money problems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5C56F7-7B43-4A94-B33D-37F4C2C2552A}"/>
              </a:ext>
            </a:extLst>
          </p:cNvPr>
          <p:cNvSpPr txBox="1"/>
          <p:nvPr/>
        </p:nvSpPr>
        <p:spPr>
          <a:xfrm>
            <a:off x="2187075" y="1280935"/>
            <a:ext cx="489589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Percent: parts per 100 – written using the % symbol.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Fraction: a fraction represents how many parts of a whole value you have.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Equivalent: of equal value.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Reduce: to make smaller in value.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Growth: to increase/ to grow.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Integer: whole number, can be positive, negative or zero.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Multiplier: the number you are multiplying by.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Profit: the income take away any expenses/ costs.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FF8DCB-FF1E-4235-9152-4D69AC5D285B}"/>
              </a:ext>
            </a:extLst>
          </p:cNvPr>
          <p:cNvSpPr txBox="1"/>
          <p:nvPr/>
        </p:nvSpPr>
        <p:spPr>
          <a:xfrm>
            <a:off x="196849" y="3132610"/>
            <a:ext cx="274955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Year 7- Fractions and percentages of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		amounts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Year 8- Fractions and Percentages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82D85E07-7B5B-4FB8-A5A6-D4BDB8C62A6C}"/>
                  </a:ext>
                </a:extLst>
              </p:cNvPr>
              <p:cNvSpPr txBox="1"/>
              <p:nvPr/>
            </p:nvSpPr>
            <p:spPr>
              <a:xfrm>
                <a:off x="3173126" y="2832900"/>
                <a:ext cx="3582606" cy="1009828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b="1" u="sng" dirty="0">
                    <a:latin typeface="Arial" panose="020B0604020202020204" pitchFamily="34" charset="0"/>
                    <a:cs typeface="Arial" panose="020B0604020202020204" pitchFamily="34" charset="0"/>
                  </a:rPr>
                  <a:t>FDP Equivalence</a:t>
                </a:r>
              </a:p>
              <a:p>
                <a:r>
                  <a:rPr lang="en-GB" sz="1000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hope</a:t>
                </a:r>
              </a:p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Percentage  -    100% = a whole = 100 hundredths</a:t>
                </a: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GB" sz="1100" dirty="0">
                    <a:cs typeface="Arial" panose="020B0604020202020204" pitchFamily="34" charset="0"/>
                  </a:rPr>
                  <a:t>70% →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1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70</m:t>
                        </m:r>
                      </m:num>
                      <m:den>
                        <m:r>
                          <a:rPr lang="en-GB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100 </m:t>
                        </m:r>
                      </m:den>
                    </m:f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→ 70 hundredths = 7 tenths= 0.7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82D85E07-7B5B-4FB8-A5A6-D4BDB8C62A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3126" y="2832900"/>
                <a:ext cx="3582606" cy="1009828"/>
              </a:xfrm>
              <a:prstGeom prst="rect">
                <a:avLst/>
              </a:prstGeom>
              <a:blipFill>
                <a:blip r:embed="rId2"/>
                <a:stretch>
                  <a:fillRect t="-599"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5C0C3C3F-73F6-459F-BE91-C1AA3C02F0FC}"/>
              </a:ext>
            </a:extLst>
          </p:cNvPr>
          <p:cNvSpPr txBox="1"/>
          <p:nvPr/>
        </p:nvSpPr>
        <p:spPr>
          <a:xfrm>
            <a:off x="196849" y="3943172"/>
            <a:ext cx="3582606" cy="152349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Percentage Increase and Decrease</a:t>
            </a:r>
          </a:p>
          <a:p>
            <a:endParaRPr lang="en-GB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1.00 – 0.58 = 0.42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59ADFFA-8B6E-44EC-93A2-A9FD00B9A7FB}"/>
              </a:ext>
            </a:extLst>
          </p:cNvPr>
          <p:cNvSpPr txBox="1"/>
          <p:nvPr/>
        </p:nvSpPr>
        <p:spPr>
          <a:xfrm>
            <a:off x="242970" y="4174773"/>
            <a:ext cx="838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Decrease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7D86156-D4EB-47D9-85EC-8A59760D58A2}"/>
              </a:ext>
            </a:extLst>
          </p:cNvPr>
          <p:cNvSpPr txBox="1"/>
          <p:nvPr/>
        </p:nvSpPr>
        <p:spPr>
          <a:xfrm>
            <a:off x="2187075" y="4200833"/>
            <a:ext cx="838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Increase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ECCD27-DF0A-4149-9AA0-D85CAA5A9D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132" y="4616254"/>
            <a:ext cx="1172693" cy="176814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41073375-61A9-4BB0-8C7D-D14C771C53E0}"/>
              </a:ext>
            </a:extLst>
          </p:cNvPr>
          <p:cNvCxnSpPr/>
          <p:nvPr/>
        </p:nvCxnSpPr>
        <p:spPr>
          <a:xfrm>
            <a:off x="295131" y="4585394"/>
            <a:ext cx="1172693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BC40A221-270E-4AB9-856C-B2FCEE71DECD}"/>
              </a:ext>
            </a:extLst>
          </p:cNvPr>
          <p:cNvSpPr txBox="1"/>
          <p:nvPr/>
        </p:nvSpPr>
        <p:spPr>
          <a:xfrm>
            <a:off x="593346" y="4375485"/>
            <a:ext cx="5762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100%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60400A-1532-414F-945E-2D5A802A989B}"/>
              </a:ext>
            </a:extLst>
          </p:cNvPr>
          <p:cNvSpPr txBox="1"/>
          <p:nvPr/>
        </p:nvSpPr>
        <p:spPr>
          <a:xfrm>
            <a:off x="727338" y="4729266"/>
            <a:ext cx="80001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decrease by 58%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01F76804-7605-4CFA-8750-0E5E74D62649}"/>
              </a:ext>
            </a:extLst>
          </p:cNvPr>
          <p:cNvCxnSpPr>
            <a:cxnSpLocks/>
          </p:cNvCxnSpPr>
          <p:nvPr/>
        </p:nvCxnSpPr>
        <p:spPr>
          <a:xfrm>
            <a:off x="295131" y="4837807"/>
            <a:ext cx="501182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3DDC14A0-893D-4399-B701-297C3ABB589E}"/>
              </a:ext>
            </a:extLst>
          </p:cNvPr>
          <p:cNvSpPr txBox="1"/>
          <p:nvPr/>
        </p:nvSpPr>
        <p:spPr>
          <a:xfrm>
            <a:off x="305215" y="4794171"/>
            <a:ext cx="5762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42%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D7ADE97-CBDE-4EF1-AE7A-6A1796D30A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5919" y="4616254"/>
            <a:ext cx="1510894" cy="207091"/>
          </a:xfrm>
          <a:prstGeom prst="rect">
            <a:avLst/>
          </a:prstGeom>
        </p:spPr>
      </p:pic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7EA0A444-60BA-4711-A907-85AF37587722}"/>
              </a:ext>
            </a:extLst>
          </p:cNvPr>
          <p:cNvCxnSpPr/>
          <p:nvPr/>
        </p:nvCxnSpPr>
        <p:spPr>
          <a:xfrm>
            <a:off x="2075919" y="4577278"/>
            <a:ext cx="1172693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1BF9A0BF-D6F8-4BA2-AC1F-3A6ADCB5B488}"/>
              </a:ext>
            </a:extLst>
          </p:cNvPr>
          <p:cNvSpPr txBox="1"/>
          <p:nvPr/>
        </p:nvSpPr>
        <p:spPr>
          <a:xfrm>
            <a:off x="2426304" y="4354644"/>
            <a:ext cx="5762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100%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2467069-016F-42E2-B5B4-CAFCC58C4914}"/>
              </a:ext>
            </a:extLst>
          </p:cNvPr>
          <p:cNvSpPr txBox="1"/>
          <p:nvPr/>
        </p:nvSpPr>
        <p:spPr>
          <a:xfrm>
            <a:off x="3048646" y="4772564"/>
            <a:ext cx="80001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increase by 12%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E295D781-B69C-47B4-9E1C-28120759B0F6}"/>
              </a:ext>
            </a:extLst>
          </p:cNvPr>
          <p:cNvCxnSpPr>
            <a:cxnSpLocks/>
          </p:cNvCxnSpPr>
          <p:nvPr/>
        </p:nvCxnSpPr>
        <p:spPr>
          <a:xfrm>
            <a:off x="3234742" y="4837807"/>
            <a:ext cx="352366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0B6CD330-AECD-40CF-994F-68472F36CCC9}"/>
              </a:ext>
            </a:extLst>
          </p:cNvPr>
          <p:cNvSpPr txBox="1"/>
          <p:nvPr/>
        </p:nvSpPr>
        <p:spPr>
          <a:xfrm>
            <a:off x="2187075" y="5186200"/>
            <a:ext cx="13997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1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1.00 + 0.12 = 1.12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023F645B-D4C0-4060-BF23-CD92821149AC}"/>
                  </a:ext>
                </a:extLst>
              </p:cNvPr>
              <p:cNvSpPr txBox="1"/>
              <p:nvPr/>
            </p:nvSpPr>
            <p:spPr>
              <a:xfrm>
                <a:off x="3886846" y="3958052"/>
                <a:ext cx="2868886" cy="3148811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b="1" u="sng" dirty="0">
                    <a:latin typeface="Arial" panose="020B0604020202020204" pitchFamily="34" charset="0"/>
                    <a:cs typeface="Arial" panose="020B0604020202020204" pitchFamily="34" charset="0"/>
                  </a:rPr>
                  <a:t>Percentage Change</a:t>
                </a:r>
              </a:p>
              <a:p>
                <a:endParaRPr lang="en-GB" sz="1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I bought a phone for £200.</a:t>
                </a:r>
              </a:p>
              <a:p>
                <a:pPr algn="ctr"/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A year later sold it for £125</a:t>
                </a:r>
              </a:p>
              <a:p>
                <a:pPr algn="ctr"/>
                <a:endParaRPr lang="en-GB" sz="11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endParaRPr lang="en-GB" sz="11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All values of change compare to the </a:t>
                </a:r>
                <a:r>
                  <a:rPr lang="en-GB" sz="11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original value</a:t>
                </a:r>
              </a:p>
              <a:p>
                <a:pPr algn="ctr"/>
                <a:endParaRPr lang="en-GB" sz="11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Change-    £200 - £125 = £75</a:t>
                </a:r>
              </a:p>
              <a:p>
                <a:pPr algn="ctr"/>
                <a:r>
                  <a:rPr lang="en-GB" sz="1000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algn="ctr"/>
                <a:r>
                  <a:rPr lang="en-GB" sz="1000" dirty="0">
                    <a:latin typeface="Arial" panose="020B0604020202020204" pitchFamily="34" charset="0"/>
                    <a:cs typeface="Arial" panose="020B0604020202020204" pitchFamily="34" charset="0"/>
                  </a:rPr>
                  <a:t>Percentage loss</a:t>
                </a: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11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75</m:t>
                        </m:r>
                      </m:num>
                      <m:den>
                        <m:r>
                          <a:rPr lang="en-GB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200</m:t>
                        </m:r>
                      </m:den>
                    </m:f>
                  </m:oMath>
                </a14:m>
                <a:r>
                  <a:rPr lang="en-GB" sz="1000" dirty="0">
                    <a:latin typeface="Arial" panose="020B0604020202020204" pitchFamily="34" charset="0"/>
                    <a:cs typeface="Arial" panose="020B0604020202020204" pitchFamily="34" charset="0"/>
                  </a:rPr>
                  <a:t> × 100 = </a:t>
                </a:r>
                <a:r>
                  <a:rPr lang="en-GB" sz="1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37.5%</a:t>
                </a:r>
              </a:p>
              <a:p>
                <a:pPr algn="ctr"/>
                <a:endParaRPr lang="en-GB" sz="1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endParaRPr lang="en-GB" sz="1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10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1100" b="0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difference</m:t>
                          </m:r>
                          <m:r>
                            <a:rPr lang="en-GB" sz="1100" b="0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1100" b="0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in</m:t>
                          </m:r>
                          <m:r>
                            <a:rPr lang="en-GB" sz="1100" b="0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1100" b="0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values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1100" b="0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original</m:t>
                          </m:r>
                          <m:r>
                            <a:rPr lang="en-GB" sz="1100" b="0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1100" b="0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value</m:t>
                          </m:r>
                        </m:den>
                      </m:f>
                      <m:r>
                        <a:rPr lang="en-GB" sz="1100" b="0" i="0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GB" sz="11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×100</m:t>
                      </m:r>
                    </m:oMath>
                  </m:oMathPara>
                </a14:m>
                <a:endParaRPr lang="en-GB" sz="1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endParaRPr lang="en-GB" sz="1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023F645B-D4C0-4060-BF23-CD92821149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6846" y="3958052"/>
                <a:ext cx="2868886" cy="314881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Speech Bubble: Rectangle with Corners Rounded 25">
            <a:extLst>
              <a:ext uri="{FF2B5EF4-FFF2-40B4-BE49-F238E27FC236}">
                <a16:creationId xmlns:a16="http://schemas.microsoft.com/office/drawing/2014/main" id="{CA69BED7-F095-4892-92AF-C2192D38E3BF}"/>
              </a:ext>
            </a:extLst>
          </p:cNvPr>
          <p:cNvSpPr/>
          <p:nvPr/>
        </p:nvSpPr>
        <p:spPr>
          <a:xfrm>
            <a:off x="4379152" y="4249444"/>
            <a:ext cx="1864104" cy="535007"/>
          </a:xfrm>
          <a:prstGeom prst="wedgeRoundRectCallout">
            <a:avLst>
              <a:gd name="adj1" fmla="val -20833"/>
              <a:gd name="adj2" fmla="val 75556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75A33572-75F5-475D-9936-4977919206A3}"/>
              </a:ext>
            </a:extLst>
          </p:cNvPr>
          <p:cNvSpPr/>
          <p:nvPr/>
        </p:nvSpPr>
        <p:spPr>
          <a:xfrm>
            <a:off x="4408901" y="6472470"/>
            <a:ext cx="1804606" cy="482600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B610B6B-7F48-4492-81D4-495D18522C3C}"/>
              </a:ext>
            </a:extLst>
          </p:cNvPr>
          <p:cNvSpPr txBox="1"/>
          <p:nvPr/>
        </p:nvSpPr>
        <p:spPr>
          <a:xfrm>
            <a:off x="3886846" y="7164228"/>
            <a:ext cx="2868886" cy="264687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Reverse Percentages</a:t>
            </a:r>
          </a:p>
          <a:p>
            <a:pPr algn="ctr"/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40% of my number is 16.</a:t>
            </a: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am I thinking of?</a:t>
            </a:r>
          </a:p>
          <a:p>
            <a:pPr algn="ctr"/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40% = 16			</a:t>
            </a: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10% = 4			</a:t>
            </a: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100% = 40			</a:t>
            </a:r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5E0EC161-A353-4FE0-9A85-C3B416738BCA}"/>
              </a:ext>
            </a:extLst>
          </p:cNvPr>
          <p:cNvSpPr/>
          <p:nvPr/>
        </p:nvSpPr>
        <p:spPr>
          <a:xfrm>
            <a:off x="4489450" y="7531100"/>
            <a:ext cx="1651000" cy="406400"/>
          </a:xfrm>
          <a:prstGeom prst="wedgeRoundRect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B680D45F-C6B5-4451-811C-99FD317948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79152" y="8448063"/>
            <a:ext cx="1968500" cy="280273"/>
          </a:xfrm>
          <a:prstGeom prst="rect">
            <a:avLst/>
          </a:prstGeom>
        </p:spPr>
      </p:pic>
      <p:sp>
        <p:nvSpPr>
          <p:cNvPr id="31" name="Left Brace 30">
            <a:extLst>
              <a:ext uri="{FF2B5EF4-FFF2-40B4-BE49-F238E27FC236}">
                <a16:creationId xmlns:a16="http://schemas.microsoft.com/office/drawing/2014/main" id="{7BE9C87B-EBDE-414D-BCEE-78BBB1DD12D5}"/>
              </a:ext>
            </a:extLst>
          </p:cNvPr>
          <p:cNvSpPr/>
          <p:nvPr/>
        </p:nvSpPr>
        <p:spPr>
          <a:xfrm rot="5400000">
            <a:off x="5279231" y="7373273"/>
            <a:ext cx="175604" cy="1961238"/>
          </a:xfrm>
          <a:prstGeom prst="leftBrace">
            <a:avLst>
              <a:gd name="adj1" fmla="val 146503"/>
              <a:gd name="adj2" fmla="val 5032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B8E8FF2-F799-409D-A156-9EDDB3CEEE8D}"/>
              </a:ext>
            </a:extLst>
          </p:cNvPr>
          <p:cNvSpPr txBox="1"/>
          <p:nvPr/>
        </p:nvSpPr>
        <p:spPr>
          <a:xfrm>
            <a:off x="4569743" y="8026966"/>
            <a:ext cx="172502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Original number (100%)</a:t>
            </a:r>
          </a:p>
        </p:txBody>
      </p:sp>
      <p:sp>
        <p:nvSpPr>
          <p:cNvPr id="33" name="Left Brace 32">
            <a:extLst>
              <a:ext uri="{FF2B5EF4-FFF2-40B4-BE49-F238E27FC236}">
                <a16:creationId xmlns:a16="http://schemas.microsoft.com/office/drawing/2014/main" id="{9DE5C240-8C3F-43B9-92DE-B8D56469D1AF}"/>
              </a:ext>
            </a:extLst>
          </p:cNvPr>
          <p:cNvSpPr/>
          <p:nvPr/>
        </p:nvSpPr>
        <p:spPr>
          <a:xfrm rot="16200000">
            <a:off x="4677818" y="8453301"/>
            <a:ext cx="175604" cy="758412"/>
          </a:xfrm>
          <a:prstGeom prst="leftBrace">
            <a:avLst>
              <a:gd name="adj1" fmla="val 146503"/>
              <a:gd name="adj2" fmla="val 5032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C11A03A-955B-4B9E-A77D-8D183E0C3E71}"/>
              </a:ext>
            </a:extLst>
          </p:cNvPr>
          <p:cNvSpPr txBox="1"/>
          <p:nvPr/>
        </p:nvSpPr>
        <p:spPr>
          <a:xfrm>
            <a:off x="4448691" y="8889704"/>
            <a:ext cx="7584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16 (40%)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D1F5593-FEC7-4C6E-84A6-E8CAABE17DF8}"/>
              </a:ext>
            </a:extLst>
          </p:cNvPr>
          <p:cNvSpPr/>
          <p:nvPr/>
        </p:nvSpPr>
        <p:spPr>
          <a:xfrm>
            <a:off x="5321289" y="8920309"/>
            <a:ext cx="139779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Try to scale down to 10% or 1% and then scale back up</a:t>
            </a:r>
          </a:p>
          <a:p>
            <a:pPr algn="ctr"/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to 100%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0105E687-14BE-40B1-AB52-9C69D6BC83D4}"/>
                  </a:ext>
                </a:extLst>
              </p:cNvPr>
              <p:cNvSpPr txBox="1"/>
              <p:nvPr/>
            </p:nvSpPr>
            <p:spPr>
              <a:xfrm>
                <a:off x="201083" y="5540960"/>
                <a:ext cx="3578372" cy="1800493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b="1" u="sng" dirty="0">
                    <a:latin typeface="Arial" panose="020B0604020202020204" pitchFamily="34" charset="0"/>
                    <a:cs typeface="Arial" panose="020B0604020202020204" pitchFamily="34" charset="0"/>
                  </a:rPr>
                  <a:t>Compound Interest</a:t>
                </a:r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	</a:t>
                </a: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en-GB" sz="1100" dirty="0">
                    <a:solidFill>
                      <a:prstClr val="black"/>
                    </a:solidFill>
                  </a:rPr>
                  <a:t> I invest £300 into a savings account at 5% compound interest for 2 years…</a:t>
                </a:r>
              </a:p>
              <a:p>
                <a:pPr algn="ctr"/>
                <a:endParaRPr lang="en-GB" sz="11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en-GB" sz="11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</a:t>
                </a:r>
                <a:r>
                  <a:rPr lang="en-US" sz="11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00 </a:t>
                </a:r>
                <a14:m>
                  <m:oMath xmlns:m="http://schemas.openxmlformats.org/officeDocument/2006/math">
                    <m:r>
                      <a:rPr lang="en-GB" sz="11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1100" dirty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1.05</a:t>
                </a:r>
                <a:r>
                  <a:rPr lang="en-US" sz="1100" baseline="30000" dirty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GB" sz="1100" dirty="0">
                        <a:solidFill>
                          <a:sysClr val="windowText" lastClr="00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1100" i="1" dirty="0">
                        <a:solidFill>
                          <a:sysClr val="windowText" lastClr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1100" dirty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£330.75</a:t>
                </a:r>
                <a:endParaRPr lang="en-US" sz="110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0105E687-14BE-40B1-AB52-9C69D6BC83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083" y="5540960"/>
                <a:ext cx="3578372" cy="1800493"/>
              </a:xfrm>
              <a:prstGeom prst="rect">
                <a:avLst/>
              </a:prstGeom>
              <a:blipFill>
                <a:blip r:embed="rId7"/>
                <a:stretch>
                  <a:fillRect t="-337"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84856483-9E60-48E5-B4F0-BB961F4EA5AD}"/>
              </a:ext>
            </a:extLst>
          </p:cNvPr>
          <p:cNvCxnSpPr>
            <a:cxnSpLocks/>
          </p:cNvCxnSpPr>
          <p:nvPr/>
        </p:nvCxnSpPr>
        <p:spPr>
          <a:xfrm>
            <a:off x="989540" y="6441206"/>
            <a:ext cx="275611" cy="1811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272B281C-049E-4FF5-A3B7-75960B9D1486}"/>
              </a:ext>
            </a:extLst>
          </p:cNvPr>
          <p:cNvSpPr txBox="1"/>
          <p:nvPr/>
        </p:nvSpPr>
        <p:spPr>
          <a:xfrm>
            <a:off x="639369" y="6224126"/>
            <a:ext cx="70034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capital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0C144E2-7486-4BF3-94B7-0585E5BD16DB}"/>
              </a:ext>
            </a:extLst>
          </p:cNvPr>
          <p:cNvSpPr txBox="1"/>
          <p:nvPr/>
        </p:nvSpPr>
        <p:spPr>
          <a:xfrm>
            <a:off x="1467824" y="6943798"/>
            <a:ext cx="83107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multiplier</a:t>
            </a: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DC735500-8933-4E20-AF8A-AA67581BDF01}"/>
              </a:ext>
            </a:extLst>
          </p:cNvPr>
          <p:cNvCxnSpPr>
            <a:cxnSpLocks/>
          </p:cNvCxnSpPr>
          <p:nvPr/>
        </p:nvCxnSpPr>
        <p:spPr>
          <a:xfrm flipV="1">
            <a:off x="1736057" y="6772924"/>
            <a:ext cx="141056" cy="2374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9F087C1B-3E0A-44B7-9924-C6937E61CED8}"/>
              </a:ext>
            </a:extLst>
          </p:cNvPr>
          <p:cNvSpPr txBox="1"/>
          <p:nvPr/>
        </p:nvSpPr>
        <p:spPr>
          <a:xfrm>
            <a:off x="2144046" y="6274849"/>
            <a:ext cx="83107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years</a:t>
            </a:r>
          </a:p>
        </p:txBody>
      </p: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19673C6B-7853-4AD3-AE1B-B9C44DE0C088}"/>
              </a:ext>
            </a:extLst>
          </p:cNvPr>
          <p:cNvCxnSpPr>
            <a:cxnSpLocks/>
          </p:cNvCxnSpPr>
          <p:nvPr/>
        </p:nvCxnSpPr>
        <p:spPr>
          <a:xfrm flipH="1">
            <a:off x="2022610" y="6485736"/>
            <a:ext cx="164465" cy="1095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D3B163B6-B994-43A3-9E2A-C67D96E36969}"/>
                  </a:ext>
                </a:extLst>
              </p:cNvPr>
              <p:cNvSpPr txBox="1"/>
              <p:nvPr/>
            </p:nvSpPr>
            <p:spPr>
              <a:xfrm>
                <a:off x="201083" y="7415747"/>
                <a:ext cx="3578372" cy="2400657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b="1" u="sng" dirty="0">
                    <a:latin typeface="Arial" panose="020B0604020202020204" pitchFamily="34" charset="0"/>
                    <a:cs typeface="Arial" panose="020B0604020202020204" pitchFamily="34" charset="0"/>
                  </a:rPr>
                  <a:t>Exchange Rates</a:t>
                </a:r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	</a:t>
                </a: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en-US" sz="1100" dirty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Exchange rates use ratio and proportion to convert between currencies</a:t>
                </a:r>
              </a:p>
              <a:p>
                <a:pPr algn="ctr"/>
                <a:endParaRPr lang="en-US" sz="110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en-GB" sz="11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exchange rate here is £1 </a:t>
                </a:r>
                <a14:m>
                  <m:oMath xmlns:m="http://schemas.openxmlformats.org/officeDocument/2006/math">
                    <m:r>
                      <a:rPr lang="en-GB" sz="11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11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€1.15</a:t>
                </a: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D3B163B6-B994-43A3-9E2A-C67D96E369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083" y="7415747"/>
                <a:ext cx="3578372" cy="240065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3" name="Picture 52">
            <a:extLst>
              <a:ext uri="{FF2B5EF4-FFF2-40B4-BE49-F238E27FC236}">
                <a16:creationId xmlns:a16="http://schemas.microsoft.com/office/drawing/2014/main" id="{80FFAED9-0E61-44D8-8A8B-A83A6F94F0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9783" y="8588199"/>
            <a:ext cx="2274851" cy="1057002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013" y="89407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65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Box 51">
            <a:extLst>
              <a:ext uri="{FF2B5EF4-FFF2-40B4-BE49-F238E27FC236}">
                <a16:creationId xmlns:a16="http://schemas.microsoft.com/office/drawing/2014/main" id="{DBD3299D-DC73-40D7-9CFD-25083A326850}"/>
              </a:ext>
            </a:extLst>
          </p:cNvPr>
          <p:cNvSpPr txBox="1"/>
          <p:nvPr/>
        </p:nvSpPr>
        <p:spPr>
          <a:xfrm>
            <a:off x="3134894" y="1280026"/>
            <a:ext cx="176864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Define the words: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Percent-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Fraction-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Equivalent-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Reduce-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Integer-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Multiplier-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Profit-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FED5B28-FE8C-4377-8308-D91B755222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234" y="1385636"/>
            <a:ext cx="2734057" cy="228631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41D63AB-18CB-4D01-8C64-E3A1C025E838}"/>
              </a:ext>
            </a:extLst>
          </p:cNvPr>
          <p:cNvSpPr txBox="1"/>
          <p:nvPr/>
        </p:nvSpPr>
        <p:spPr>
          <a:xfrm>
            <a:off x="140600" y="3930472"/>
            <a:ext cx="2903824" cy="196977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FDP Equivalence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Express as a decimal</a:t>
            </a:r>
          </a:p>
          <a:p>
            <a:pPr marL="228600" indent="-228600"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3⁄4 		b) 72% 	c) 125%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Express as a fraction</a:t>
            </a:r>
          </a:p>
          <a:p>
            <a:pPr marL="228600" indent="-228600"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0.25	 b) 65% 	c) 0.4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Express as a percentage</a:t>
            </a:r>
          </a:p>
          <a:p>
            <a:pPr marL="228600" indent="-228600"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3⁄4		 b) 0.125 	c) 1.5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122567C-996C-477D-BB5C-594C2CD11DB8}"/>
              </a:ext>
            </a:extLst>
          </p:cNvPr>
          <p:cNvSpPr txBox="1"/>
          <p:nvPr/>
        </p:nvSpPr>
        <p:spPr>
          <a:xfrm>
            <a:off x="3134894" y="2914809"/>
            <a:ext cx="3646906" cy="298543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Reverse Percentages</a:t>
            </a:r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a) In a sale, a shop reduces all its prices by 10%. On the last day of the sale, the shop reduces the sale prices by 20% On the last day of the sale, a mobile phone costs £432 How much was the mobile phone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before the sale?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b) Evie is given a 22% pay rise. Her new salary is £21,960 What was Evie’s salary before the pay rise?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c) Trevor is a car salesman. He bought a car for £5000 Currently he is holding a sale with 35% off the price of all cars. Trevor wants to sell the car so that he makes a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10% profit on the price he paid. How much should Trevor advertise the car for?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16ECB46-93CD-4461-9618-FAA835BCAE04}"/>
              </a:ext>
            </a:extLst>
          </p:cNvPr>
          <p:cNvSpPr txBox="1"/>
          <p:nvPr/>
        </p:nvSpPr>
        <p:spPr>
          <a:xfrm>
            <a:off x="140600" y="5991384"/>
            <a:ext cx="2903824" cy="367793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Percentage Increase and Decrease</a:t>
            </a:r>
          </a:p>
          <a:p>
            <a:endParaRPr lang="en-GB" sz="1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lnSpc>
                <a:spcPct val="200000"/>
              </a:lnSpc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Increase 120 by 5%</a:t>
            </a:r>
          </a:p>
          <a:p>
            <a:pPr marL="228600" indent="-228600">
              <a:lnSpc>
                <a:spcPct val="200000"/>
              </a:lnSpc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Increase £1.50 by 20%</a:t>
            </a:r>
          </a:p>
          <a:p>
            <a:pPr marL="228600" indent="-228600">
              <a:lnSpc>
                <a:spcPct val="200000"/>
              </a:lnSpc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Decrease £66 by 10%</a:t>
            </a:r>
          </a:p>
          <a:p>
            <a:pPr marL="228600" indent="-228600">
              <a:lnSpc>
                <a:spcPct val="200000"/>
              </a:lnSpc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Decrease £2.20 by 5%</a:t>
            </a:r>
          </a:p>
          <a:p>
            <a:pPr marL="228600" indent="-228600">
              <a:lnSpc>
                <a:spcPct val="200000"/>
              </a:lnSpc>
              <a:buFont typeface="+mj-lt"/>
              <a:buAutoNum type="alphaLcParenR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lnSpc>
                <a:spcPct val="200000"/>
              </a:lnSpc>
              <a:buFont typeface="+mj-lt"/>
              <a:buAutoNum type="alphaLcParenR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lnSpc>
                <a:spcPct val="200000"/>
              </a:lnSpc>
              <a:buFont typeface="+mj-lt"/>
              <a:buAutoNum type="alphaLcParenR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lnSpc>
                <a:spcPct val="200000"/>
              </a:lnSpc>
              <a:buFont typeface="+mj-lt"/>
              <a:buAutoNum type="alphaLcParenR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17D535-2B5E-4338-887D-FDB1A478C9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91" y="7920205"/>
            <a:ext cx="2781688" cy="120031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7C796DC-9286-454B-9E23-BCF4E76D0EA1}"/>
              </a:ext>
            </a:extLst>
          </p:cNvPr>
          <p:cNvSpPr txBox="1"/>
          <p:nvPr/>
        </p:nvSpPr>
        <p:spPr>
          <a:xfrm>
            <a:off x="3134894" y="5991384"/>
            <a:ext cx="3646906" cy="367793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Percentage Change</a:t>
            </a:r>
          </a:p>
          <a:p>
            <a:endParaRPr lang="en-GB" sz="1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In January, a puppy weighed 4kg. Three months later, the same puppy weighed 5kg. What was the percentage increase in the puppy’s weight?</a:t>
            </a:r>
          </a:p>
          <a:p>
            <a:pPr marL="228600" indent="-228600">
              <a:buFont typeface="+mj-lt"/>
              <a:buAutoNum type="alphaLcParenR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Daisy bought a car for £20,000. She sold the car for £15,000. Work out the percentage loss.</a:t>
            </a:r>
          </a:p>
          <a:p>
            <a:pPr>
              <a:lnSpc>
                <a:spcPct val="200000"/>
              </a:lnSpc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lnSpc>
                <a:spcPct val="200000"/>
              </a:lnSpc>
              <a:buFont typeface="+mj-lt"/>
              <a:buAutoNum type="alphaLcParenR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lnSpc>
                <a:spcPct val="200000"/>
              </a:lnSpc>
              <a:buFont typeface="+mj-lt"/>
              <a:buAutoNum type="alphaLcParenR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D707DA-42DE-4942-95CB-BDA779448C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9000" y="7562968"/>
            <a:ext cx="2867425" cy="191479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A3C85BC-E53E-4E32-891C-D370DA730F31}"/>
              </a:ext>
            </a:extLst>
          </p:cNvPr>
          <p:cNvSpPr txBox="1"/>
          <p:nvPr/>
        </p:nvSpPr>
        <p:spPr>
          <a:xfrm>
            <a:off x="1736057" y="125529"/>
            <a:ext cx="50196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Year 11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– Reasoning with Number  </a:t>
            </a: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Percentages and Money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11" y="108626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89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3825</TotalTime>
  <Words>638</Words>
  <Application>Microsoft Office PowerPoint</Application>
  <PresentationFormat>A4 Paper (210x297 mm)</PresentationFormat>
  <Paragraphs>143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Cambria Math</vt:lpstr>
      <vt:lpstr>Office Theme</vt:lpstr>
      <vt:lpstr>1_Custom Design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54</cp:revision>
  <cp:lastPrinted>2024-01-25T09:05:04Z</cp:lastPrinted>
  <dcterms:created xsi:type="dcterms:W3CDTF">2024-01-23T10:53:54Z</dcterms:created>
  <dcterms:modified xsi:type="dcterms:W3CDTF">2024-09-26T15:38:23Z</dcterms:modified>
</cp:coreProperties>
</file>