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sldIdLst>
    <p:sldId id="269" r:id="rId3"/>
    <p:sldId id="270" r:id="rId4"/>
    <p:sldId id="271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6" r:id="rId13"/>
  </p:sldIdLst>
  <p:sldSz cx="10693400" cy="7556500"/>
  <p:notesSz cx="10693400" cy="7556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B42CDA-54E1-43F0-A1F6-6878E57289FB}" v="2" dt="2025-09-04T07:55:38.232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602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07203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91037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6387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08791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75329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47281" y="1040128"/>
            <a:ext cx="2598836" cy="1061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7995"/>
            <a:ext cx="962406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47281" y="1040128"/>
            <a:ext cx="2598836" cy="1061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780330" y="2869998"/>
            <a:ext cx="4358640" cy="2291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6625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jp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3" Type="http://schemas.openxmlformats.org/officeDocument/2006/relationships/image" Target="../media/image22.png"/><Relationship Id="rId21" Type="http://schemas.openxmlformats.org/officeDocument/2006/relationships/image" Target="../media/image54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" Type="http://schemas.openxmlformats.org/officeDocument/2006/relationships/image" Target="../media/image41.png"/><Relationship Id="rId16" Type="http://schemas.openxmlformats.org/officeDocument/2006/relationships/image" Target="../media/image49.jp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44.png"/><Relationship Id="rId5" Type="http://schemas.openxmlformats.org/officeDocument/2006/relationships/image" Target="../media/image42.png"/><Relationship Id="rId15" Type="http://schemas.openxmlformats.org/officeDocument/2006/relationships/image" Target="../media/image48.png"/><Relationship Id="rId10" Type="http://schemas.openxmlformats.org/officeDocument/2006/relationships/image" Target="../media/image29.png"/><Relationship Id="rId19" Type="http://schemas.openxmlformats.org/officeDocument/2006/relationships/image" Target="../media/image52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jpg"/><Relationship Id="rId4" Type="http://schemas.openxmlformats.org/officeDocument/2006/relationships/image" Target="../media/image5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jp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image" Target="../media/image69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43838" y="2541321"/>
            <a:ext cx="2598836" cy="10586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History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785159" y="4100779"/>
            <a:ext cx="5116195" cy="863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0" b="1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cs typeface="Calibri"/>
              </a:rPr>
              <a:t>Year </a:t>
            </a:r>
            <a:r>
              <a:rPr lang="en-GB" sz="5500" b="1" dirty="0">
                <a:latin typeface="Calibri"/>
                <a:cs typeface="Calibri"/>
              </a:rPr>
              <a:t>8</a:t>
            </a:r>
            <a:r>
              <a:rPr kumimoji="0" sz="5500" b="1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5500" b="1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cs typeface="Calibri"/>
              </a:rPr>
              <a:t>Knowledge</a:t>
            </a:r>
            <a:endParaRPr kumimoji="0" sz="5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10684" y="4682948"/>
            <a:ext cx="3073400" cy="863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500" b="1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cs typeface="Calibri"/>
              </a:rPr>
              <a:t>Organisers</a:t>
            </a:r>
            <a:endParaRPr kumimoji="0" sz="5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3E939F-8513-F586-FD7F-D06CB8063C96}"/>
              </a:ext>
            </a:extLst>
          </p:cNvPr>
          <p:cNvSpPr txBox="1"/>
          <p:nvPr/>
        </p:nvSpPr>
        <p:spPr>
          <a:xfrm>
            <a:off x="241300" y="196850"/>
            <a:ext cx="10210800" cy="86360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A8D767-ED9E-3ED5-948A-769659B8ED82}"/>
              </a:ext>
            </a:extLst>
          </p:cNvPr>
          <p:cNvSpPr txBox="1"/>
          <p:nvPr/>
        </p:nvSpPr>
        <p:spPr>
          <a:xfrm>
            <a:off x="317500" y="6445250"/>
            <a:ext cx="10134600" cy="86360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1920C0-6486-F45F-C690-DF562AE656F9}"/>
              </a:ext>
            </a:extLst>
          </p:cNvPr>
          <p:cNvSpPr txBox="1"/>
          <p:nvPr/>
        </p:nvSpPr>
        <p:spPr>
          <a:xfrm>
            <a:off x="2374900" y="126365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rPr>
              <a:t>Fulwood History Department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71402" y="468966"/>
            <a:ext cx="243078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45" dirty="0">
                <a:latin typeface="Verdana"/>
                <a:cs typeface="Verdana"/>
              </a:rPr>
              <a:t>THE</a:t>
            </a:r>
            <a:r>
              <a:rPr sz="2200" b="0" spc="5" dirty="0">
                <a:latin typeface="Verdana"/>
                <a:cs typeface="Verdana"/>
              </a:rPr>
              <a:t> </a:t>
            </a:r>
            <a:r>
              <a:rPr sz="2200" b="0" dirty="0">
                <a:latin typeface="Verdana"/>
                <a:cs typeface="Verdana"/>
              </a:rPr>
              <a:t>SILK</a:t>
            </a:r>
            <a:r>
              <a:rPr sz="2200" b="0" spc="1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ROADS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-3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Knowledge</a:t>
            </a:r>
            <a:r>
              <a:rPr kumimoji="0" sz="2200" b="1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-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organiser</a:t>
            </a:r>
            <a:endParaRPr kumimoji="0" sz="2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Ye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1000" b="1" i="0" u="none" strike="noStrike" kern="0" cap="none" spc="3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7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68717" y="424232"/>
            <a:ext cx="169608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Life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in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medieval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Baghdad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51870" y="1494080"/>
            <a:ext cx="22529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What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inventions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came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from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china?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407325" y="2612695"/>
            <a:ext cx="14732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3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Who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was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Genghis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khan?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518987" y="673307"/>
            <a:ext cx="2383155" cy="793750"/>
            <a:chOff x="3518987" y="673307"/>
            <a:chExt cx="2383155" cy="793750"/>
          </a:xfrm>
        </p:grpSpPr>
        <p:sp>
          <p:nvSpPr>
            <p:cNvPr id="9" name="object 9"/>
            <p:cNvSpPr/>
            <p:nvPr/>
          </p:nvSpPr>
          <p:spPr>
            <a:xfrm>
              <a:off x="3528512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1976344" y="0"/>
                  </a:moveTo>
                  <a:lnTo>
                    <a:pt x="0" y="0"/>
                  </a:lnTo>
                  <a:lnTo>
                    <a:pt x="387266" y="387154"/>
                  </a:lnTo>
                  <a:lnTo>
                    <a:pt x="0" y="774305"/>
                  </a:lnTo>
                  <a:lnTo>
                    <a:pt x="1976344" y="774305"/>
                  </a:lnTo>
                  <a:lnTo>
                    <a:pt x="2363608" y="387154"/>
                  </a:lnTo>
                  <a:lnTo>
                    <a:pt x="1976344" y="0"/>
                  </a:lnTo>
                  <a:close/>
                </a:path>
              </a:pathLst>
            </a:custGeom>
            <a:solidFill>
              <a:srgbClr val="7FFF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3528512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0" y="0"/>
                  </a:moveTo>
                  <a:lnTo>
                    <a:pt x="1976345" y="0"/>
                  </a:lnTo>
                  <a:lnTo>
                    <a:pt x="2363608" y="387153"/>
                  </a:lnTo>
                  <a:lnTo>
                    <a:pt x="1976345" y="774304"/>
                  </a:lnTo>
                  <a:lnTo>
                    <a:pt x="0" y="774304"/>
                  </a:lnTo>
                  <a:lnTo>
                    <a:pt x="387265" y="387153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942904" y="771681"/>
            <a:ext cx="1558290" cy="5651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lvl="0" indent="-2540" algn="ctr" defTabSz="914400" eaLnBrk="1" fontAlgn="auto" latinLnBrk="0" hangingPunct="1">
              <a:lnSpc>
                <a:spcPct val="856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Advances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architecture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saw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huge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domed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Mosques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bridges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built.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Visitors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travelled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were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impressed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what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saw.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It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known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‘round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city.’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646234" y="673307"/>
            <a:ext cx="2383155" cy="793750"/>
            <a:chOff x="5646234" y="673307"/>
            <a:chExt cx="2383155" cy="793750"/>
          </a:xfrm>
        </p:grpSpPr>
        <p:sp>
          <p:nvSpPr>
            <p:cNvPr id="13" name="object 13"/>
            <p:cNvSpPr/>
            <p:nvPr/>
          </p:nvSpPr>
          <p:spPr>
            <a:xfrm>
              <a:off x="5655759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1976346" y="0"/>
                  </a:moveTo>
                  <a:lnTo>
                    <a:pt x="0" y="0"/>
                  </a:lnTo>
                  <a:lnTo>
                    <a:pt x="387266" y="387154"/>
                  </a:lnTo>
                  <a:lnTo>
                    <a:pt x="0" y="774305"/>
                  </a:lnTo>
                  <a:lnTo>
                    <a:pt x="1976346" y="774305"/>
                  </a:lnTo>
                  <a:lnTo>
                    <a:pt x="2363608" y="387154"/>
                  </a:lnTo>
                  <a:lnTo>
                    <a:pt x="1976346" y="0"/>
                  </a:lnTo>
                  <a:close/>
                </a:path>
              </a:pathLst>
            </a:custGeom>
            <a:solidFill>
              <a:srgbClr val="BEE39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5655759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0" y="0"/>
                  </a:moveTo>
                  <a:lnTo>
                    <a:pt x="1976345" y="0"/>
                  </a:lnTo>
                  <a:lnTo>
                    <a:pt x="2363608" y="387153"/>
                  </a:lnTo>
                  <a:lnTo>
                    <a:pt x="1976345" y="774304"/>
                  </a:lnTo>
                  <a:lnTo>
                    <a:pt x="0" y="774304"/>
                  </a:lnTo>
                  <a:lnTo>
                    <a:pt x="387265" y="387153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088466" y="719866"/>
            <a:ext cx="1520825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lvl="0" indent="-1270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centre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city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‘House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Wisdom’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which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centre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learning.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Baghdad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prided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itself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having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excellent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educational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programme,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literacy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highly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valued.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7773730" y="673553"/>
            <a:ext cx="2382520" cy="793115"/>
            <a:chOff x="7773730" y="673553"/>
            <a:chExt cx="2382520" cy="793115"/>
          </a:xfrm>
        </p:grpSpPr>
        <p:sp>
          <p:nvSpPr>
            <p:cNvPr id="17" name="object 17"/>
            <p:cNvSpPr/>
            <p:nvPr/>
          </p:nvSpPr>
          <p:spPr>
            <a:xfrm>
              <a:off x="7783008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1976346" y="0"/>
                  </a:moveTo>
                  <a:lnTo>
                    <a:pt x="0" y="0"/>
                  </a:lnTo>
                  <a:lnTo>
                    <a:pt x="387266" y="387154"/>
                  </a:lnTo>
                  <a:lnTo>
                    <a:pt x="0" y="774305"/>
                  </a:lnTo>
                  <a:lnTo>
                    <a:pt x="1976346" y="774305"/>
                  </a:lnTo>
                  <a:lnTo>
                    <a:pt x="2363608" y="387154"/>
                  </a:lnTo>
                  <a:lnTo>
                    <a:pt x="1976346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7783008" y="682832"/>
              <a:ext cx="2364105" cy="774700"/>
            </a:xfrm>
            <a:custGeom>
              <a:avLst/>
              <a:gdLst/>
              <a:ahLst/>
              <a:cxnLst/>
              <a:rect l="l" t="t" r="r" b="b"/>
              <a:pathLst>
                <a:path w="2364104" h="774700">
                  <a:moveTo>
                    <a:pt x="0" y="0"/>
                  </a:moveTo>
                  <a:lnTo>
                    <a:pt x="1976345" y="0"/>
                  </a:lnTo>
                  <a:lnTo>
                    <a:pt x="2363608" y="387153"/>
                  </a:lnTo>
                  <a:lnTo>
                    <a:pt x="1976345" y="774304"/>
                  </a:lnTo>
                  <a:lnTo>
                    <a:pt x="0" y="774304"/>
                  </a:lnTo>
                  <a:lnTo>
                    <a:pt x="387265" y="387153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8228491" y="719866"/>
            <a:ext cx="1495425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lvl="0" indent="-1905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developed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hospitals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help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sick,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city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home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different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religious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groups.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had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excellent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standards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living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rubbish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being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collected and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public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bath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houses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being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built.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77263" y="1370382"/>
            <a:ext cx="2476500" cy="1018540"/>
          </a:xfrm>
          <a:custGeom>
            <a:avLst/>
            <a:gdLst/>
            <a:ahLst/>
            <a:cxnLst/>
            <a:rect l="l" t="t" r="r" b="b"/>
            <a:pathLst>
              <a:path w="2476500" h="1018539">
                <a:moveTo>
                  <a:pt x="0" y="0"/>
                </a:moveTo>
                <a:lnTo>
                  <a:pt x="2475890" y="0"/>
                </a:lnTo>
                <a:lnTo>
                  <a:pt x="2475890" y="1018169"/>
                </a:lnTo>
                <a:lnTo>
                  <a:pt x="0" y="1018169"/>
                </a:lnTo>
                <a:lnTo>
                  <a:pt x="0" y="0"/>
                </a:lnTo>
                <a:close/>
              </a:path>
            </a:pathLst>
          </a:custGeom>
          <a:ln w="12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77263" y="1370382"/>
            <a:ext cx="2476500" cy="1018540"/>
          </a:xfrm>
          <a:prstGeom prst="rect">
            <a:avLst/>
          </a:prstGeom>
          <a:solidFill>
            <a:srgbClr val="92D050"/>
          </a:solidFill>
        </p:spPr>
        <p:txBody>
          <a:bodyPr vert="horz" wrap="square" lIns="0" tIns="82550" rIns="0" bIns="0" rtlCol="0">
            <a:spAutoFit/>
          </a:bodyPr>
          <a:lstStyle/>
          <a:p>
            <a:pPr marL="45720" marR="39370" lvl="0" indent="0" algn="ctr" defTabSz="914400" eaLnBrk="1" fontAlgn="auto" latinLnBrk="0" hangingPunct="1">
              <a:lnSpc>
                <a:spcPct val="867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Alexander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Great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conquered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Persia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further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East,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brought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him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own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faith –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those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Ancient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Greek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Gods.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conquered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along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West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up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temples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different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54610" marR="49530" lvl="0" indent="29209" algn="just" defTabSz="914400" eaLnBrk="1" fontAlgn="auto" latinLnBrk="0" hangingPunct="1">
              <a:lnSpc>
                <a:spcPts val="790"/>
              </a:lnSpc>
              <a:spcBef>
                <a:spcPts val="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Gods.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threatened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Buddhists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previously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been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very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good at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spreading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religion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throughout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Asia.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Now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compete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new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303530" marR="0" lvl="0" indent="0" algn="just" defTabSz="914400" eaLnBrk="1" fontAlgn="auto" latinLnBrk="0" hangingPunct="1">
              <a:lnSpc>
                <a:spcPts val="91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Greek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religion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impressive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temples.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77263" y="2425348"/>
            <a:ext cx="2476500" cy="1017269"/>
          </a:xfrm>
          <a:custGeom>
            <a:avLst/>
            <a:gdLst/>
            <a:ahLst/>
            <a:cxnLst/>
            <a:rect l="l" t="t" r="r" b="b"/>
            <a:pathLst>
              <a:path w="2476500" h="1017270">
                <a:moveTo>
                  <a:pt x="0" y="0"/>
                </a:moveTo>
                <a:lnTo>
                  <a:pt x="2475890" y="0"/>
                </a:lnTo>
                <a:lnTo>
                  <a:pt x="2475890" y="1017233"/>
                </a:lnTo>
                <a:lnTo>
                  <a:pt x="0" y="1017233"/>
                </a:lnTo>
                <a:lnTo>
                  <a:pt x="0" y="0"/>
                </a:lnTo>
                <a:close/>
              </a:path>
            </a:pathLst>
          </a:custGeom>
          <a:ln w="12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83449" y="2413135"/>
            <a:ext cx="2463800" cy="1023619"/>
          </a:xfrm>
          <a:prstGeom prst="rect">
            <a:avLst/>
          </a:prstGeom>
          <a:solidFill>
            <a:srgbClr val="B1DA3D"/>
          </a:solidFill>
        </p:spPr>
        <p:txBody>
          <a:bodyPr vert="horz" wrap="square" lIns="0" tIns="31115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2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27940" marR="22860" lvl="0" indent="-635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Buddhist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faith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very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simple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practise,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focussed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route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peace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through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personal,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spiritual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journey.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were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faced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threat from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Greeks,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they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built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their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own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temples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rival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theirs.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up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statues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Buddha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encouraged people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live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worship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faith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together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music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dancing,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rather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do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privately.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66791" y="3499084"/>
            <a:ext cx="2476500" cy="1135380"/>
          </a:xfrm>
          <a:prstGeom prst="rect">
            <a:avLst/>
          </a:prstGeom>
          <a:solidFill>
            <a:srgbClr val="DEE62A"/>
          </a:solidFill>
          <a:ln w="12371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79375" marR="72390" lvl="0" indent="0" algn="ctr" defTabSz="91440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Jewish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Faith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been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spreading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into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Asia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Middle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East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via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much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like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Buddhism.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However,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some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Rabbi’s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actually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against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this!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Rabbi’s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did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like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everyone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adopted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Jewish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faith,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compared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converts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‘annoying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scabs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itch.’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68499" y="4695729"/>
            <a:ext cx="2476500" cy="1176655"/>
          </a:xfrm>
          <a:custGeom>
            <a:avLst/>
            <a:gdLst/>
            <a:ahLst/>
            <a:cxnLst/>
            <a:rect l="l" t="t" r="r" b="b"/>
            <a:pathLst>
              <a:path w="2476500" h="1176654">
                <a:moveTo>
                  <a:pt x="0" y="0"/>
                </a:moveTo>
                <a:lnTo>
                  <a:pt x="2475890" y="0"/>
                </a:lnTo>
                <a:lnTo>
                  <a:pt x="2475890" y="1176392"/>
                </a:lnTo>
                <a:lnTo>
                  <a:pt x="0" y="1176392"/>
                </a:lnTo>
                <a:lnTo>
                  <a:pt x="0" y="0"/>
                </a:lnTo>
                <a:close/>
              </a:path>
            </a:pathLst>
          </a:custGeom>
          <a:ln w="12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68499" y="4695729"/>
            <a:ext cx="2476500" cy="1176655"/>
          </a:xfrm>
          <a:prstGeom prst="rect">
            <a:avLst/>
          </a:prstGeom>
          <a:solidFill>
            <a:srgbClr val="F2CA15"/>
          </a:solidFill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22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92710" marR="86360" lvl="0" indent="-1270" algn="ctr" defTabSz="914400" eaLnBrk="1" fontAlgn="auto" latinLnBrk="0" hangingPunct="1">
              <a:lnSpc>
                <a:spcPct val="88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Prophet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Muhammad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trader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along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often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listened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other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traders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talk of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religions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such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Christianity.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year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610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AD,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40005" marR="34925" lvl="0" indent="0" algn="ctr" defTabSz="914400" eaLnBrk="1" fontAlgn="auto" latinLnBrk="0" hangingPunct="1">
              <a:lnSpc>
                <a:spcPts val="79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Muhammad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began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have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revelations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God,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in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years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after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death,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would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written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down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algn="ctr" defTabSz="914400" eaLnBrk="1" fontAlgn="auto" latinLnBrk="0" hangingPunct="1">
              <a:lnSpc>
                <a:spcPts val="81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form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Qur’an.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66691" y="5908307"/>
            <a:ext cx="2476500" cy="1172210"/>
          </a:xfrm>
          <a:custGeom>
            <a:avLst/>
            <a:gdLst/>
            <a:ahLst/>
            <a:cxnLst/>
            <a:rect l="l" t="t" r="r" b="b"/>
            <a:pathLst>
              <a:path w="2476500" h="1172209">
                <a:moveTo>
                  <a:pt x="0" y="0"/>
                </a:moveTo>
                <a:lnTo>
                  <a:pt x="2475890" y="0"/>
                </a:lnTo>
                <a:lnTo>
                  <a:pt x="2475890" y="1172144"/>
                </a:lnTo>
                <a:lnTo>
                  <a:pt x="0" y="1172144"/>
                </a:lnTo>
                <a:lnTo>
                  <a:pt x="0" y="0"/>
                </a:lnTo>
                <a:close/>
              </a:path>
            </a:pathLst>
          </a:custGeom>
          <a:ln w="123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73781" y="5896400"/>
            <a:ext cx="2463800" cy="1177925"/>
          </a:xfrm>
          <a:prstGeom prst="rect">
            <a:avLst/>
          </a:prstGeom>
          <a:solidFill>
            <a:srgbClr val="FF9900"/>
          </a:solidFill>
        </p:spPr>
        <p:txBody>
          <a:bodyPr vert="horz" wrap="square" lIns="0" tIns="0" rIns="0" bIns="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34925" marR="29845" lvl="0" indent="-635" algn="ctr" defTabSz="914400" eaLnBrk="1" fontAlgn="auto" latinLnBrk="0" hangingPunct="1">
              <a:lnSpc>
                <a:spcPct val="8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spread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Christianity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welcomed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many along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Roads.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Sasanian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empire,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which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faith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Zoroastrianism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(a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religion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taught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that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world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split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into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good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bad,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light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darkness,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order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chaos),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large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number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Christian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converts.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212762" y="1137464"/>
            <a:ext cx="11766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road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faith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164952" y="1823241"/>
            <a:ext cx="920115" cy="653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31115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P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P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080" lvl="0" indent="0" algn="ctr" defTabSz="914400" eaLnBrk="1" fontAlgn="auto" latinLnBrk="0" hangingPunct="1">
              <a:lnSpc>
                <a:spcPts val="101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came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105AD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3335" marR="6985" lvl="0" indent="0" algn="ctr" defTabSz="914400" eaLnBrk="1" fontAlgn="auto" latinLnBrk="0" hangingPunct="1">
              <a:lnSpc>
                <a:spcPts val="980"/>
              </a:lnSpc>
              <a:spcBef>
                <a:spcPts val="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made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tree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bark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hemp.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865528" y="1823241"/>
            <a:ext cx="910590" cy="653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44780" marR="175260" lvl="0" indent="66040" defTabSz="914400" eaLnBrk="1" fontAlgn="auto" latinLnBrk="0" hangingPunct="1">
              <a:lnSpc>
                <a:spcPct val="102499"/>
              </a:lnSpc>
              <a:spcBef>
                <a:spcPts val="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B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L</a:t>
            </a:r>
            <a:r>
              <a:rPr kumimoji="0" sz="800" b="1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 C</a:t>
            </a:r>
            <a:r>
              <a:rPr kumimoji="0" sz="800" b="1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K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P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W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D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065" marR="5080" lvl="0" indent="0" algn="ctr" defTabSz="914400" eaLnBrk="1" fontAlgn="auto" latinLnBrk="0" hangingPunct="1">
              <a:lnSpc>
                <a:spcPct val="103699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gun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powder and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developed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1000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AD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448777" y="1826254"/>
            <a:ext cx="960755" cy="662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635" marR="0" lvl="0" indent="0" algn="ctr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C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M</a:t>
            </a:r>
            <a:r>
              <a:rPr kumimoji="0" sz="800" b="1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P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080" lvl="0" indent="-1905" algn="ctr" defTabSz="914400" eaLnBrk="1" fontAlgn="auto" latinLnBrk="0" hangingPunct="1">
              <a:lnSpc>
                <a:spcPct val="1042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created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206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helped people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travel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sea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knowing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directions.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076409" y="1817110"/>
            <a:ext cx="833755" cy="662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0" marR="20955" lvl="0" indent="0" algn="ctr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C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B</a:t>
            </a:r>
            <a:r>
              <a:rPr kumimoji="0" sz="800" b="1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W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21590" marR="5080" lvl="0" indent="0" algn="ctr" defTabSz="914400" eaLnBrk="1" fontAlgn="auto" latinLnBrk="0" hangingPunct="1">
              <a:lnSpc>
                <a:spcPct val="1042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Created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500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BC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changed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warfare happened.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34" name="object 3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75969" y="1773749"/>
            <a:ext cx="374833" cy="732318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69085" y="1762873"/>
            <a:ext cx="709574" cy="732317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46048" y="1784518"/>
            <a:ext cx="595754" cy="81470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404075" y="1998192"/>
            <a:ext cx="736277" cy="378617"/>
          </a:xfrm>
          <a:prstGeom prst="rect">
            <a:avLst/>
          </a:prstGeom>
        </p:spPr>
      </p:pic>
      <p:grpSp>
        <p:nvGrpSpPr>
          <p:cNvPr id="38" name="object 38"/>
          <p:cNvGrpSpPr/>
          <p:nvPr/>
        </p:nvGrpSpPr>
        <p:grpSpPr>
          <a:xfrm>
            <a:off x="3192238" y="2852333"/>
            <a:ext cx="2576830" cy="1214120"/>
            <a:chOff x="3192238" y="2852333"/>
            <a:chExt cx="2576830" cy="1214120"/>
          </a:xfrm>
        </p:grpSpPr>
        <p:sp>
          <p:nvSpPr>
            <p:cNvPr id="39" name="object 39"/>
            <p:cNvSpPr/>
            <p:nvPr/>
          </p:nvSpPr>
          <p:spPr>
            <a:xfrm>
              <a:off x="3206758" y="2852333"/>
              <a:ext cx="2529205" cy="1206500"/>
            </a:xfrm>
            <a:custGeom>
              <a:avLst/>
              <a:gdLst/>
              <a:ahLst/>
              <a:cxnLst/>
              <a:rect l="l" t="t" r="r" b="b"/>
              <a:pathLst>
                <a:path w="2529204" h="1206500">
                  <a:moveTo>
                    <a:pt x="200856" y="0"/>
                  </a:moveTo>
                  <a:lnTo>
                    <a:pt x="147689" y="19"/>
                  </a:lnTo>
                  <a:lnTo>
                    <a:pt x="97498" y="3437"/>
                  </a:lnTo>
                  <a:lnTo>
                    <a:pt x="51676" y="11098"/>
                  </a:lnTo>
                  <a:lnTo>
                    <a:pt x="11614" y="23850"/>
                  </a:lnTo>
                  <a:lnTo>
                    <a:pt x="13095" y="57657"/>
                  </a:lnTo>
                  <a:lnTo>
                    <a:pt x="12895" y="98580"/>
                  </a:lnTo>
                  <a:lnTo>
                    <a:pt x="11437" y="145337"/>
                  </a:lnTo>
                  <a:lnTo>
                    <a:pt x="9145" y="196646"/>
                  </a:lnTo>
                  <a:lnTo>
                    <a:pt x="3753" y="307789"/>
                  </a:lnTo>
                  <a:lnTo>
                    <a:pt x="1500" y="365058"/>
                  </a:lnTo>
                  <a:lnTo>
                    <a:pt x="108" y="421750"/>
                  </a:lnTo>
                  <a:lnTo>
                    <a:pt x="0" y="476581"/>
                  </a:lnTo>
                  <a:lnTo>
                    <a:pt x="1599" y="528269"/>
                  </a:lnTo>
                  <a:lnTo>
                    <a:pt x="5329" y="575533"/>
                  </a:lnTo>
                  <a:lnTo>
                    <a:pt x="11614" y="617088"/>
                  </a:lnTo>
                  <a:lnTo>
                    <a:pt x="17455" y="658099"/>
                  </a:lnTo>
                  <a:lnTo>
                    <a:pt x="20014" y="703867"/>
                  </a:lnTo>
                  <a:lnTo>
                    <a:pt x="19957" y="753318"/>
                  </a:lnTo>
                  <a:lnTo>
                    <a:pt x="17951" y="805379"/>
                  </a:lnTo>
                  <a:lnTo>
                    <a:pt x="14660" y="858978"/>
                  </a:lnTo>
                  <a:lnTo>
                    <a:pt x="6891" y="966494"/>
                  </a:lnTo>
                  <a:lnTo>
                    <a:pt x="3744" y="1018265"/>
                  </a:lnTo>
                  <a:lnTo>
                    <a:pt x="1977" y="1067281"/>
                  </a:lnTo>
                  <a:lnTo>
                    <a:pt x="2256" y="1112468"/>
                  </a:lnTo>
                  <a:lnTo>
                    <a:pt x="5246" y="1152753"/>
                  </a:lnTo>
                  <a:lnTo>
                    <a:pt x="11614" y="1187063"/>
                  </a:lnTo>
                  <a:lnTo>
                    <a:pt x="79767" y="1182433"/>
                  </a:lnTo>
                  <a:lnTo>
                    <a:pt x="143268" y="1180992"/>
                  </a:lnTo>
                  <a:lnTo>
                    <a:pt x="202476" y="1181986"/>
                  </a:lnTo>
                  <a:lnTo>
                    <a:pt x="257748" y="1184660"/>
                  </a:lnTo>
                  <a:lnTo>
                    <a:pt x="309444" y="1188260"/>
                  </a:lnTo>
                  <a:lnTo>
                    <a:pt x="357923" y="1192032"/>
                  </a:lnTo>
                  <a:lnTo>
                    <a:pt x="403543" y="1195222"/>
                  </a:lnTo>
                  <a:lnTo>
                    <a:pt x="446663" y="1197074"/>
                  </a:lnTo>
                  <a:lnTo>
                    <a:pt x="487640" y="1196834"/>
                  </a:lnTo>
                  <a:lnTo>
                    <a:pt x="526835" y="1193749"/>
                  </a:lnTo>
                  <a:lnTo>
                    <a:pt x="564606" y="1187063"/>
                  </a:lnTo>
                  <a:lnTo>
                    <a:pt x="606453" y="1180207"/>
                  </a:lnTo>
                  <a:lnTo>
                    <a:pt x="650084" y="1178065"/>
                  </a:lnTo>
                  <a:lnTo>
                    <a:pt x="695324" y="1179439"/>
                  </a:lnTo>
                  <a:lnTo>
                    <a:pt x="741995" y="1183134"/>
                  </a:lnTo>
                  <a:lnTo>
                    <a:pt x="838925" y="1192703"/>
                  </a:lnTo>
                  <a:lnTo>
                    <a:pt x="888830" y="1196184"/>
                  </a:lnTo>
                  <a:lnTo>
                    <a:pt x="939461" y="1197202"/>
                  </a:lnTo>
                  <a:lnTo>
                    <a:pt x="990639" y="1194561"/>
                  </a:lnTo>
                  <a:lnTo>
                    <a:pt x="1042189" y="1187063"/>
                  </a:lnTo>
                  <a:lnTo>
                    <a:pt x="1091102" y="1180263"/>
                  </a:lnTo>
                  <a:lnTo>
                    <a:pt x="1135315" y="1179401"/>
                  </a:lnTo>
                  <a:lnTo>
                    <a:pt x="1176077" y="1182819"/>
                  </a:lnTo>
                  <a:lnTo>
                    <a:pt x="1214634" y="1188855"/>
                  </a:lnTo>
                  <a:lnTo>
                    <a:pt x="1252233" y="1195849"/>
                  </a:lnTo>
                  <a:lnTo>
                    <a:pt x="1290121" y="1202140"/>
                  </a:lnTo>
                  <a:lnTo>
                    <a:pt x="1329545" y="1206068"/>
                  </a:lnTo>
                  <a:lnTo>
                    <a:pt x="1371752" y="1205971"/>
                  </a:lnTo>
                  <a:lnTo>
                    <a:pt x="1417988" y="1200190"/>
                  </a:lnTo>
                  <a:lnTo>
                    <a:pt x="1469501" y="1187063"/>
                  </a:lnTo>
                  <a:lnTo>
                    <a:pt x="1518993" y="1175218"/>
                  </a:lnTo>
                  <a:lnTo>
                    <a:pt x="1568242" y="1170236"/>
                  </a:lnTo>
                  <a:lnTo>
                    <a:pt x="1617230" y="1170619"/>
                  </a:lnTo>
                  <a:lnTo>
                    <a:pt x="1665935" y="1174868"/>
                  </a:lnTo>
                  <a:lnTo>
                    <a:pt x="1714340" y="1181486"/>
                  </a:lnTo>
                  <a:lnTo>
                    <a:pt x="1762425" y="1188976"/>
                  </a:lnTo>
                  <a:lnTo>
                    <a:pt x="1810169" y="1195838"/>
                  </a:lnTo>
                  <a:lnTo>
                    <a:pt x="1857554" y="1200576"/>
                  </a:lnTo>
                  <a:lnTo>
                    <a:pt x="1904560" y="1201692"/>
                  </a:lnTo>
                  <a:lnTo>
                    <a:pt x="1951167" y="1197687"/>
                  </a:lnTo>
                  <a:lnTo>
                    <a:pt x="1997356" y="1187063"/>
                  </a:lnTo>
                  <a:lnTo>
                    <a:pt x="2043574" y="1175593"/>
                  </a:lnTo>
                  <a:lnTo>
                    <a:pt x="2090256" y="1169385"/>
                  </a:lnTo>
                  <a:lnTo>
                    <a:pt x="2137365" y="1167451"/>
                  </a:lnTo>
                  <a:lnTo>
                    <a:pt x="2184865" y="1168801"/>
                  </a:lnTo>
                  <a:lnTo>
                    <a:pt x="2232718" y="1172446"/>
                  </a:lnTo>
                  <a:lnTo>
                    <a:pt x="2280889" y="1177394"/>
                  </a:lnTo>
                  <a:lnTo>
                    <a:pt x="2329339" y="1182658"/>
                  </a:lnTo>
                  <a:lnTo>
                    <a:pt x="2378034" y="1187246"/>
                  </a:lnTo>
                  <a:lnTo>
                    <a:pt x="2426935" y="1190169"/>
                  </a:lnTo>
                  <a:lnTo>
                    <a:pt x="2476007" y="1190438"/>
                  </a:lnTo>
                  <a:lnTo>
                    <a:pt x="2525213" y="1187063"/>
                  </a:lnTo>
                  <a:lnTo>
                    <a:pt x="2512734" y="1116553"/>
                  </a:lnTo>
                  <a:lnTo>
                    <a:pt x="2505453" y="1049940"/>
                  </a:lnTo>
                  <a:lnTo>
                    <a:pt x="2502490" y="987152"/>
                  </a:lnTo>
                  <a:lnTo>
                    <a:pt x="2502969" y="928115"/>
                  </a:lnTo>
                  <a:lnTo>
                    <a:pt x="2506009" y="872758"/>
                  </a:lnTo>
                  <a:lnTo>
                    <a:pt x="2510732" y="821009"/>
                  </a:lnTo>
                  <a:lnTo>
                    <a:pt x="2516260" y="772793"/>
                  </a:lnTo>
                  <a:lnTo>
                    <a:pt x="2521713" y="728040"/>
                  </a:lnTo>
                  <a:lnTo>
                    <a:pt x="2526214" y="686675"/>
                  </a:lnTo>
                  <a:lnTo>
                    <a:pt x="2528883" y="648628"/>
                  </a:lnTo>
                  <a:lnTo>
                    <a:pt x="2528842" y="613824"/>
                  </a:lnTo>
                  <a:lnTo>
                    <a:pt x="2525213" y="582193"/>
                  </a:lnTo>
                  <a:lnTo>
                    <a:pt x="2520382" y="547030"/>
                  </a:lnTo>
                  <a:lnTo>
                    <a:pt x="2518028" y="507442"/>
                  </a:lnTo>
                  <a:lnTo>
                    <a:pt x="2517646" y="463864"/>
                  </a:lnTo>
                  <a:lnTo>
                    <a:pt x="2518734" y="416730"/>
                  </a:lnTo>
                  <a:lnTo>
                    <a:pt x="2520788" y="366478"/>
                  </a:lnTo>
                  <a:lnTo>
                    <a:pt x="2525782" y="258357"/>
                  </a:lnTo>
                  <a:lnTo>
                    <a:pt x="2527714" y="201360"/>
                  </a:lnTo>
                  <a:lnTo>
                    <a:pt x="2528599" y="142986"/>
                  </a:lnTo>
                  <a:lnTo>
                    <a:pt x="2527933" y="83671"/>
                  </a:lnTo>
                  <a:lnTo>
                    <a:pt x="2525213" y="23850"/>
                  </a:lnTo>
                  <a:lnTo>
                    <a:pt x="2480539" y="25195"/>
                  </a:lnTo>
                  <a:lnTo>
                    <a:pt x="2432580" y="26053"/>
                  </a:lnTo>
                  <a:lnTo>
                    <a:pt x="2381805" y="26481"/>
                  </a:lnTo>
                  <a:lnTo>
                    <a:pt x="2328684" y="26542"/>
                  </a:lnTo>
                  <a:lnTo>
                    <a:pt x="2273687" y="26293"/>
                  </a:lnTo>
                  <a:lnTo>
                    <a:pt x="2159948" y="25108"/>
                  </a:lnTo>
                  <a:lnTo>
                    <a:pt x="1875682" y="20924"/>
                  </a:lnTo>
                  <a:lnTo>
                    <a:pt x="1771881" y="20017"/>
                  </a:lnTo>
                  <a:lnTo>
                    <a:pt x="1723983" y="19967"/>
                  </a:lnTo>
                  <a:lnTo>
                    <a:pt x="1679381" y="20266"/>
                  </a:lnTo>
                  <a:lnTo>
                    <a:pt x="1638543" y="20972"/>
                  </a:lnTo>
                  <a:lnTo>
                    <a:pt x="1570046" y="23850"/>
                  </a:lnTo>
                  <a:lnTo>
                    <a:pt x="1516834" y="26171"/>
                  </a:lnTo>
                  <a:lnTo>
                    <a:pt x="1467950" y="26065"/>
                  </a:lnTo>
                  <a:lnTo>
                    <a:pt x="1422015" y="24247"/>
                  </a:lnTo>
                  <a:lnTo>
                    <a:pt x="1377651" y="21435"/>
                  </a:lnTo>
                  <a:lnTo>
                    <a:pt x="1333482" y="18346"/>
                  </a:lnTo>
                  <a:lnTo>
                    <a:pt x="1288129" y="15698"/>
                  </a:lnTo>
                  <a:lnTo>
                    <a:pt x="1240215" y="14207"/>
                  </a:lnTo>
                  <a:lnTo>
                    <a:pt x="1188361" y="14591"/>
                  </a:lnTo>
                  <a:lnTo>
                    <a:pt x="1131190" y="17566"/>
                  </a:lnTo>
                  <a:lnTo>
                    <a:pt x="1000819" y="30325"/>
                  </a:lnTo>
                  <a:lnTo>
                    <a:pt x="936787" y="33790"/>
                  </a:lnTo>
                  <a:lnTo>
                    <a:pt x="875445" y="34833"/>
                  </a:lnTo>
                  <a:lnTo>
                    <a:pt x="817009" y="34044"/>
                  </a:lnTo>
                  <a:lnTo>
                    <a:pt x="761693" y="32013"/>
                  </a:lnTo>
                  <a:lnTo>
                    <a:pt x="709714" y="29328"/>
                  </a:lnTo>
                  <a:lnTo>
                    <a:pt x="661287" y="26580"/>
                  </a:lnTo>
                  <a:lnTo>
                    <a:pt x="616627" y="24358"/>
                  </a:lnTo>
                  <a:lnTo>
                    <a:pt x="575949" y="23252"/>
                  </a:lnTo>
                  <a:lnTo>
                    <a:pt x="539470" y="23850"/>
                  </a:lnTo>
                  <a:lnTo>
                    <a:pt x="504434" y="23800"/>
                  </a:lnTo>
                  <a:lnTo>
                    <a:pt x="462633" y="21220"/>
                  </a:lnTo>
                  <a:lnTo>
                    <a:pt x="415458" y="16956"/>
                  </a:lnTo>
                  <a:lnTo>
                    <a:pt x="364301" y="11855"/>
                  </a:lnTo>
                  <a:lnTo>
                    <a:pt x="310554" y="6764"/>
                  </a:lnTo>
                  <a:lnTo>
                    <a:pt x="255609" y="2530"/>
                  </a:lnTo>
                  <a:lnTo>
                    <a:pt x="200856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3201763" y="2863713"/>
              <a:ext cx="2557780" cy="1193165"/>
            </a:xfrm>
            <a:custGeom>
              <a:avLst/>
              <a:gdLst/>
              <a:ahLst/>
              <a:cxnLst/>
              <a:rect l="l" t="t" r="r" b="b"/>
              <a:pathLst>
                <a:path w="2557779" h="1193164">
                  <a:moveTo>
                    <a:pt x="16609" y="12470"/>
                  </a:moveTo>
                  <a:lnTo>
                    <a:pt x="78084" y="5201"/>
                  </a:lnTo>
                  <a:lnTo>
                    <a:pt x="133000" y="2767"/>
                  </a:lnTo>
                  <a:lnTo>
                    <a:pt x="182968" y="3876"/>
                  </a:lnTo>
                  <a:lnTo>
                    <a:pt x="229598" y="7233"/>
                  </a:lnTo>
                  <a:lnTo>
                    <a:pt x="274502" y="11545"/>
                  </a:lnTo>
                  <a:lnTo>
                    <a:pt x="319288" y="15518"/>
                  </a:lnTo>
                  <a:lnTo>
                    <a:pt x="365569" y="17859"/>
                  </a:lnTo>
                  <a:lnTo>
                    <a:pt x="414955" y="17274"/>
                  </a:lnTo>
                  <a:lnTo>
                    <a:pt x="469056" y="12470"/>
                  </a:lnTo>
                  <a:lnTo>
                    <a:pt x="524715" y="7311"/>
                  </a:lnTo>
                  <a:lnTo>
                    <a:pt x="577995" y="5839"/>
                  </a:lnTo>
                  <a:lnTo>
                    <a:pt x="629337" y="7027"/>
                  </a:lnTo>
                  <a:lnTo>
                    <a:pt x="679186" y="9848"/>
                  </a:lnTo>
                  <a:lnTo>
                    <a:pt x="727983" y="13273"/>
                  </a:lnTo>
                  <a:lnTo>
                    <a:pt x="776171" y="16275"/>
                  </a:lnTo>
                  <a:lnTo>
                    <a:pt x="824192" y="17827"/>
                  </a:lnTo>
                  <a:lnTo>
                    <a:pt x="872489" y="16901"/>
                  </a:lnTo>
                  <a:lnTo>
                    <a:pt x="921505" y="12470"/>
                  </a:lnTo>
                  <a:lnTo>
                    <a:pt x="967815" y="8774"/>
                  </a:lnTo>
                  <a:lnTo>
                    <a:pt x="1017085" y="8728"/>
                  </a:lnTo>
                  <a:lnTo>
                    <a:pt x="1068535" y="11270"/>
                  </a:lnTo>
                  <a:lnTo>
                    <a:pt x="1121386" y="15340"/>
                  </a:lnTo>
                  <a:lnTo>
                    <a:pt x="1174856" y="19878"/>
                  </a:lnTo>
                  <a:lnTo>
                    <a:pt x="1228168" y="23823"/>
                  </a:lnTo>
                  <a:lnTo>
                    <a:pt x="1280540" y="26115"/>
                  </a:lnTo>
                  <a:lnTo>
                    <a:pt x="1331194" y="25694"/>
                  </a:lnTo>
                  <a:lnTo>
                    <a:pt x="1379348" y="21499"/>
                  </a:lnTo>
                  <a:lnTo>
                    <a:pt x="1424224" y="12470"/>
                  </a:lnTo>
                  <a:lnTo>
                    <a:pt x="1465051" y="4237"/>
                  </a:lnTo>
                  <a:lnTo>
                    <a:pt x="1509012" y="384"/>
                  </a:lnTo>
                  <a:lnTo>
                    <a:pt x="1555540" y="0"/>
                  </a:lnTo>
                  <a:lnTo>
                    <a:pt x="1604067" y="2173"/>
                  </a:lnTo>
                  <a:lnTo>
                    <a:pt x="1654027" y="5994"/>
                  </a:lnTo>
                  <a:lnTo>
                    <a:pt x="1704851" y="10550"/>
                  </a:lnTo>
                  <a:lnTo>
                    <a:pt x="1755972" y="14930"/>
                  </a:lnTo>
                  <a:lnTo>
                    <a:pt x="1806824" y="18223"/>
                  </a:lnTo>
                  <a:lnTo>
                    <a:pt x="1856837" y="19519"/>
                  </a:lnTo>
                  <a:lnTo>
                    <a:pt x="1905445" y="17905"/>
                  </a:lnTo>
                  <a:lnTo>
                    <a:pt x="1952080" y="12470"/>
                  </a:lnTo>
                  <a:lnTo>
                    <a:pt x="1999621" y="6255"/>
                  </a:lnTo>
                  <a:lnTo>
                    <a:pt x="2050752" y="2610"/>
                  </a:lnTo>
                  <a:lnTo>
                    <a:pt x="2104610" y="1094"/>
                  </a:lnTo>
                  <a:lnTo>
                    <a:pt x="2160333" y="1263"/>
                  </a:lnTo>
                  <a:lnTo>
                    <a:pt x="2217059" y="2676"/>
                  </a:lnTo>
                  <a:lnTo>
                    <a:pt x="2273926" y="4889"/>
                  </a:lnTo>
                  <a:lnTo>
                    <a:pt x="2330073" y="7460"/>
                  </a:lnTo>
                  <a:lnTo>
                    <a:pt x="2384636" y="9946"/>
                  </a:lnTo>
                  <a:lnTo>
                    <a:pt x="2436754" y="11905"/>
                  </a:lnTo>
                  <a:lnTo>
                    <a:pt x="2485566" y="12894"/>
                  </a:lnTo>
                  <a:lnTo>
                    <a:pt x="2530208" y="12470"/>
                  </a:lnTo>
                  <a:lnTo>
                    <a:pt x="2543122" y="56327"/>
                  </a:lnTo>
                  <a:lnTo>
                    <a:pt x="2551482" y="101116"/>
                  </a:lnTo>
                  <a:lnTo>
                    <a:pt x="2555949" y="146913"/>
                  </a:lnTo>
                  <a:lnTo>
                    <a:pt x="2557184" y="193798"/>
                  </a:lnTo>
                  <a:lnTo>
                    <a:pt x="2555851" y="241847"/>
                  </a:lnTo>
                  <a:lnTo>
                    <a:pt x="2552611" y="291139"/>
                  </a:lnTo>
                  <a:lnTo>
                    <a:pt x="2548126" y="341751"/>
                  </a:lnTo>
                  <a:lnTo>
                    <a:pt x="2543059" y="393761"/>
                  </a:lnTo>
                  <a:lnTo>
                    <a:pt x="2538071" y="447247"/>
                  </a:lnTo>
                  <a:lnTo>
                    <a:pt x="2533825" y="502288"/>
                  </a:lnTo>
                  <a:lnTo>
                    <a:pt x="2530983" y="558959"/>
                  </a:lnTo>
                  <a:lnTo>
                    <a:pt x="2530208" y="617341"/>
                  </a:lnTo>
                  <a:lnTo>
                    <a:pt x="2530192" y="679821"/>
                  </a:lnTo>
                  <a:lnTo>
                    <a:pt x="2529299" y="738327"/>
                  </a:lnTo>
                  <a:lnTo>
                    <a:pt x="2527821" y="793400"/>
                  </a:lnTo>
                  <a:lnTo>
                    <a:pt x="2526053" y="845586"/>
                  </a:lnTo>
                  <a:lnTo>
                    <a:pt x="2524287" y="895427"/>
                  </a:lnTo>
                  <a:lnTo>
                    <a:pt x="2522819" y="943468"/>
                  </a:lnTo>
                  <a:lnTo>
                    <a:pt x="2521941" y="990251"/>
                  </a:lnTo>
                  <a:lnTo>
                    <a:pt x="2521947" y="1036320"/>
                  </a:lnTo>
                  <a:lnTo>
                    <a:pt x="2523131" y="1082220"/>
                  </a:lnTo>
                  <a:lnTo>
                    <a:pt x="2525787" y="1128493"/>
                  </a:lnTo>
                  <a:lnTo>
                    <a:pt x="2530208" y="1175683"/>
                  </a:lnTo>
                  <a:lnTo>
                    <a:pt x="2480327" y="1185755"/>
                  </a:lnTo>
                  <a:lnTo>
                    <a:pt x="2427494" y="1190964"/>
                  </a:lnTo>
                  <a:lnTo>
                    <a:pt x="2372665" y="1192259"/>
                  </a:lnTo>
                  <a:lnTo>
                    <a:pt x="2316800" y="1190590"/>
                  </a:lnTo>
                  <a:lnTo>
                    <a:pt x="2260856" y="1186907"/>
                  </a:lnTo>
                  <a:lnTo>
                    <a:pt x="2205793" y="1182159"/>
                  </a:lnTo>
                  <a:lnTo>
                    <a:pt x="2152567" y="1177296"/>
                  </a:lnTo>
                  <a:lnTo>
                    <a:pt x="2102139" y="1173267"/>
                  </a:lnTo>
                  <a:lnTo>
                    <a:pt x="2055465" y="1171022"/>
                  </a:lnTo>
                  <a:lnTo>
                    <a:pt x="2013505" y="1171511"/>
                  </a:lnTo>
                  <a:lnTo>
                    <a:pt x="1977216" y="1175683"/>
                  </a:lnTo>
                  <a:lnTo>
                    <a:pt x="1943417" y="1180081"/>
                  </a:lnTo>
                  <a:lnTo>
                    <a:pt x="1908011" y="1181158"/>
                  </a:lnTo>
                  <a:lnTo>
                    <a:pt x="1870589" y="1179727"/>
                  </a:lnTo>
                  <a:lnTo>
                    <a:pt x="1830740" y="1176602"/>
                  </a:lnTo>
                  <a:lnTo>
                    <a:pt x="1788053" y="1172598"/>
                  </a:lnTo>
                  <a:lnTo>
                    <a:pt x="1742118" y="1168528"/>
                  </a:lnTo>
                  <a:lnTo>
                    <a:pt x="1692525" y="1165207"/>
                  </a:lnTo>
                  <a:lnTo>
                    <a:pt x="1638863" y="1163448"/>
                  </a:lnTo>
                  <a:lnTo>
                    <a:pt x="1580722" y="1164065"/>
                  </a:lnTo>
                  <a:lnTo>
                    <a:pt x="1517691" y="1167872"/>
                  </a:lnTo>
                  <a:lnTo>
                    <a:pt x="1449360" y="1175683"/>
                  </a:lnTo>
                  <a:lnTo>
                    <a:pt x="1389273" y="1182609"/>
                  </a:lnTo>
                  <a:lnTo>
                    <a:pt x="1338247" y="1185461"/>
                  </a:lnTo>
                  <a:lnTo>
                    <a:pt x="1294554" y="1185085"/>
                  </a:lnTo>
                  <a:lnTo>
                    <a:pt x="1256470" y="1182323"/>
                  </a:lnTo>
                  <a:lnTo>
                    <a:pt x="1222269" y="1178020"/>
                  </a:lnTo>
                  <a:lnTo>
                    <a:pt x="1190226" y="1173022"/>
                  </a:lnTo>
                  <a:lnTo>
                    <a:pt x="1158614" y="1168170"/>
                  </a:lnTo>
                  <a:lnTo>
                    <a:pt x="1125709" y="1164312"/>
                  </a:lnTo>
                  <a:lnTo>
                    <a:pt x="1089785" y="1162289"/>
                  </a:lnTo>
                  <a:lnTo>
                    <a:pt x="1049116" y="1162947"/>
                  </a:lnTo>
                  <a:lnTo>
                    <a:pt x="1001976" y="1167130"/>
                  </a:lnTo>
                  <a:lnTo>
                    <a:pt x="946640" y="1175683"/>
                  </a:lnTo>
                  <a:lnTo>
                    <a:pt x="878538" y="1186113"/>
                  </a:lnTo>
                  <a:lnTo>
                    <a:pt x="817594" y="1191614"/>
                  </a:lnTo>
                  <a:lnTo>
                    <a:pt x="762818" y="1193164"/>
                  </a:lnTo>
                  <a:lnTo>
                    <a:pt x="713222" y="1191742"/>
                  </a:lnTo>
                  <a:lnTo>
                    <a:pt x="667817" y="1188330"/>
                  </a:lnTo>
                  <a:lnTo>
                    <a:pt x="625615" y="1183906"/>
                  </a:lnTo>
                  <a:lnTo>
                    <a:pt x="585627" y="1179449"/>
                  </a:lnTo>
                  <a:lnTo>
                    <a:pt x="546863" y="1175940"/>
                  </a:lnTo>
                  <a:lnTo>
                    <a:pt x="508336" y="1174358"/>
                  </a:lnTo>
                  <a:lnTo>
                    <a:pt x="469056" y="1175683"/>
                  </a:lnTo>
                  <a:lnTo>
                    <a:pt x="423356" y="1177885"/>
                  </a:lnTo>
                  <a:lnTo>
                    <a:pt x="375422" y="1178024"/>
                  </a:lnTo>
                  <a:lnTo>
                    <a:pt x="325723" y="1176749"/>
                  </a:lnTo>
                  <a:lnTo>
                    <a:pt x="274725" y="1174706"/>
                  </a:lnTo>
                  <a:lnTo>
                    <a:pt x="222896" y="1172546"/>
                  </a:lnTo>
                  <a:lnTo>
                    <a:pt x="170702" y="1170915"/>
                  </a:lnTo>
                  <a:lnTo>
                    <a:pt x="118612" y="1170462"/>
                  </a:lnTo>
                  <a:lnTo>
                    <a:pt x="67092" y="1171836"/>
                  </a:lnTo>
                  <a:lnTo>
                    <a:pt x="16609" y="1175683"/>
                  </a:lnTo>
                  <a:lnTo>
                    <a:pt x="10647" y="1119007"/>
                  </a:lnTo>
                  <a:lnTo>
                    <a:pt x="9096" y="1064162"/>
                  </a:lnTo>
                  <a:lnTo>
                    <a:pt x="10960" y="1011153"/>
                  </a:lnTo>
                  <a:lnTo>
                    <a:pt x="15238" y="959983"/>
                  </a:lnTo>
                  <a:lnTo>
                    <a:pt x="20934" y="910657"/>
                  </a:lnTo>
                  <a:lnTo>
                    <a:pt x="27048" y="863178"/>
                  </a:lnTo>
                  <a:lnTo>
                    <a:pt x="32582" y="817552"/>
                  </a:lnTo>
                  <a:lnTo>
                    <a:pt x="36537" y="773781"/>
                  </a:lnTo>
                  <a:lnTo>
                    <a:pt x="37916" y="731871"/>
                  </a:lnTo>
                  <a:lnTo>
                    <a:pt x="35720" y="691825"/>
                  </a:lnTo>
                  <a:lnTo>
                    <a:pt x="28950" y="653646"/>
                  </a:lnTo>
                  <a:lnTo>
                    <a:pt x="16609" y="617341"/>
                  </a:lnTo>
                  <a:lnTo>
                    <a:pt x="5612" y="581612"/>
                  </a:lnTo>
                  <a:lnTo>
                    <a:pt x="438" y="540390"/>
                  </a:lnTo>
                  <a:lnTo>
                    <a:pt x="0" y="494684"/>
                  </a:lnTo>
                  <a:lnTo>
                    <a:pt x="3207" y="445499"/>
                  </a:lnTo>
                  <a:lnTo>
                    <a:pt x="8973" y="393843"/>
                  </a:lnTo>
                  <a:lnTo>
                    <a:pt x="16209" y="340723"/>
                  </a:lnTo>
                  <a:lnTo>
                    <a:pt x="23826" y="287145"/>
                  </a:lnTo>
                  <a:lnTo>
                    <a:pt x="30737" y="234118"/>
                  </a:lnTo>
                  <a:lnTo>
                    <a:pt x="35854" y="182647"/>
                  </a:lnTo>
                  <a:lnTo>
                    <a:pt x="38088" y="133740"/>
                  </a:lnTo>
                  <a:lnTo>
                    <a:pt x="36350" y="88403"/>
                  </a:lnTo>
                  <a:lnTo>
                    <a:pt x="29553" y="47644"/>
                  </a:lnTo>
                  <a:lnTo>
                    <a:pt x="16609" y="12470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3294768" y="2908329"/>
            <a:ext cx="2273935" cy="1076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5130" marR="0" lvl="0" indent="0" defTabSz="914400" eaLnBrk="1" fontAlgn="auto" latinLnBrk="0" hangingPunct="1">
              <a:lnSpc>
                <a:spcPts val="91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P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4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: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0" lvl="0" indent="0" defTabSz="914400" eaLnBrk="1" fontAlgn="auto" latinLnBrk="0" hangingPunct="1">
              <a:lnSpc>
                <a:spcPts val="10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Genghis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Khan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deserves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remembered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5080" lvl="0" indent="0" defTabSz="914400" eaLnBrk="1" fontAlgn="auto" latinLnBrk="0" hangingPunct="1">
              <a:lnSpc>
                <a:spcPct val="96400"/>
              </a:lnSpc>
              <a:spcBef>
                <a:spcPts val="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nothing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more</a:t>
            </a:r>
            <a:r>
              <a:rPr kumimoji="0" sz="9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than</a:t>
            </a:r>
            <a:r>
              <a:rPr kumimoji="0" sz="9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9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cruel</a:t>
            </a:r>
            <a:r>
              <a:rPr kumimoji="0" sz="9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despot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9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raised </a:t>
            </a:r>
            <a:r>
              <a:rPr kumimoji="0" sz="9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mountains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human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skulls.</a:t>
            </a:r>
            <a:r>
              <a:rPr kumimoji="0" sz="9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destroyed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whole </a:t>
            </a:r>
            <a:r>
              <a:rPr kumimoji="0" sz="9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empires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felt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brutality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good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way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 </a:t>
            </a:r>
            <a:r>
              <a:rPr kumimoji="0" sz="9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keep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under</a:t>
            </a:r>
            <a:r>
              <a:rPr kumimoji="0" sz="9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control.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9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proud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 </a:t>
            </a:r>
            <a:r>
              <a:rPr kumimoji="0" sz="9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slaughtering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believed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terror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should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helpful </a:t>
            </a:r>
            <a:r>
              <a:rPr kumimoji="0" sz="9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getting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enemies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join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side.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3114548" y="4022344"/>
            <a:ext cx="2734310" cy="1234440"/>
            <a:chOff x="3114548" y="4022344"/>
            <a:chExt cx="2734310" cy="1234440"/>
          </a:xfrm>
        </p:grpSpPr>
        <p:pic>
          <p:nvPicPr>
            <p:cNvPr id="43" name="object 4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14548" y="4022344"/>
              <a:ext cx="2734055" cy="1234440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3202398" y="4110878"/>
              <a:ext cx="2544445" cy="1060450"/>
            </a:xfrm>
            <a:custGeom>
              <a:avLst/>
              <a:gdLst/>
              <a:ahLst/>
              <a:cxnLst/>
              <a:rect l="l" t="t" r="r" b="b"/>
              <a:pathLst>
                <a:path w="2544445" h="1060450">
                  <a:moveTo>
                    <a:pt x="575658" y="0"/>
                  </a:moveTo>
                  <a:lnTo>
                    <a:pt x="536480" y="1888"/>
                  </a:lnTo>
                  <a:lnTo>
                    <a:pt x="500693" y="7900"/>
                  </a:lnTo>
                  <a:lnTo>
                    <a:pt x="468421" y="18990"/>
                  </a:lnTo>
                  <a:lnTo>
                    <a:pt x="428580" y="32265"/>
                  </a:lnTo>
                  <a:lnTo>
                    <a:pt x="384119" y="38939"/>
                  </a:lnTo>
                  <a:lnTo>
                    <a:pt x="335899" y="40419"/>
                  </a:lnTo>
                  <a:lnTo>
                    <a:pt x="284785" y="38111"/>
                  </a:lnTo>
                  <a:lnTo>
                    <a:pt x="231638" y="33422"/>
                  </a:lnTo>
                  <a:lnTo>
                    <a:pt x="177320" y="27758"/>
                  </a:lnTo>
                  <a:lnTo>
                    <a:pt x="122696" y="22527"/>
                  </a:lnTo>
                  <a:lnTo>
                    <a:pt x="68626" y="19136"/>
                  </a:lnTo>
                  <a:lnTo>
                    <a:pt x="15974" y="18990"/>
                  </a:lnTo>
                  <a:lnTo>
                    <a:pt x="26584" y="53246"/>
                  </a:lnTo>
                  <a:lnTo>
                    <a:pt x="31374" y="90395"/>
                  </a:lnTo>
                  <a:lnTo>
                    <a:pt x="31512" y="130177"/>
                  </a:lnTo>
                  <a:lnTo>
                    <a:pt x="28165" y="172335"/>
                  </a:lnTo>
                  <a:lnTo>
                    <a:pt x="22499" y="216609"/>
                  </a:lnTo>
                  <a:lnTo>
                    <a:pt x="8883" y="310466"/>
                  </a:lnTo>
                  <a:lnTo>
                    <a:pt x="3266" y="359531"/>
                  </a:lnTo>
                  <a:lnTo>
                    <a:pt x="0" y="409675"/>
                  </a:lnTo>
                  <a:lnTo>
                    <a:pt x="251" y="460640"/>
                  </a:lnTo>
                  <a:lnTo>
                    <a:pt x="5186" y="512165"/>
                  </a:lnTo>
                  <a:lnTo>
                    <a:pt x="28768" y="624888"/>
                  </a:lnTo>
                  <a:lnTo>
                    <a:pt x="34388" y="683031"/>
                  </a:lnTo>
                  <a:lnTo>
                    <a:pt x="34457" y="738405"/>
                  </a:lnTo>
                  <a:lnTo>
                    <a:pt x="30601" y="790996"/>
                  </a:lnTo>
                  <a:lnTo>
                    <a:pt x="24443" y="840790"/>
                  </a:lnTo>
                  <a:lnTo>
                    <a:pt x="17607" y="887772"/>
                  </a:lnTo>
                  <a:lnTo>
                    <a:pt x="11718" y="931928"/>
                  </a:lnTo>
                  <a:lnTo>
                    <a:pt x="8400" y="973243"/>
                  </a:lnTo>
                  <a:lnTo>
                    <a:pt x="9277" y="1011703"/>
                  </a:lnTo>
                  <a:lnTo>
                    <a:pt x="15974" y="1047294"/>
                  </a:lnTo>
                  <a:lnTo>
                    <a:pt x="52799" y="1033357"/>
                  </a:lnTo>
                  <a:lnTo>
                    <a:pt x="97322" y="1025788"/>
                  </a:lnTo>
                  <a:lnTo>
                    <a:pt x="147872" y="1023394"/>
                  </a:lnTo>
                  <a:lnTo>
                    <a:pt x="202780" y="1024981"/>
                  </a:lnTo>
                  <a:lnTo>
                    <a:pt x="260378" y="1029355"/>
                  </a:lnTo>
                  <a:lnTo>
                    <a:pt x="318996" y="1035323"/>
                  </a:lnTo>
                  <a:lnTo>
                    <a:pt x="376965" y="1041691"/>
                  </a:lnTo>
                  <a:lnTo>
                    <a:pt x="432615" y="1047266"/>
                  </a:lnTo>
                  <a:lnTo>
                    <a:pt x="484279" y="1050854"/>
                  </a:lnTo>
                  <a:lnTo>
                    <a:pt x="530285" y="1051261"/>
                  </a:lnTo>
                  <a:lnTo>
                    <a:pt x="568966" y="1047294"/>
                  </a:lnTo>
                  <a:lnTo>
                    <a:pt x="610362" y="1042504"/>
                  </a:lnTo>
                  <a:lnTo>
                    <a:pt x="657734" y="1041795"/>
                  </a:lnTo>
                  <a:lnTo>
                    <a:pt x="709580" y="1044035"/>
                  </a:lnTo>
                  <a:lnTo>
                    <a:pt x="764400" y="1048094"/>
                  </a:lnTo>
                  <a:lnTo>
                    <a:pt x="820691" y="1052840"/>
                  </a:lnTo>
                  <a:lnTo>
                    <a:pt x="876954" y="1057143"/>
                  </a:lnTo>
                  <a:lnTo>
                    <a:pt x="931686" y="1059871"/>
                  </a:lnTo>
                  <a:lnTo>
                    <a:pt x="983386" y="1059892"/>
                  </a:lnTo>
                  <a:lnTo>
                    <a:pt x="1030553" y="1056077"/>
                  </a:lnTo>
                  <a:lnTo>
                    <a:pt x="1110660" y="1038868"/>
                  </a:lnTo>
                  <a:lnTo>
                    <a:pt x="1152201" y="1035965"/>
                  </a:lnTo>
                  <a:lnTo>
                    <a:pt x="1196078" y="1037217"/>
                  </a:lnTo>
                  <a:lnTo>
                    <a:pt x="1242060" y="1041254"/>
                  </a:lnTo>
                  <a:lnTo>
                    <a:pt x="1339419" y="1052207"/>
                  </a:lnTo>
                  <a:lnTo>
                    <a:pt x="1390335" y="1056385"/>
                  </a:lnTo>
                  <a:lnTo>
                    <a:pt x="1442436" y="1057871"/>
                  </a:lnTo>
                  <a:lnTo>
                    <a:pt x="1495491" y="1055297"/>
                  </a:lnTo>
                  <a:lnTo>
                    <a:pt x="1603061" y="1039070"/>
                  </a:lnTo>
                  <a:lnTo>
                    <a:pt x="1656264" y="1035932"/>
                  </a:lnTo>
                  <a:lnTo>
                    <a:pt x="1708805" y="1036659"/>
                  </a:lnTo>
                  <a:lnTo>
                    <a:pt x="1760612" y="1040029"/>
                  </a:lnTo>
                  <a:lnTo>
                    <a:pt x="1811612" y="1044818"/>
                  </a:lnTo>
                  <a:lnTo>
                    <a:pt x="1861733" y="1049805"/>
                  </a:lnTo>
                  <a:lnTo>
                    <a:pt x="1910904" y="1053769"/>
                  </a:lnTo>
                  <a:lnTo>
                    <a:pt x="1959052" y="1055486"/>
                  </a:lnTo>
                  <a:lnTo>
                    <a:pt x="2006104" y="1053735"/>
                  </a:lnTo>
                  <a:lnTo>
                    <a:pt x="2051989" y="1047294"/>
                  </a:lnTo>
                  <a:lnTo>
                    <a:pt x="2098611" y="1040000"/>
                  </a:lnTo>
                  <a:lnTo>
                    <a:pt x="2147432" y="1036070"/>
                  </a:lnTo>
                  <a:lnTo>
                    <a:pt x="2197724" y="1034851"/>
                  </a:lnTo>
                  <a:lnTo>
                    <a:pt x="2248756" y="1035689"/>
                  </a:lnTo>
                  <a:lnTo>
                    <a:pt x="2299797" y="1037929"/>
                  </a:lnTo>
                  <a:lnTo>
                    <a:pt x="2398985" y="1044003"/>
                  </a:lnTo>
                  <a:lnTo>
                    <a:pt x="2445670" y="1046530"/>
                  </a:lnTo>
                  <a:lnTo>
                    <a:pt x="2489443" y="1047845"/>
                  </a:lnTo>
                  <a:lnTo>
                    <a:pt x="2529573" y="1047294"/>
                  </a:lnTo>
                  <a:lnTo>
                    <a:pt x="2523023" y="1006424"/>
                  </a:lnTo>
                  <a:lnTo>
                    <a:pt x="2521051" y="962185"/>
                  </a:lnTo>
                  <a:lnTo>
                    <a:pt x="2522567" y="915184"/>
                  </a:lnTo>
                  <a:lnTo>
                    <a:pt x="2526482" y="866028"/>
                  </a:lnTo>
                  <a:lnTo>
                    <a:pt x="2537154" y="763677"/>
                  </a:lnTo>
                  <a:lnTo>
                    <a:pt x="2541731" y="711697"/>
                  </a:lnTo>
                  <a:lnTo>
                    <a:pt x="2544351" y="659990"/>
                  </a:lnTo>
                  <a:lnTo>
                    <a:pt x="2543924" y="609163"/>
                  </a:lnTo>
                  <a:lnTo>
                    <a:pt x="2539361" y="559823"/>
                  </a:lnTo>
                  <a:lnTo>
                    <a:pt x="2519289" y="462163"/>
                  </a:lnTo>
                  <a:lnTo>
                    <a:pt x="2515472" y="412090"/>
                  </a:lnTo>
                  <a:lnTo>
                    <a:pt x="2516555" y="362318"/>
                  </a:lnTo>
                  <a:lnTo>
                    <a:pt x="2520968" y="312807"/>
                  </a:lnTo>
                  <a:lnTo>
                    <a:pt x="2533515" y="214407"/>
                  </a:lnTo>
                  <a:lnTo>
                    <a:pt x="2538511" y="165440"/>
                  </a:lnTo>
                  <a:lnTo>
                    <a:pt x="2540565" y="116574"/>
                  </a:lnTo>
                  <a:lnTo>
                    <a:pt x="2538109" y="67771"/>
                  </a:lnTo>
                  <a:lnTo>
                    <a:pt x="2529573" y="18990"/>
                  </a:lnTo>
                  <a:lnTo>
                    <a:pt x="2465933" y="24776"/>
                  </a:lnTo>
                  <a:lnTo>
                    <a:pt x="2409014" y="26841"/>
                  </a:lnTo>
                  <a:lnTo>
                    <a:pt x="2357619" y="26099"/>
                  </a:lnTo>
                  <a:lnTo>
                    <a:pt x="2310551" y="23462"/>
                  </a:lnTo>
                  <a:lnTo>
                    <a:pt x="2224609" y="16158"/>
                  </a:lnTo>
                  <a:lnTo>
                    <a:pt x="2183341" y="13316"/>
                  </a:lnTo>
                  <a:lnTo>
                    <a:pt x="2141613" y="12232"/>
                  </a:lnTo>
                  <a:lnTo>
                    <a:pt x="2098228" y="13819"/>
                  </a:lnTo>
                  <a:lnTo>
                    <a:pt x="2051989" y="18990"/>
                  </a:lnTo>
                  <a:lnTo>
                    <a:pt x="2006318" y="23467"/>
                  </a:lnTo>
                  <a:lnTo>
                    <a:pt x="1957331" y="24299"/>
                  </a:lnTo>
                  <a:lnTo>
                    <a:pt x="1905977" y="22401"/>
                  </a:lnTo>
                  <a:lnTo>
                    <a:pt x="1853209" y="18691"/>
                  </a:lnTo>
                  <a:lnTo>
                    <a:pt x="1747236" y="9501"/>
                  </a:lnTo>
                  <a:lnTo>
                    <a:pt x="1695932" y="5854"/>
                  </a:lnTo>
                  <a:lnTo>
                    <a:pt x="1647019" y="4063"/>
                  </a:lnTo>
                  <a:lnTo>
                    <a:pt x="1601447" y="5044"/>
                  </a:lnTo>
                  <a:lnTo>
                    <a:pt x="1560169" y="9714"/>
                  </a:lnTo>
                  <a:lnTo>
                    <a:pt x="1524134" y="18990"/>
                  </a:lnTo>
                  <a:lnTo>
                    <a:pt x="1489695" y="28375"/>
                  </a:lnTo>
                  <a:lnTo>
                    <a:pt x="1452563" y="33331"/>
                  </a:lnTo>
                  <a:lnTo>
                    <a:pt x="1412735" y="34708"/>
                  </a:lnTo>
                  <a:lnTo>
                    <a:pt x="1370202" y="33357"/>
                  </a:lnTo>
                  <a:lnTo>
                    <a:pt x="1324960" y="30130"/>
                  </a:lnTo>
                  <a:lnTo>
                    <a:pt x="1226325" y="21446"/>
                  </a:lnTo>
                  <a:lnTo>
                    <a:pt x="1172919" y="17692"/>
                  </a:lnTo>
                  <a:lnTo>
                    <a:pt x="1116780" y="15464"/>
                  </a:lnTo>
                  <a:lnTo>
                    <a:pt x="1057901" y="15613"/>
                  </a:lnTo>
                  <a:lnTo>
                    <a:pt x="934437" y="22196"/>
                  </a:lnTo>
                  <a:lnTo>
                    <a:pt x="874995" y="21902"/>
                  </a:lnTo>
                  <a:lnTo>
                    <a:pt x="818076" y="19060"/>
                  </a:lnTo>
                  <a:lnTo>
                    <a:pt x="763803" y="14625"/>
                  </a:lnTo>
                  <a:lnTo>
                    <a:pt x="663693" y="4782"/>
                  </a:lnTo>
                  <a:lnTo>
                    <a:pt x="618104" y="1282"/>
                  </a:lnTo>
                  <a:lnTo>
                    <a:pt x="575658" y="0"/>
                  </a:lnTo>
                  <a:close/>
                </a:path>
              </a:pathLst>
            </a:custGeom>
            <a:solidFill>
              <a:srgbClr val="FFCCE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object 45"/>
            <p:cNvSpPr/>
            <p:nvPr/>
          </p:nvSpPr>
          <p:spPr>
            <a:xfrm>
              <a:off x="3213022" y="4106447"/>
              <a:ext cx="2538095" cy="1067435"/>
            </a:xfrm>
            <a:custGeom>
              <a:avLst/>
              <a:gdLst/>
              <a:ahLst/>
              <a:cxnLst/>
              <a:rect l="l" t="t" r="r" b="b"/>
              <a:pathLst>
                <a:path w="2538095" h="1067435">
                  <a:moveTo>
                    <a:pt x="5350" y="23421"/>
                  </a:moveTo>
                  <a:lnTo>
                    <a:pt x="61786" y="15246"/>
                  </a:lnTo>
                  <a:lnTo>
                    <a:pt x="116394" y="10638"/>
                  </a:lnTo>
                  <a:lnTo>
                    <a:pt x="169137" y="8939"/>
                  </a:lnTo>
                  <a:lnTo>
                    <a:pt x="219977" y="9495"/>
                  </a:lnTo>
                  <a:lnTo>
                    <a:pt x="268876" y="11649"/>
                  </a:lnTo>
                  <a:lnTo>
                    <a:pt x="315796" y="14744"/>
                  </a:lnTo>
                  <a:lnTo>
                    <a:pt x="360700" y="18126"/>
                  </a:lnTo>
                  <a:lnTo>
                    <a:pt x="403549" y="21136"/>
                  </a:lnTo>
                  <a:lnTo>
                    <a:pt x="444307" y="23120"/>
                  </a:lnTo>
                  <a:lnTo>
                    <a:pt x="482934" y="23421"/>
                  </a:lnTo>
                  <a:lnTo>
                    <a:pt x="520207" y="24198"/>
                  </a:lnTo>
                  <a:lnTo>
                    <a:pt x="563087" y="27348"/>
                  </a:lnTo>
                  <a:lnTo>
                    <a:pt x="610571" y="32028"/>
                  </a:lnTo>
                  <a:lnTo>
                    <a:pt x="661657" y="37395"/>
                  </a:lnTo>
                  <a:lnTo>
                    <a:pt x="715343" y="42607"/>
                  </a:lnTo>
                  <a:lnTo>
                    <a:pt x="770626" y="46820"/>
                  </a:lnTo>
                  <a:lnTo>
                    <a:pt x="826505" y="49193"/>
                  </a:lnTo>
                  <a:lnTo>
                    <a:pt x="881976" y="48882"/>
                  </a:lnTo>
                  <a:lnTo>
                    <a:pt x="936038" y="45045"/>
                  </a:lnTo>
                  <a:lnTo>
                    <a:pt x="987689" y="36839"/>
                  </a:lnTo>
                  <a:lnTo>
                    <a:pt x="1035925" y="23421"/>
                  </a:lnTo>
                  <a:lnTo>
                    <a:pt x="1088257" y="8142"/>
                  </a:lnTo>
                  <a:lnTo>
                    <a:pt x="1133895" y="943"/>
                  </a:lnTo>
                  <a:lnTo>
                    <a:pt x="1175188" y="0"/>
                  </a:lnTo>
                  <a:lnTo>
                    <a:pt x="1214485" y="3484"/>
                  </a:lnTo>
                  <a:lnTo>
                    <a:pt x="1254135" y="9571"/>
                  </a:lnTo>
                  <a:lnTo>
                    <a:pt x="1296487" y="16435"/>
                  </a:lnTo>
                  <a:lnTo>
                    <a:pt x="1343888" y="22248"/>
                  </a:lnTo>
                  <a:lnTo>
                    <a:pt x="1398689" y="25186"/>
                  </a:lnTo>
                  <a:lnTo>
                    <a:pt x="1463237" y="23421"/>
                  </a:lnTo>
                  <a:lnTo>
                    <a:pt x="1534661" y="19396"/>
                  </a:lnTo>
                  <a:lnTo>
                    <a:pt x="1593464" y="17595"/>
                  </a:lnTo>
                  <a:lnTo>
                    <a:pt x="1643383" y="17480"/>
                  </a:lnTo>
                  <a:lnTo>
                    <a:pt x="1688156" y="18515"/>
                  </a:lnTo>
                  <a:lnTo>
                    <a:pt x="1731521" y="20164"/>
                  </a:lnTo>
                  <a:lnTo>
                    <a:pt x="1777217" y="21889"/>
                  </a:lnTo>
                  <a:lnTo>
                    <a:pt x="1828980" y="23153"/>
                  </a:lnTo>
                  <a:lnTo>
                    <a:pt x="1890549" y="23421"/>
                  </a:lnTo>
                  <a:lnTo>
                    <a:pt x="1938165" y="23383"/>
                  </a:lnTo>
                  <a:lnTo>
                    <a:pt x="1990042" y="23738"/>
                  </a:lnTo>
                  <a:lnTo>
                    <a:pt x="2045161" y="24371"/>
                  </a:lnTo>
                  <a:lnTo>
                    <a:pt x="2102503" y="25165"/>
                  </a:lnTo>
                  <a:lnTo>
                    <a:pt x="2161048" y="26004"/>
                  </a:lnTo>
                  <a:lnTo>
                    <a:pt x="2219777" y="26774"/>
                  </a:lnTo>
                  <a:lnTo>
                    <a:pt x="2277672" y="27357"/>
                  </a:lnTo>
                  <a:lnTo>
                    <a:pt x="2333712" y="27637"/>
                  </a:lnTo>
                  <a:lnTo>
                    <a:pt x="2386879" y="27500"/>
                  </a:lnTo>
                  <a:lnTo>
                    <a:pt x="2436154" y="26829"/>
                  </a:lnTo>
                  <a:lnTo>
                    <a:pt x="2480517" y="25508"/>
                  </a:lnTo>
                  <a:lnTo>
                    <a:pt x="2518948" y="23421"/>
                  </a:lnTo>
                  <a:lnTo>
                    <a:pt x="2531210" y="77704"/>
                  </a:lnTo>
                  <a:lnTo>
                    <a:pt x="2536982" y="129811"/>
                  </a:lnTo>
                  <a:lnTo>
                    <a:pt x="2537610" y="180089"/>
                  </a:lnTo>
                  <a:lnTo>
                    <a:pt x="2534441" y="228886"/>
                  </a:lnTo>
                  <a:lnTo>
                    <a:pt x="2528819" y="276548"/>
                  </a:lnTo>
                  <a:lnTo>
                    <a:pt x="2522090" y="323423"/>
                  </a:lnTo>
                  <a:lnTo>
                    <a:pt x="2515601" y="369858"/>
                  </a:lnTo>
                  <a:lnTo>
                    <a:pt x="2510696" y="416200"/>
                  </a:lnTo>
                  <a:lnTo>
                    <a:pt x="2508722" y="462796"/>
                  </a:lnTo>
                  <a:lnTo>
                    <a:pt x="2511024" y="509993"/>
                  </a:lnTo>
                  <a:lnTo>
                    <a:pt x="2518948" y="558139"/>
                  </a:lnTo>
                  <a:lnTo>
                    <a:pt x="2527576" y="612453"/>
                  </a:lnTo>
                  <a:lnTo>
                    <a:pt x="2529942" y="667677"/>
                  </a:lnTo>
                  <a:lnTo>
                    <a:pt x="2527674" y="723055"/>
                  </a:lnTo>
                  <a:lnTo>
                    <a:pt x="2522403" y="777834"/>
                  </a:lnTo>
                  <a:lnTo>
                    <a:pt x="2515758" y="831261"/>
                  </a:lnTo>
                  <a:lnTo>
                    <a:pt x="2509368" y="882581"/>
                  </a:lnTo>
                  <a:lnTo>
                    <a:pt x="2504863" y="931042"/>
                  </a:lnTo>
                  <a:lnTo>
                    <a:pt x="2503872" y="975888"/>
                  </a:lnTo>
                  <a:lnTo>
                    <a:pt x="2508024" y="1016368"/>
                  </a:lnTo>
                  <a:lnTo>
                    <a:pt x="2518948" y="1051725"/>
                  </a:lnTo>
                  <a:lnTo>
                    <a:pt x="2458071" y="1059219"/>
                  </a:lnTo>
                  <a:lnTo>
                    <a:pt x="2404672" y="1062453"/>
                  </a:lnTo>
                  <a:lnTo>
                    <a:pt x="2357040" y="1062400"/>
                  </a:lnTo>
                  <a:lnTo>
                    <a:pt x="2313464" y="1060034"/>
                  </a:lnTo>
                  <a:lnTo>
                    <a:pt x="2272233" y="1056326"/>
                  </a:lnTo>
                  <a:lnTo>
                    <a:pt x="2231636" y="1052250"/>
                  </a:lnTo>
                  <a:lnTo>
                    <a:pt x="2189961" y="1048779"/>
                  </a:lnTo>
                  <a:lnTo>
                    <a:pt x="2145499" y="1046886"/>
                  </a:lnTo>
                  <a:lnTo>
                    <a:pt x="2096537" y="1047544"/>
                  </a:lnTo>
                  <a:lnTo>
                    <a:pt x="2041364" y="1051725"/>
                  </a:lnTo>
                  <a:lnTo>
                    <a:pt x="1990652" y="1055699"/>
                  </a:lnTo>
                  <a:lnTo>
                    <a:pt x="1944596" y="1056705"/>
                  </a:lnTo>
                  <a:lnTo>
                    <a:pt x="1901826" y="1055468"/>
                  </a:lnTo>
                  <a:lnTo>
                    <a:pt x="1860972" y="1052713"/>
                  </a:lnTo>
                  <a:lnTo>
                    <a:pt x="1820663" y="1049163"/>
                  </a:lnTo>
                  <a:lnTo>
                    <a:pt x="1779529" y="1045542"/>
                  </a:lnTo>
                  <a:lnTo>
                    <a:pt x="1736199" y="1042575"/>
                  </a:lnTo>
                  <a:lnTo>
                    <a:pt x="1689302" y="1040986"/>
                  </a:lnTo>
                  <a:lnTo>
                    <a:pt x="1637469" y="1041498"/>
                  </a:lnTo>
                  <a:lnTo>
                    <a:pt x="1579328" y="1044837"/>
                  </a:lnTo>
                  <a:lnTo>
                    <a:pt x="1513509" y="1051725"/>
                  </a:lnTo>
                  <a:lnTo>
                    <a:pt x="1446820" y="1057981"/>
                  </a:lnTo>
                  <a:lnTo>
                    <a:pt x="1386499" y="1059673"/>
                  </a:lnTo>
                  <a:lnTo>
                    <a:pt x="1331822" y="1057905"/>
                  </a:lnTo>
                  <a:lnTo>
                    <a:pt x="1282067" y="1053782"/>
                  </a:lnTo>
                  <a:lnTo>
                    <a:pt x="1236508" y="1048409"/>
                  </a:lnTo>
                  <a:lnTo>
                    <a:pt x="1194424" y="1042888"/>
                  </a:lnTo>
                  <a:lnTo>
                    <a:pt x="1155090" y="1038324"/>
                  </a:lnTo>
                  <a:lnTo>
                    <a:pt x="1117784" y="1035822"/>
                  </a:lnTo>
                  <a:lnTo>
                    <a:pt x="1081780" y="1036486"/>
                  </a:lnTo>
                  <a:lnTo>
                    <a:pt x="1046356" y="1041419"/>
                  </a:lnTo>
                  <a:lnTo>
                    <a:pt x="1010789" y="1051725"/>
                  </a:lnTo>
                  <a:lnTo>
                    <a:pt x="964519" y="1063298"/>
                  </a:lnTo>
                  <a:lnTo>
                    <a:pt x="914422" y="1066826"/>
                  </a:lnTo>
                  <a:lnTo>
                    <a:pt x="862010" y="1064517"/>
                  </a:lnTo>
                  <a:lnTo>
                    <a:pt x="808793" y="1058579"/>
                  </a:lnTo>
                  <a:lnTo>
                    <a:pt x="756280" y="1051219"/>
                  </a:lnTo>
                  <a:lnTo>
                    <a:pt x="705981" y="1044647"/>
                  </a:lnTo>
                  <a:lnTo>
                    <a:pt x="659408" y="1041068"/>
                  </a:lnTo>
                  <a:lnTo>
                    <a:pt x="618070" y="1042692"/>
                  </a:lnTo>
                  <a:lnTo>
                    <a:pt x="583478" y="1051725"/>
                  </a:lnTo>
                  <a:lnTo>
                    <a:pt x="555334" y="1059183"/>
                  </a:lnTo>
                  <a:lnTo>
                    <a:pt x="518071" y="1061999"/>
                  </a:lnTo>
                  <a:lnTo>
                    <a:pt x="473333" y="1061161"/>
                  </a:lnTo>
                  <a:lnTo>
                    <a:pt x="422762" y="1057653"/>
                  </a:lnTo>
                  <a:lnTo>
                    <a:pt x="368001" y="1052460"/>
                  </a:lnTo>
                  <a:lnTo>
                    <a:pt x="310692" y="1046569"/>
                  </a:lnTo>
                  <a:lnTo>
                    <a:pt x="252480" y="1040964"/>
                  </a:lnTo>
                  <a:lnTo>
                    <a:pt x="195006" y="1036631"/>
                  </a:lnTo>
                  <a:lnTo>
                    <a:pt x="139913" y="1034555"/>
                  </a:lnTo>
                  <a:lnTo>
                    <a:pt x="88844" y="1035722"/>
                  </a:lnTo>
                  <a:lnTo>
                    <a:pt x="43442" y="1041117"/>
                  </a:lnTo>
                  <a:lnTo>
                    <a:pt x="5350" y="1051725"/>
                  </a:lnTo>
                  <a:lnTo>
                    <a:pt x="2074" y="1009175"/>
                  </a:lnTo>
                  <a:lnTo>
                    <a:pt x="399" y="967559"/>
                  </a:lnTo>
                  <a:lnTo>
                    <a:pt x="0" y="925961"/>
                  </a:lnTo>
                  <a:lnTo>
                    <a:pt x="546" y="883461"/>
                  </a:lnTo>
                  <a:lnTo>
                    <a:pt x="1712" y="839143"/>
                  </a:lnTo>
                  <a:lnTo>
                    <a:pt x="3168" y="792088"/>
                  </a:lnTo>
                  <a:lnTo>
                    <a:pt x="4588" y="741378"/>
                  </a:lnTo>
                  <a:lnTo>
                    <a:pt x="5643" y="686095"/>
                  </a:lnTo>
                  <a:lnTo>
                    <a:pt x="6006" y="625321"/>
                  </a:lnTo>
                  <a:lnTo>
                    <a:pt x="5350" y="558139"/>
                  </a:lnTo>
                  <a:lnTo>
                    <a:pt x="5568" y="496324"/>
                  </a:lnTo>
                  <a:lnTo>
                    <a:pt x="8035" y="439000"/>
                  </a:lnTo>
                  <a:lnTo>
                    <a:pt x="11986" y="385550"/>
                  </a:lnTo>
                  <a:lnTo>
                    <a:pt x="16656" y="335358"/>
                  </a:lnTo>
                  <a:lnTo>
                    <a:pt x="21283" y="287808"/>
                  </a:lnTo>
                  <a:lnTo>
                    <a:pt x="25103" y="242281"/>
                  </a:lnTo>
                  <a:lnTo>
                    <a:pt x="27351" y="198161"/>
                  </a:lnTo>
                  <a:lnTo>
                    <a:pt x="27263" y="154832"/>
                  </a:lnTo>
                  <a:lnTo>
                    <a:pt x="24076" y="111677"/>
                  </a:lnTo>
                  <a:lnTo>
                    <a:pt x="17027" y="68079"/>
                  </a:lnTo>
                  <a:lnTo>
                    <a:pt x="5350" y="23421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3294768" y="4161057"/>
            <a:ext cx="2327910" cy="9486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6405" marR="0" lvl="0" indent="0" defTabSz="914400" eaLnBrk="1" fontAlgn="auto" latinLnBrk="0" hangingPunct="1">
              <a:lnSpc>
                <a:spcPts val="935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P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4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B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4610" lvl="0" indent="0" defTabSz="914400" eaLnBrk="1" fontAlgn="auto" latinLnBrk="0" hangingPunct="1">
              <a:lnSpc>
                <a:spcPct val="967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Genghis</a:t>
            </a:r>
            <a:r>
              <a:rPr kumimoji="0" sz="9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Khan’s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cruelty</a:t>
            </a:r>
            <a:r>
              <a:rPr kumimoji="0" sz="9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has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been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exaggerated.</a:t>
            </a:r>
            <a:r>
              <a:rPr kumimoji="0" sz="9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 </a:t>
            </a:r>
            <a:r>
              <a:rPr kumimoji="0" sz="9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 </a:t>
            </a:r>
            <a:r>
              <a:rPr kumimoji="0" sz="9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genuine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phenomenon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responsible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exporting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technology,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science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culture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5080" lvl="0" indent="0" defTabSz="914400" eaLnBrk="1" fontAlgn="auto" latinLnBrk="0" hangingPunct="1">
              <a:lnSpc>
                <a:spcPct val="96700"/>
              </a:lnSpc>
              <a:spcBef>
                <a:spcPts val="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around</a:t>
            </a:r>
            <a:r>
              <a:rPr kumimoji="0" sz="9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globe.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tolerant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different </a:t>
            </a:r>
            <a:r>
              <a:rPr kumimoji="0" sz="9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religions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passed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many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laws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granting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them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freedom.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aphicFrame>
        <p:nvGraphicFramePr>
          <p:cNvPr id="47" name="object 47"/>
          <p:cNvGraphicFramePr>
            <a:graphicFrameLocks noGrp="1"/>
          </p:cNvGraphicFramePr>
          <p:nvPr/>
        </p:nvGraphicFramePr>
        <p:xfrm>
          <a:off x="5818430" y="2869998"/>
          <a:ext cx="4269740" cy="2291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34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48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9440">
                <a:tc>
                  <a:txBody>
                    <a:bodyPr/>
                    <a:lstStyle/>
                    <a:p>
                      <a:pPr marL="142875" marR="138430" indent="1270" algn="ctr">
                        <a:lnSpc>
                          <a:spcPct val="104200"/>
                        </a:lnSpc>
                        <a:spcBef>
                          <a:spcPts val="310"/>
                        </a:spcBef>
                      </a:pPr>
                      <a:r>
                        <a:rPr sz="800" spc="-60" dirty="0">
                          <a:latin typeface="Arial MT"/>
                          <a:cs typeface="Arial MT"/>
                        </a:rPr>
                        <a:t>There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multiple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Khan’s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men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ripping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babies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pregnant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women,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using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prisoners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human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shields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fill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moats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so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soldiers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could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cross.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96520" marR="90170" indent="76835">
                        <a:lnSpc>
                          <a:spcPct val="102499"/>
                        </a:lnSpc>
                      </a:pPr>
                      <a:r>
                        <a:rPr sz="800" spc="-70" dirty="0">
                          <a:latin typeface="Arial MT"/>
                          <a:cs typeface="Arial MT"/>
                        </a:rPr>
                        <a:t>Khan’s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actions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typical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time;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his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tactics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common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with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all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medieval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armies.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marL="817880" marR="187960" indent="-625475">
                        <a:lnSpc>
                          <a:spcPct val="102499"/>
                        </a:lnSpc>
                        <a:spcBef>
                          <a:spcPts val="500"/>
                        </a:spcBef>
                      </a:pPr>
                      <a:r>
                        <a:rPr sz="800" spc="-20" dirty="0">
                          <a:latin typeface="Arial MT"/>
                          <a:cs typeface="Arial MT"/>
                        </a:rPr>
                        <a:t>Kidnapping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women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banned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under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Mongol law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tc>
                  <a:txBody>
                    <a:bodyPr/>
                    <a:lstStyle/>
                    <a:p>
                      <a:pPr marL="217804" marR="209550" indent="15875">
                        <a:lnSpc>
                          <a:spcPct val="102499"/>
                        </a:lnSpc>
                        <a:spcBef>
                          <a:spcPts val="500"/>
                        </a:spcBef>
                      </a:pPr>
                      <a:r>
                        <a:rPr sz="800" spc="-35" dirty="0">
                          <a:latin typeface="Arial MT"/>
                          <a:cs typeface="Arial MT"/>
                        </a:rPr>
                        <a:t>Women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put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charge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domestic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affairs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could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divorce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husbands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35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78435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Many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Khan’s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key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advisers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women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tc>
                  <a:txBody>
                    <a:bodyPr/>
                    <a:lstStyle/>
                    <a:p>
                      <a:pPr marL="109855" marR="103505" algn="ctr">
                        <a:lnSpc>
                          <a:spcPct val="104200"/>
                        </a:lnSpc>
                        <a:spcBef>
                          <a:spcPts val="715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Ten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percentage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world’s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population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lost their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lives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legacy.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conquests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Khan’s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descendants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estimated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have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resulted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deaths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 forty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million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908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9440">
                <a:tc>
                  <a:txBody>
                    <a:bodyPr/>
                    <a:lstStyle/>
                    <a:p>
                      <a:pPr marL="92075" marR="86360" algn="ctr">
                        <a:lnSpc>
                          <a:spcPct val="104200"/>
                        </a:lnSpc>
                        <a:spcBef>
                          <a:spcPts val="30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At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siege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Caffa,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victims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plague were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catapulted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city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walls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leading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Black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Death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spreading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Europe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14</a:t>
                      </a:r>
                      <a:r>
                        <a:rPr sz="900" spc="-15" baseline="27777" dirty="0">
                          <a:latin typeface="Arial MT"/>
                          <a:cs typeface="Arial MT"/>
                        </a:rPr>
                        <a:t>th</a:t>
                      </a:r>
                      <a:r>
                        <a:rPr sz="900" spc="15" baseline="27777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century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113030" marR="107314" algn="ctr">
                        <a:lnSpc>
                          <a:spcPct val="103699"/>
                        </a:lnSpc>
                        <a:spcBef>
                          <a:spcPts val="815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Many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descriptions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Mongol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atrocities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written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century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after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alleged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have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taken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place.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35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3EC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8" name="object 48"/>
          <p:cNvGraphicFramePr>
            <a:graphicFrameLocks noGrp="1"/>
          </p:cNvGraphicFramePr>
          <p:nvPr/>
        </p:nvGraphicFramePr>
        <p:xfrm>
          <a:off x="3213344" y="5234166"/>
          <a:ext cx="6875144" cy="18154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1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1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5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371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800" b="1" spc="-80" dirty="0">
                          <a:latin typeface="Arial"/>
                          <a:cs typeface="Arial"/>
                        </a:rPr>
                        <a:t>Silk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Roads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6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7545" marR="178435" indent="-492759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route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through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Asia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Northern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Africa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that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took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trade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Empire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634" marR="148590" indent="-35433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control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other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countries.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more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powerful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own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those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areas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land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Inventions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6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165" marR="186055" indent="-49149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Something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has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been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made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never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been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seen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heard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before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Barbarian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7590" marR="88265" indent="-94170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8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uncivilised.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violent,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rude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not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nice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person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6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Trade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65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7910" marR="195580" indent="-85661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30" dirty="0">
                          <a:latin typeface="Arial MT"/>
                          <a:cs typeface="Arial MT"/>
                        </a:rPr>
                        <a:t>When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you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buy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sell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different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items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to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make money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Interpretation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4690" marR="117475" indent="-57086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historians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opinion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developed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time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through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careful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research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particular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topic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Merchant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1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spc="-8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trades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items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make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money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Religion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0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1235" marR="104775" indent="-878205">
                        <a:lnSpc>
                          <a:spcPct val="105000"/>
                        </a:lnSpc>
                        <a:spcBef>
                          <a:spcPts val="284"/>
                        </a:spcBef>
                      </a:pPr>
                      <a:r>
                        <a:rPr sz="800" spc="-70" dirty="0">
                          <a:latin typeface="Arial MT"/>
                          <a:cs typeface="Arial MT"/>
                        </a:rPr>
                        <a:t>Someone’s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belief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system,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worship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how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they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think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about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life.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82809" y="1570982"/>
            <a:ext cx="72390" cy="2066925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905" marR="0" lvl="0" indent="0" defTabSz="914400" eaLnBrk="1" fontAlgn="auto" latinLnBrk="0" hangingPunct="1">
              <a:lnSpc>
                <a:spcPct val="100000"/>
              </a:lnSpc>
              <a:spcBef>
                <a:spcPts val="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2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"/>
              <a:cs typeface="Verdana"/>
            </a:endParaRPr>
          </a:p>
          <a:p>
            <a:pPr marL="1905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905" marR="0" lvl="0" indent="0" defTabSz="914400" eaLnBrk="1" fontAlgn="auto" latinLnBrk="0" hangingPunct="1">
              <a:lnSpc>
                <a:spcPct val="100000"/>
              </a:lnSpc>
              <a:spcBef>
                <a:spcPts val="1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5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"/>
              <a:cs typeface="Verdana"/>
            </a:endParaRPr>
          </a:p>
          <a:p>
            <a:pPr marL="1905" marR="0" lvl="0" indent="0" defTabSz="914400" eaLnBrk="1" fontAlgn="auto" latinLnBrk="0" hangingPunct="1">
              <a:lnSpc>
                <a:spcPct val="100000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905" marR="0" lvl="0" indent="0" defTabSz="914400" eaLnBrk="1" fontAlgn="auto" latinLnBrk="0" hangingPunct="1">
              <a:lnSpc>
                <a:spcPct val="100000"/>
              </a:lnSpc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3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"/>
              <a:cs typeface="Verdana"/>
            </a:endParaRPr>
          </a:p>
          <a:p>
            <a:pPr marL="1905" marR="0" lvl="0" indent="0" defTabSz="914400" eaLnBrk="1" fontAlgn="auto" latinLnBrk="0" hangingPunct="1">
              <a:lnSpc>
                <a:spcPct val="100000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5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6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"/>
              <a:cs typeface="Verdana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8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6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"/>
              <a:cs typeface="Verdana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20700" y="745744"/>
            <a:ext cx="820419" cy="4453255"/>
            <a:chOff x="520700" y="745744"/>
            <a:chExt cx="820419" cy="44532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5744"/>
              <a:ext cx="819912" cy="445312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4" y="1224229"/>
              <a:ext cx="421465" cy="385058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80644" y="1224229"/>
              <a:ext cx="421640" cy="3850640"/>
            </a:xfrm>
            <a:custGeom>
              <a:avLst/>
              <a:gdLst/>
              <a:ahLst/>
              <a:cxnLst/>
              <a:rect l="l" t="t" r="r" b="b"/>
              <a:pathLst>
                <a:path w="421640" h="3850640">
                  <a:moveTo>
                    <a:pt x="0" y="3639913"/>
                  </a:moveTo>
                  <a:lnTo>
                    <a:pt x="105366" y="3639913"/>
                  </a:lnTo>
                  <a:lnTo>
                    <a:pt x="105366" y="0"/>
                  </a:lnTo>
                  <a:lnTo>
                    <a:pt x="316099" y="0"/>
                  </a:lnTo>
                  <a:lnTo>
                    <a:pt x="316099" y="3639913"/>
                  </a:lnTo>
                  <a:lnTo>
                    <a:pt x="421465" y="3639913"/>
                  </a:lnTo>
                  <a:lnTo>
                    <a:pt x="210732" y="3850582"/>
                  </a:lnTo>
                  <a:lnTo>
                    <a:pt x="0" y="3639913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540275" y="859048"/>
              <a:ext cx="722630" cy="709930"/>
            </a:xfrm>
            <a:custGeom>
              <a:avLst/>
              <a:gdLst/>
              <a:ahLst/>
              <a:cxnLst/>
              <a:rect l="l" t="t" r="r" b="b"/>
              <a:pathLst>
                <a:path w="722630" h="709930">
                  <a:moveTo>
                    <a:pt x="361212" y="0"/>
                  </a:moveTo>
                  <a:lnTo>
                    <a:pt x="312197" y="3238"/>
                  </a:lnTo>
                  <a:lnTo>
                    <a:pt x="265187" y="12670"/>
                  </a:lnTo>
                  <a:lnTo>
                    <a:pt x="220612" y="27874"/>
                  </a:lnTo>
                  <a:lnTo>
                    <a:pt x="178901" y="48428"/>
                  </a:lnTo>
                  <a:lnTo>
                    <a:pt x="140486" y="73908"/>
                  </a:lnTo>
                  <a:lnTo>
                    <a:pt x="105796" y="103892"/>
                  </a:lnTo>
                  <a:lnTo>
                    <a:pt x="75263" y="137957"/>
                  </a:lnTo>
                  <a:lnTo>
                    <a:pt x="49316" y="175681"/>
                  </a:lnTo>
                  <a:lnTo>
                    <a:pt x="28385" y="216641"/>
                  </a:lnTo>
                  <a:lnTo>
                    <a:pt x="12902" y="260414"/>
                  </a:lnTo>
                  <a:lnTo>
                    <a:pt x="3297" y="306578"/>
                  </a:lnTo>
                  <a:lnTo>
                    <a:pt x="0" y="354710"/>
                  </a:lnTo>
                  <a:lnTo>
                    <a:pt x="3297" y="402843"/>
                  </a:lnTo>
                  <a:lnTo>
                    <a:pt x="12902" y="449007"/>
                  </a:lnTo>
                  <a:lnTo>
                    <a:pt x="28385" y="492781"/>
                  </a:lnTo>
                  <a:lnTo>
                    <a:pt x="49316" y="533741"/>
                  </a:lnTo>
                  <a:lnTo>
                    <a:pt x="75263" y="571465"/>
                  </a:lnTo>
                  <a:lnTo>
                    <a:pt x="105796" y="605530"/>
                  </a:lnTo>
                  <a:lnTo>
                    <a:pt x="140486" y="635514"/>
                  </a:lnTo>
                  <a:lnTo>
                    <a:pt x="178901" y="660994"/>
                  </a:lnTo>
                  <a:lnTo>
                    <a:pt x="220612" y="681548"/>
                  </a:lnTo>
                  <a:lnTo>
                    <a:pt x="265187" y="696752"/>
                  </a:lnTo>
                  <a:lnTo>
                    <a:pt x="312197" y="706185"/>
                  </a:lnTo>
                  <a:lnTo>
                    <a:pt x="361212" y="709423"/>
                  </a:lnTo>
                  <a:lnTo>
                    <a:pt x="410226" y="706185"/>
                  </a:lnTo>
                  <a:lnTo>
                    <a:pt x="457236" y="696752"/>
                  </a:lnTo>
                  <a:lnTo>
                    <a:pt x="501812" y="681548"/>
                  </a:lnTo>
                  <a:lnTo>
                    <a:pt x="543523" y="660994"/>
                  </a:lnTo>
                  <a:lnTo>
                    <a:pt x="581938" y="635514"/>
                  </a:lnTo>
                  <a:lnTo>
                    <a:pt x="616628" y="605530"/>
                  </a:lnTo>
                  <a:lnTo>
                    <a:pt x="647161" y="571465"/>
                  </a:lnTo>
                  <a:lnTo>
                    <a:pt x="673108" y="533741"/>
                  </a:lnTo>
                  <a:lnTo>
                    <a:pt x="694038" y="492781"/>
                  </a:lnTo>
                  <a:lnTo>
                    <a:pt x="709521" y="449007"/>
                  </a:lnTo>
                  <a:lnTo>
                    <a:pt x="719127" y="402843"/>
                  </a:lnTo>
                  <a:lnTo>
                    <a:pt x="722424" y="354710"/>
                  </a:lnTo>
                  <a:lnTo>
                    <a:pt x="719127" y="306578"/>
                  </a:lnTo>
                  <a:lnTo>
                    <a:pt x="709521" y="260414"/>
                  </a:lnTo>
                  <a:lnTo>
                    <a:pt x="694038" y="216641"/>
                  </a:lnTo>
                  <a:lnTo>
                    <a:pt x="673108" y="175681"/>
                  </a:lnTo>
                  <a:lnTo>
                    <a:pt x="647161" y="137957"/>
                  </a:lnTo>
                  <a:lnTo>
                    <a:pt x="616628" y="103892"/>
                  </a:lnTo>
                  <a:lnTo>
                    <a:pt x="581938" y="73908"/>
                  </a:lnTo>
                  <a:lnTo>
                    <a:pt x="543523" y="48428"/>
                  </a:lnTo>
                  <a:lnTo>
                    <a:pt x="501812" y="27874"/>
                  </a:lnTo>
                  <a:lnTo>
                    <a:pt x="457236" y="12670"/>
                  </a:lnTo>
                  <a:lnTo>
                    <a:pt x="410226" y="3238"/>
                  </a:lnTo>
                  <a:lnTo>
                    <a:pt x="3612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540275" y="859048"/>
              <a:ext cx="722630" cy="709930"/>
            </a:xfrm>
            <a:custGeom>
              <a:avLst/>
              <a:gdLst/>
              <a:ahLst/>
              <a:cxnLst/>
              <a:rect l="l" t="t" r="r" b="b"/>
              <a:pathLst>
                <a:path w="722630" h="709930">
                  <a:moveTo>
                    <a:pt x="0" y="354711"/>
                  </a:moveTo>
                  <a:lnTo>
                    <a:pt x="3297" y="306579"/>
                  </a:lnTo>
                  <a:lnTo>
                    <a:pt x="12902" y="260415"/>
                  </a:lnTo>
                  <a:lnTo>
                    <a:pt x="28385" y="216641"/>
                  </a:lnTo>
                  <a:lnTo>
                    <a:pt x="49316" y="175681"/>
                  </a:lnTo>
                  <a:lnTo>
                    <a:pt x="75263" y="137957"/>
                  </a:lnTo>
                  <a:lnTo>
                    <a:pt x="105796" y="103892"/>
                  </a:lnTo>
                  <a:lnTo>
                    <a:pt x="140486" y="73908"/>
                  </a:lnTo>
                  <a:lnTo>
                    <a:pt x="178901" y="48428"/>
                  </a:lnTo>
                  <a:lnTo>
                    <a:pt x="220612" y="27874"/>
                  </a:lnTo>
                  <a:lnTo>
                    <a:pt x="265187" y="12670"/>
                  </a:lnTo>
                  <a:lnTo>
                    <a:pt x="312198" y="3238"/>
                  </a:lnTo>
                  <a:lnTo>
                    <a:pt x="361212" y="0"/>
                  </a:lnTo>
                  <a:lnTo>
                    <a:pt x="410226" y="3238"/>
                  </a:lnTo>
                  <a:lnTo>
                    <a:pt x="457236" y="12670"/>
                  </a:lnTo>
                  <a:lnTo>
                    <a:pt x="501812" y="27874"/>
                  </a:lnTo>
                  <a:lnTo>
                    <a:pt x="543523" y="48428"/>
                  </a:lnTo>
                  <a:lnTo>
                    <a:pt x="581938" y="73908"/>
                  </a:lnTo>
                  <a:lnTo>
                    <a:pt x="616628" y="103892"/>
                  </a:lnTo>
                  <a:lnTo>
                    <a:pt x="647161" y="137957"/>
                  </a:lnTo>
                  <a:lnTo>
                    <a:pt x="673108" y="175681"/>
                  </a:lnTo>
                  <a:lnTo>
                    <a:pt x="694038" y="216641"/>
                  </a:lnTo>
                  <a:lnTo>
                    <a:pt x="709521" y="260415"/>
                  </a:lnTo>
                  <a:lnTo>
                    <a:pt x="719127" y="306579"/>
                  </a:lnTo>
                  <a:lnTo>
                    <a:pt x="722424" y="354711"/>
                  </a:lnTo>
                  <a:lnTo>
                    <a:pt x="719127" y="402843"/>
                  </a:lnTo>
                  <a:lnTo>
                    <a:pt x="709521" y="449007"/>
                  </a:lnTo>
                  <a:lnTo>
                    <a:pt x="694038" y="492781"/>
                  </a:lnTo>
                  <a:lnTo>
                    <a:pt x="673108" y="533741"/>
                  </a:lnTo>
                  <a:lnTo>
                    <a:pt x="647161" y="571465"/>
                  </a:lnTo>
                  <a:lnTo>
                    <a:pt x="616628" y="605530"/>
                  </a:lnTo>
                  <a:lnTo>
                    <a:pt x="581938" y="635514"/>
                  </a:lnTo>
                  <a:lnTo>
                    <a:pt x="543523" y="660994"/>
                  </a:lnTo>
                  <a:lnTo>
                    <a:pt x="501812" y="681548"/>
                  </a:lnTo>
                  <a:lnTo>
                    <a:pt x="457236" y="696752"/>
                  </a:lnTo>
                  <a:lnTo>
                    <a:pt x="410226" y="706184"/>
                  </a:lnTo>
                  <a:lnTo>
                    <a:pt x="361212" y="709422"/>
                  </a:lnTo>
                  <a:lnTo>
                    <a:pt x="312198" y="706184"/>
                  </a:lnTo>
                  <a:lnTo>
                    <a:pt x="265187" y="696752"/>
                  </a:lnTo>
                  <a:lnTo>
                    <a:pt x="220612" y="681548"/>
                  </a:lnTo>
                  <a:lnTo>
                    <a:pt x="178901" y="660994"/>
                  </a:lnTo>
                  <a:lnTo>
                    <a:pt x="140486" y="635514"/>
                  </a:lnTo>
                  <a:lnTo>
                    <a:pt x="105796" y="605530"/>
                  </a:lnTo>
                  <a:lnTo>
                    <a:pt x="75263" y="571465"/>
                  </a:lnTo>
                  <a:lnTo>
                    <a:pt x="49316" y="533741"/>
                  </a:lnTo>
                  <a:lnTo>
                    <a:pt x="28385" y="492781"/>
                  </a:lnTo>
                  <a:lnTo>
                    <a:pt x="12902" y="449007"/>
                  </a:lnTo>
                  <a:lnTo>
                    <a:pt x="3297" y="402843"/>
                  </a:lnTo>
                  <a:lnTo>
                    <a:pt x="0" y="354711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43389" y="978910"/>
            <a:ext cx="314325" cy="406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lvl="0" indent="635" algn="ctr" defTabSz="914400" eaLnBrk="1" fontAlgn="auto" latinLnBrk="0" hangingPunct="1">
              <a:lnSpc>
                <a:spcPct val="103699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/>
                <a:cs typeface="Trebuchet MS"/>
              </a:rPr>
              <a:t>Silk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/>
                <a:cs typeface="Trebuchet MS"/>
              </a:rPr>
              <a:t>Roads </a:t>
            </a:r>
            <a:r>
              <a:rPr kumimoji="0" sz="800" b="1" i="0" u="none" strike="noStrike" kern="0" cap="none" spc="-114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/>
                <a:cs typeface="Trebuchet MS"/>
              </a:rPr>
              <a:t>timeline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803519" y="478109"/>
            <a:ext cx="243078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45" dirty="0">
                <a:latin typeface="Verdana"/>
                <a:cs typeface="Verdana"/>
              </a:rPr>
              <a:t>THE</a:t>
            </a:r>
            <a:r>
              <a:rPr sz="2200" b="0" spc="5" dirty="0">
                <a:latin typeface="Verdana"/>
                <a:cs typeface="Verdana"/>
              </a:rPr>
              <a:t> </a:t>
            </a:r>
            <a:r>
              <a:rPr sz="2200" b="0" dirty="0">
                <a:latin typeface="Verdana"/>
                <a:cs typeface="Verdana"/>
              </a:rPr>
              <a:t>SILK</a:t>
            </a:r>
            <a:r>
              <a:rPr sz="2200" b="0" spc="1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ROADS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-3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Knowledge</a:t>
            </a:r>
            <a:r>
              <a:rPr kumimoji="0" sz="2200" b="1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-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organiser</a:t>
            </a:r>
            <a:endParaRPr kumimoji="0" sz="2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57663" y="999273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Ye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1000" b="1" i="0" u="none" strike="noStrike" kern="0" cap="none" spc="3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7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61273" y="5438169"/>
            <a:ext cx="1388110" cy="375920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67945" marR="5080" lvl="0" indent="-55880" defTabSz="914400" eaLnBrk="1" fontAlgn="auto" latinLnBrk="0" hangingPunct="1">
              <a:lnSpc>
                <a:spcPct val="93800"/>
              </a:lnSpc>
              <a:spcBef>
                <a:spcPts val="160"/>
              </a:spcBef>
              <a:spcAft>
                <a:spcPts val="0"/>
              </a:spcAft>
              <a:buClrTx/>
              <a:buSzTx/>
              <a:buFont typeface="Wingdings"/>
              <a:buChar char=""/>
              <a:tabLst>
                <a:tab pos="67945" algn="l"/>
                <a:tab pos="290830" algn="l"/>
              </a:tabLst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Alexander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Great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King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Macedonia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359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BC.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61273" y="5855745"/>
            <a:ext cx="1411605" cy="492125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67945" marR="5080" lvl="0" indent="-55880" defTabSz="914400" eaLnBrk="1" fontAlgn="auto" latinLnBrk="0" hangingPunct="1">
              <a:lnSpc>
                <a:spcPct val="93800"/>
              </a:lnSpc>
              <a:spcBef>
                <a:spcPts val="160"/>
              </a:spcBef>
              <a:spcAft>
                <a:spcPts val="0"/>
              </a:spcAft>
              <a:buClrTx/>
              <a:buSzTx/>
              <a:buFont typeface="Wingdings"/>
              <a:buChar char=""/>
              <a:tabLst>
                <a:tab pos="67945" algn="l"/>
                <a:tab pos="290830" algn="l"/>
              </a:tabLst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built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up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empire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first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securing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Greece,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then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moving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Asia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67945" marR="0" lvl="0" indent="0" defTabSz="914400" eaLnBrk="1" fontAlgn="auto" latinLnBrk="0" hangingPunct="1">
              <a:lnSpc>
                <a:spcPts val="91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Middle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East.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61273" y="6389145"/>
            <a:ext cx="1396365" cy="375920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67945" marR="5080" lvl="0" indent="-55880" algn="just" defTabSz="914400" eaLnBrk="1" fontAlgn="auto" latinLnBrk="0" hangingPunct="1">
              <a:lnSpc>
                <a:spcPct val="93800"/>
              </a:lnSpc>
              <a:spcBef>
                <a:spcPts val="160"/>
              </a:spcBef>
              <a:spcAft>
                <a:spcPts val="0"/>
              </a:spcAft>
              <a:buClrTx/>
              <a:buSzTx/>
              <a:buFont typeface="Wingdings"/>
              <a:buChar char=""/>
              <a:tabLst>
                <a:tab pos="67945" algn="l"/>
                <a:tab pos="289560" algn="l"/>
              </a:tabLst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took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over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Egypt,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Syria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Persia,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prepared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take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over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India.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61273" y="6809769"/>
            <a:ext cx="1451610" cy="260350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67945" marR="5080" lvl="0" indent="-55880" defTabSz="914400" eaLnBrk="1" fontAlgn="auto" latinLnBrk="0" hangingPunct="1">
              <a:lnSpc>
                <a:spcPts val="890"/>
              </a:lnSpc>
              <a:spcBef>
                <a:spcPts val="185"/>
              </a:spcBef>
              <a:spcAft>
                <a:spcPts val="0"/>
              </a:spcAft>
              <a:buClrTx/>
              <a:buSzTx/>
              <a:buFont typeface="Wingdings"/>
              <a:buChar char=""/>
              <a:tabLst>
                <a:tab pos="67945" algn="l"/>
                <a:tab pos="290830" algn="l"/>
              </a:tabLst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had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greatest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empires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History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point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61245" y="5157775"/>
            <a:ext cx="188150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3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Who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was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Alexander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Great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673134" y="1466648"/>
            <a:ext cx="1398905" cy="4552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09245" marR="5080" lvl="0" indent="-297180" defTabSz="914400" eaLnBrk="1" fontAlgn="auto" latinLnBrk="0" hangingPunct="1">
              <a:lnSpc>
                <a:spcPct val="101400"/>
              </a:lnSpc>
              <a:spcBef>
                <a:spcPts val="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What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moved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along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 </a:t>
            </a:r>
            <a:r>
              <a:rPr kumimoji="0" sz="14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silk</a:t>
            </a:r>
            <a:r>
              <a:rPr kumimoji="0" sz="1400" b="0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roads?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761544" y="2505993"/>
            <a:ext cx="127444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29845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L</a:t>
            </a:r>
            <a:r>
              <a:rPr kumimoji="0" sz="800" b="1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K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080" lvl="0" indent="635" algn="ctr" defTabSz="914400" eaLnBrk="1" fontAlgn="auto" latinLnBrk="0" hangingPunct="1">
              <a:lnSpc>
                <a:spcPts val="101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material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made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highly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sought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after in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Asia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Europe.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719008" y="3719097"/>
            <a:ext cx="1360805" cy="653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48920" marR="280670" lvl="0" indent="0" algn="ctr" defTabSz="914400" eaLnBrk="1" fontAlgn="auto" latinLnBrk="0" hangingPunct="1">
              <a:lnSpc>
                <a:spcPct val="102499"/>
              </a:lnSpc>
              <a:spcBef>
                <a:spcPts val="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H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 R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B</a:t>
            </a:r>
            <a:r>
              <a:rPr kumimoji="0" sz="800" b="1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4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D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J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W</a:t>
            </a:r>
            <a:r>
              <a:rPr kumimoji="0" sz="800" b="1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L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080" lvl="0" indent="0" algn="ctr" defTabSz="914400" eaLnBrk="1" fontAlgn="auto" latinLnBrk="0" hangingPunct="1">
              <a:lnSpc>
                <a:spcPct val="103699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Spices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tea,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well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Jade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were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along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798342" y="5060217"/>
            <a:ext cx="128460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3048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L</a:t>
            </a:r>
            <a:r>
              <a:rPr kumimoji="0" sz="800" b="1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G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080" lvl="0" indent="0" algn="ctr" defTabSz="914400" eaLnBrk="1" fontAlgn="auto" latinLnBrk="0" hangingPunct="1">
              <a:lnSpc>
                <a:spcPts val="101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Buddhism,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Hinduism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Islamic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faith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spread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761888" y="6343389"/>
            <a:ext cx="1359535" cy="662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0" marR="30480" lvl="0" indent="0" algn="ctr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M</a:t>
            </a:r>
            <a:r>
              <a:rPr kumimoji="0" sz="800" b="1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L</a:t>
            </a:r>
            <a:r>
              <a:rPr kumimoji="0" sz="800" b="1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080" lvl="0" indent="-1270" algn="ctr" defTabSz="914400" eaLnBrk="1" fontAlgn="auto" latinLnBrk="0" hangingPunct="1">
              <a:lnSpc>
                <a:spcPct val="1042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Animals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such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horses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traded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western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countries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exchange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these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luxury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items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from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East.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369916" y="1341680"/>
            <a:ext cx="18078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Where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were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silk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roads?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920063" y="3883711"/>
            <a:ext cx="47402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3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How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did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Alexander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Great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impact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development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Silk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Roads?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4216881" y="657910"/>
            <a:ext cx="2129790" cy="676275"/>
            <a:chOff x="4216881" y="657910"/>
            <a:chExt cx="2129790" cy="676275"/>
          </a:xfrm>
        </p:grpSpPr>
        <p:sp>
          <p:nvSpPr>
            <p:cNvPr id="26" name="object 26"/>
            <p:cNvSpPr/>
            <p:nvPr/>
          </p:nvSpPr>
          <p:spPr>
            <a:xfrm>
              <a:off x="422640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1781707" y="0"/>
                  </a:moveTo>
                  <a:lnTo>
                    <a:pt x="0" y="0"/>
                  </a:lnTo>
                  <a:lnTo>
                    <a:pt x="328493" y="328397"/>
                  </a:lnTo>
                  <a:lnTo>
                    <a:pt x="0" y="656795"/>
                  </a:lnTo>
                  <a:lnTo>
                    <a:pt x="1781707" y="656795"/>
                  </a:lnTo>
                  <a:lnTo>
                    <a:pt x="2110200" y="328397"/>
                  </a:lnTo>
                  <a:lnTo>
                    <a:pt x="1781707" y="0"/>
                  </a:lnTo>
                  <a:close/>
                </a:path>
              </a:pathLst>
            </a:custGeom>
            <a:solidFill>
              <a:srgbClr val="FFC26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422640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0" y="0"/>
                  </a:moveTo>
                  <a:lnTo>
                    <a:pt x="1781707" y="0"/>
                  </a:lnTo>
                  <a:lnTo>
                    <a:pt x="2110200" y="328397"/>
                  </a:lnTo>
                  <a:lnTo>
                    <a:pt x="1781707" y="656794"/>
                  </a:lnTo>
                  <a:lnTo>
                    <a:pt x="0" y="656794"/>
                  </a:lnTo>
                  <a:lnTo>
                    <a:pt x="328493" y="328397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4577388" y="643666"/>
            <a:ext cx="1430020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lvl="0" indent="0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kept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borders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closed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years,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meaning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allowed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out.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until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Dynasty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sent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advisors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out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countries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borders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6116062" y="657910"/>
            <a:ext cx="2129790" cy="676275"/>
            <a:chOff x="6116062" y="657910"/>
            <a:chExt cx="2129790" cy="676275"/>
          </a:xfrm>
        </p:grpSpPr>
        <p:sp>
          <p:nvSpPr>
            <p:cNvPr id="30" name="object 30"/>
            <p:cNvSpPr/>
            <p:nvPr/>
          </p:nvSpPr>
          <p:spPr>
            <a:xfrm>
              <a:off x="6125587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1781707" y="0"/>
                  </a:moveTo>
                  <a:lnTo>
                    <a:pt x="0" y="0"/>
                  </a:lnTo>
                  <a:lnTo>
                    <a:pt x="328493" y="328397"/>
                  </a:lnTo>
                  <a:lnTo>
                    <a:pt x="0" y="656795"/>
                  </a:lnTo>
                  <a:lnTo>
                    <a:pt x="1781707" y="656795"/>
                  </a:lnTo>
                  <a:lnTo>
                    <a:pt x="2110200" y="328397"/>
                  </a:lnTo>
                  <a:lnTo>
                    <a:pt x="1781707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6125587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0" y="0"/>
                  </a:moveTo>
                  <a:lnTo>
                    <a:pt x="1781707" y="0"/>
                  </a:lnTo>
                  <a:lnTo>
                    <a:pt x="2110200" y="328397"/>
                  </a:lnTo>
                  <a:lnTo>
                    <a:pt x="1781707" y="656794"/>
                  </a:lnTo>
                  <a:lnTo>
                    <a:pt x="0" y="656794"/>
                  </a:lnTo>
                  <a:lnTo>
                    <a:pt x="328493" y="328397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6183101" y="317481"/>
            <a:ext cx="2067560" cy="94615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9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3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Why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did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silk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roads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develop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324485" marR="367665" lvl="0" indent="635" algn="ctr" defTabSz="914400" eaLnBrk="1" fontAlgn="auto" latinLnBrk="0" hangingPunct="1">
              <a:lnSpc>
                <a:spcPct val="85600"/>
              </a:lnSpc>
              <a:spcBef>
                <a:spcPts val="6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advisors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came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back,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Emperor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fascinated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began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open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trade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routes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them,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allowing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sorts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goods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locally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Asia.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8015488" y="658157"/>
            <a:ext cx="2129155" cy="675640"/>
            <a:chOff x="8015488" y="658157"/>
            <a:chExt cx="2129155" cy="675640"/>
          </a:xfrm>
        </p:grpSpPr>
        <p:sp>
          <p:nvSpPr>
            <p:cNvPr id="34" name="object 34"/>
            <p:cNvSpPr/>
            <p:nvPr/>
          </p:nvSpPr>
          <p:spPr>
            <a:xfrm>
              <a:off x="802476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1781707" y="0"/>
                  </a:moveTo>
                  <a:lnTo>
                    <a:pt x="0" y="0"/>
                  </a:lnTo>
                  <a:lnTo>
                    <a:pt x="328494" y="328397"/>
                  </a:lnTo>
                  <a:lnTo>
                    <a:pt x="0" y="656795"/>
                  </a:lnTo>
                  <a:lnTo>
                    <a:pt x="1781707" y="656795"/>
                  </a:lnTo>
                  <a:lnTo>
                    <a:pt x="2110200" y="328397"/>
                  </a:lnTo>
                  <a:lnTo>
                    <a:pt x="1781707" y="0"/>
                  </a:lnTo>
                  <a:close/>
                </a:path>
              </a:pathLst>
            </a:custGeom>
            <a:solidFill>
              <a:srgbClr val="FF66A3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8024766" y="667435"/>
              <a:ext cx="2110740" cy="657225"/>
            </a:xfrm>
            <a:custGeom>
              <a:avLst/>
              <a:gdLst/>
              <a:ahLst/>
              <a:cxnLst/>
              <a:rect l="l" t="t" r="r" b="b"/>
              <a:pathLst>
                <a:path w="2110740" h="657225">
                  <a:moveTo>
                    <a:pt x="0" y="0"/>
                  </a:moveTo>
                  <a:lnTo>
                    <a:pt x="1781707" y="0"/>
                  </a:lnTo>
                  <a:lnTo>
                    <a:pt x="2110200" y="328397"/>
                  </a:lnTo>
                  <a:lnTo>
                    <a:pt x="1781707" y="656794"/>
                  </a:lnTo>
                  <a:lnTo>
                    <a:pt x="0" y="656794"/>
                  </a:lnTo>
                  <a:lnTo>
                    <a:pt x="328493" y="328397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8413584" y="643666"/>
            <a:ext cx="1355090" cy="6686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lvl="0" indent="-1270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Alexander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Great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uniting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countries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West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China,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grew,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soon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goods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being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transported from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Europe.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37" name="object 3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97884" y="1541272"/>
            <a:ext cx="4773168" cy="2429255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097771" y="1964944"/>
            <a:ext cx="499872" cy="499872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021571" y="3080511"/>
            <a:ext cx="652272" cy="649224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018523" y="4363720"/>
            <a:ext cx="649224" cy="649224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024619" y="5671311"/>
            <a:ext cx="643127" cy="643128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20700" y="4746260"/>
            <a:ext cx="1649473" cy="2365739"/>
          </a:xfrm>
          <a:prstGeom prst="rect">
            <a:avLst/>
          </a:prstGeom>
        </p:spPr>
      </p:pic>
      <p:grpSp>
        <p:nvGrpSpPr>
          <p:cNvPr id="43" name="object 43"/>
          <p:cNvGrpSpPr/>
          <p:nvPr/>
        </p:nvGrpSpPr>
        <p:grpSpPr>
          <a:xfrm>
            <a:off x="3910084" y="5393601"/>
            <a:ext cx="2572385" cy="1689735"/>
            <a:chOff x="3910084" y="5393601"/>
            <a:chExt cx="2572385" cy="1689735"/>
          </a:xfrm>
        </p:grpSpPr>
        <p:sp>
          <p:nvSpPr>
            <p:cNvPr id="44" name="object 44"/>
            <p:cNvSpPr/>
            <p:nvPr/>
          </p:nvSpPr>
          <p:spPr>
            <a:xfrm>
              <a:off x="3924145" y="5395396"/>
              <a:ext cx="2552700" cy="1678939"/>
            </a:xfrm>
            <a:custGeom>
              <a:avLst/>
              <a:gdLst/>
              <a:ahLst/>
              <a:cxnLst/>
              <a:rect l="l" t="t" r="r" b="b"/>
              <a:pathLst>
                <a:path w="2552700" h="1678940">
                  <a:moveTo>
                    <a:pt x="206440" y="0"/>
                  </a:moveTo>
                  <a:lnTo>
                    <a:pt x="153273" y="20"/>
                  </a:lnTo>
                  <a:lnTo>
                    <a:pt x="103082" y="3437"/>
                  </a:lnTo>
                  <a:lnTo>
                    <a:pt x="57260" y="11098"/>
                  </a:lnTo>
                  <a:lnTo>
                    <a:pt x="17197" y="23850"/>
                  </a:lnTo>
                  <a:lnTo>
                    <a:pt x="25479" y="81341"/>
                  </a:lnTo>
                  <a:lnTo>
                    <a:pt x="28780" y="136469"/>
                  </a:lnTo>
                  <a:lnTo>
                    <a:pt x="28143" y="189436"/>
                  </a:lnTo>
                  <a:lnTo>
                    <a:pt x="24611" y="240444"/>
                  </a:lnTo>
                  <a:lnTo>
                    <a:pt x="19225" y="289695"/>
                  </a:lnTo>
                  <a:lnTo>
                    <a:pt x="7065" y="383734"/>
                  </a:lnTo>
                  <a:lnTo>
                    <a:pt x="2374" y="428926"/>
                  </a:lnTo>
                  <a:lnTo>
                    <a:pt x="0" y="473168"/>
                  </a:lnTo>
                  <a:lnTo>
                    <a:pt x="984" y="516663"/>
                  </a:lnTo>
                  <a:lnTo>
                    <a:pt x="6369" y="559613"/>
                  </a:lnTo>
                  <a:lnTo>
                    <a:pt x="29347" y="649921"/>
                  </a:lnTo>
                  <a:lnTo>
                    <a:pt x="36126" y="699770"/>
                  </a:lnTo>
                  <a:lnTo>
                    <a:pt x="38516" y="750979"/>
                  </a:lnTo>
                  <a:lnTo>
                    <a:pt x="37495" y="802761"/>
                  </a:lnTo>
                  <a:lnTo>
                    <a:pt x="34044" y="854327"/>
                  </a:lnTo>
                  <a:lnTo>
                    <a:pt x="29144" y="904891"/>
                  </a:lnTo>
                  <a:lnTo>
                    <a:pt x="18914" y="999861"/>
                  </a:lnTo>
                  <a:lnTo>
                    <a:pt x="15544" y="1042693"/>
                  </a:lnTo>
                  <a:lnTo>
                    <a:pt x="14646" y="1081372"/>
                  </a:lnTo>
                  <a:lnTo>
                    <a:pt x="17197" y="1115112"/>
                  </a:lnTo>
                  <a:lnTo>
                    <a:pt x="20552" y="1147526"/>
                  </a:lnTo>
                  <a:lnTo>
                    <a:pt x="21739" y="1182868"/>
                  </a:lnTo>
                  <a:lnTo>
                    <a:pt x="21258" y="1221306"/>
                  </a:lnTo>
                  <a:lnTo>
                    <a:pt x="19608" y="1263013"/>
                  </a:lnTo>
                  <a:lnTo>
                    <a:pt x="14792" y="1356909"/>
                  </a:lnTo>
                  <a:lnTo>
                    <a:pt x="12625" y="1409439"/>
                  </a:lnTo>
                  <a:lnTo>
                    <a:pt x="11284" y="1465917"/>
                  </a:lnTo>
                  <a:lnTo>
                    <a:pt x="11266" y="1526513"/>
                  </a:lnTo>
                  <a:lnTo>
                    <a:pt x="13071" y="1591398"/>
                  </a:lnTo>
                  <a:lnTo>
                    <a:pt x="17197" y="1660742"/>
                  </a:lnTo>
                  <a:lnTo>
                    <a:pt x="78410" y="1648849"/>
                  </a:lnTo>
                  <a:lnTo>
                    <a:pt x="139901" y="1640254"/>
                  </a:lnTo>
                  <a:lnTo>
                    <a:pt x="201190" y="1634588"/>
                  </a:lnTo>
                  <a:lnTo>
                    <a:pt x="261796" y="1631483"/>
                  </a:lnTo>
                  <a:lnTo>
                    <a:pt x="321241" y="1630569"/>
                  </a:lnTo>
                  <a:lnTo>
                    <a:pt x="379044" y="1631478"/>
                  </a:lnTo>
                  <a:lnTo>
                    <a:pt x="434724" y="1633839"/>
                  </a:lnTo>
                  <a:lnTo>
                    <a:pt x="487802" y="1637284"/>
                  </a:lnTo>
                  <a:lnTo>
                    <a:pt x="537797" y="1641444"/>
                  </a:lnTo>
                  <a:lnTo>
                    <a:pt x="584229" y="1645950"/>
                  </a:lnTo>
                  <a:lnTo>
                    <a:pt x="697347" y="1657849"/>
                  </a:lnTo>
                  <a:lnTo>
                    <a:pt x="724726" y="1660046"/>
                  </a:lnTo>
                  <a:lnTo>
                    <a:pt x="781316" y="1661842"/>
                  </a:lnTo>
                  <a:lnTo>
                    <a:pt x="824667" y="1665047"/>
                  </a:lnTo>
                  <a:lnTo>
                    <a:pt x="874309" y="1669339"/>
                  </a:lnTo>
                  <a:lnTo>
                    <a:pt x="928354" y="1673695"/>
                  </a:lnTo>
                  <a:lnTo>
                    <a:pt x="984915" y="1677096"/>
                  </a:lnTo>
                  <a:lnTo>
                    <a:pt x="1042107" y="1678522"/>
                  </a:lnTo>
                  <a:lnTo>
                    <a:pt x="1098041" y="1676952"/>
                  </a:lnTo>
                  <a:lnTo>
                    <a:pt x="1150831" y="1671366"/>
                  </a:lnTo>
                  <a:lnTo>
                    <a:pt x="1198589" y="1660742"/>
                  </a:lnTo>
                  <a:lnTo>
                    <a:pt x="1239835" y="1651843"/>
                  </a:lnTo>
                  <a:lnTo>
                    <a:pt x="1283117" y="1648515"/>
                  </a:lnTo>
                  <a:lnTo>
                    <a:pt x="1328215" y="1649410"/>
                  </a:lnTo>
                  <a:lnTo>
                    <a:pt x="1374909" y="1653181"/>
                  </a:lnTo>
                  <a:lnTo>
                    <a:pt x="1472195" y="1663961"/>
                  </a:lnTo>
                  <a:lnTo>
                    <a:pt x="1522346" y="1668274"/>
                  </a:lnTo>
                  <a:lnTo>
                    <a:pt x="1573206" y="1670074"/>
                  </a:lnTo>
                  <a:lnTo>
                    <a:pt x="1624556" y="1668013"/>
                  </a:lnTo>
                  <a:lnTo>
                    <a:pt x="1732866" y="1652689"/>
                  </a:lnTo>
                  <a:lnTo>
                    <a:pt x="1787917" y="1650400"/>
                  </a:lnTo>
                  <a:lnTo>
                    <a:pt x="1841043" y="1652268"/>
                  </a:lnTo>
                  <a:lnTo>
                    <a:pt x="1891961" y="1656684"/>
                  </a:lnTo>
                  <a:lnTo>
                    <a:pt x="1940386" y="1662042"/>
                  </a:lnTo>
                  <a:lnTo>
                    <a:pt x="1986034" y="1666735"/>
                  </a:lnTo>
                  <a:lnTo>
                    <a:pt x="2028623" y="1669154"/>
                  </a:lnTo>
                  <a:lnTo>
                    <a:pt x="2067868" y="1667692"/>
                  </a:lnTo>
                  <a:lnTo>
                    <a:pt x="2103485" y="1660742"/>
                  </a:lnTo>
                  <a:lnTo>
                    <a:pt x="2139017" y="1654099"/>
                  </a:lnTo>
                  <a:lnTo>
                    <a:pt x="2178050" y="1653405"/>
                  </a:lnTo>
                  <a:lnTo>
                    <a:pt x="2220364" y="1656821"/>
                  </a:lnTo>
                  <a:lnTo>
                    <a:pt x="2313950" y="1668637"/>
                  </a:lnTo>
                  <a:lnTo>
                    <a:pt x="2364783" y="1673360"/>
                  </a:lnTo>
                  <a:lnTo>
                    <a:pt x="2418015" y="1674844"/>
                  </a:lnTo>
                  <a:lnTo>
                    <a:pt x="2473427" y="1671250"/>
                  </a:lnTo>
                  <a:lnTo>
                    <a:pt x="2530797" y="1660742"/>
                  </a:lnTo>
                  <a:lnTo>
                    <a:pt x="2519548" y="1625321"/>
                  </a:lnTo>
                  <a:lnTo>
                    <a:pt x="2514438" y="1583021"/>
                  </a:lnTo>
                  <a:lnTo>
                    <a:pt x="2514237" y="1535211"/>
                  </a:lnTo>
                  <a:lnTo>
                    <a:pt x="2517719" y="1483256"/>
                  </a:lnTo>
                  <a:lnTo>
                    <a:pt x="2523656" y="1428523"/>
                  </a:lnTo>
                  <a:lnTo>
                    <a:pt x="2537980" y="1316187"/>
                  </a:lnTo>
                  <a:lnTo>
                    <a:pt x="2543913" y="1261317"/>
                  </a:lnTo>
                  <a:lnTo>
                    <a:pt x="2547389" y="1209134"/>
                  </a:lnTo>
                  <a:lnTo>
                    <a:pt x="2547180" y="1161005"/>
                  </a:lnTo>
                  <a:lnTo>
                    <a:pt x="2542058" y="1118296"/>
                  </a:lnTo>
                  <a:lnTo>
                    <a:pt x="2530797" y="1082373"/>
                  </a:lnTo>
                  <a:lnTo>
                    <a:pt x="2517665" y="1043972"/>
                  </a:lnTo>
                  <a:lnTo>
                    <a:pt x="2509838" y="999580"/>
                  </a:lnTo>
                  <a:lnTo>
                    <a:pt x="2506423" y="950448"/>
                  </a:lnTo>
                  <a:lnTo>
                    <a:pt x="2506526" y="897826"/>
                  </a:lnTo>
                  <a:lnTo>
                    <a:pt x="2509256" y="842964"/>
                  </a:lnTo>
                  <a:lnTo>
                    <a:pt x="2513720" y="787111"/>
                  </a:lnTo>
                  <a:lnTo>
                    <a:pt x="2524277" y="677435"/>
                  </a:lnTo>
                  <a:lnTo>
                    <a:pt x="2528585" y="626111"/>
                  </a:lnTo>
                  <a:lnTo>
                    <a:pt x="2531056" y="578797"/>
                  </a:lnTo>
                  <a:lnTo>
                    <a:pt x="2530489" y="491995"/>
                  </a:lnTo>
                  <a:lnTo>
                    <a:pt x="2533086" y="444015"/>
                  </a:lnTo>
                  <a:lnTo>
                    <a:pt x="2537523" y="393469"/>
                  </a:lnTo>
                  <a:lnTo>
                    <a:pt x="2542738" y="341024"/>
                  </a:lnTo>
                  <a:lnTo>
                    <a:pt x="2547666" y="287349"/>
                  </a:lnTo>
                  <a:lnTo>
                    <a:pt x="2551245" y="233109"/>
                  </a:lnTo>
                  <a:lnTo>
                    <a:pt x="2552410" y="178972"/>
                  </a:lnTo>
                  <a:lnTo>
                    <a:pt x="2550100" y="125605"/>
                  </a:lnTo>
                  <a:lnTo>
                    <a:pt x="2543250" y="73675"/>
                  </a:lnTo>
                  <a:lnTo>
                    <a:pt x="2530797" y="23850"/>
                  </a:lnTo>
                  <a:lnTo>
                    <a:pt x="2486123" y="25196"/>
                  </a:lnTo>
                  <a:lnTo>
                    <a:pt x="2438164" y="26053"/>
                  </a:lnTo>
                  <a:lnTo>
                    <a:pt x="2387388" y="26482"/>
                  </a:lnTo>
                  <a:lnTo>
                    <a:pt x="2334268" y="26542"/>
                  </a:lnTo>
                  <a:lnTo>
                    <a:pt x="2279271" y="26293"/>
                  </a:lnTo>
                  <a:lnTo>
                    <a:pt x="2165532" y="25108"/>
                  </a:lnTo>
                  <a:lnTo>
                    <a:pt x="1881266" y="20925"/>
                  </a:lnTo>
                  <a:lnTo>
                    <a:pt x="1777465" y="20018"/>
                  </a:lnTo>
                  <a:lnTo>
                    <a:pt x="1729567" y="19967"/>
                  </a:lnTo>
                  <a:lnTo>
                    <a:pt x="1684964" y="20266"/>
                  </a:lnTo>
                  <a:lnTo>
                    <a:pt x="1644127" y="20973"/>
                  </a:lnTo>
                  <a:lnTo>
                    <a:pt x="1575630" y="23850"/>
                  </a:lnTo>
                  <a:lnTo>
                    <a:pt x="1522418" y="26172"/>
                  </a:lnTo>
                  <a:lnTo>
                    <a:pt x="1473534" y="26065"/>
                  </a:lnTo>
                  <a:lnTo>
                    <a:pt x="1427599" y="24247"/>
                  </a:lnTo>
                  <a:lnTo>
                    <a:pt x="1383235" y="21435"/>
                  </a:lnTo>
                  <a:lnTo>
                    <a:pt x="1339066" y="18346"/>
                  </a:lnTo>
                  <a:lnTo>
                    <a:pt x="1293713" y="15698"/>
                  </a:lnTo>
                  <a:lnTo>
                    <a:pt x="1245798" y="14207"/>
                  </a:lnTo>
                  <a:lnTo>
                    <a:pt x="1193945" y="14591"/>
                  </a:lnTo>
                  <a:lnTo>
                    <a:pt x="1136774" y="17566"/>
                  </a:lnTo>
                  <a:lnTo>
                    <a:pt x="1006403" y="30326"/>
                  </a:lnTo>
                  <a:lnTo>
                    <a:pt x="942371" y="33790"/>
                  </a:lnTo>
                  <a:lnTo>
                    <a:pt x="881029" y="34833"/>
                  </a:lnTo>
                  <a:lnTo>
                    <a:pt x="822593" y="34044"/>
                  </a:lnTo>
                  <a:lnTo>
                    <a:pt x="767277" y="32013"/>
                  </a:lnTo>
                  <a:lnTo>
                    <a:pt x="715298" y="29328"/>
                  </a:lnTo>
                  <a:lnTo>
                    <a:pt x="666871" y="26580"/>
                  </a:lnTo>
                  <a:lnTo>
                    <a:pt x="622210" y="24358"/>
                  </a:lnTo>
                  <a:lnTo>
                    <a:pt x="581533" y="23252"/>
                  </a:lnTo>
                  <a:lnTo>
                    <a:pt x="545054" y="23850"/>
                  </a:lnTo>
                  <a:lnTo>
                    <a:pt x="510018" y="23800"/>
                  </a:lnTo>
                  <a:lnTo>
                    <a:pt x="468217" y="21220"/>
                  </a:lnTo>
                  <a:lnTo>
                    <a:pt x="421042" y="16956"/>
                  </a:lnTo>
                  <a:lnTo>
                    <a:pt x="369885" y="11855"/>
                  </a:lnTo>
                  <a:lnTo>
                    <a:pt x="316138" y="6764"/>
                  </a:lnTo>
                  <a:lnTo>
                    <a:pt x="261192" y="2530"/>
                  </a:lnTo>
                  <a:lnTo>
                    <a:pt x="206440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object 45"/>
            <p:cNvSpPr/>
            <p:nvPr/>
          </p:nvSpPr>
          <p:spPr>
            <a:xfrm>
              <a:off x="3919609" y="5403126"/>
              <a:ext cx="2553335" cy="1670685"/>
            </a:xfrm>
            <a:custGeom>
              <a:avLst/>
              <a:gdLst/>
              <a:ahLst/>
              <a:cxnLst/>
              <a:rect l="l" t="t" r="r" b="b"/>
              <a:pathLst>
                <a:path w="2553335" h="1670684">
                  <a:moveTo>
                    <a:pt x="21733" y="16121"/>
                  </a:moveTo>
                  <a:lnTo>
                    <a:pt x="85663" y="15522"/>
                  </a:lnTo>
                  <a:lnTo>
                    <a:pt x="145080" y="17282"/>
                  </a:lnTo>
                  <a:lnTo>
                    <a:pt x="200425" y="20655"/>
                  </a:lnTo>
                  <a:lnTo>
                    <a:pt x="252141" y="24895"/>
                  </a:lnTo>
                  <a:lnTo>
                    <a:pt x="300667" y="29255"/>
                  </a:lnTo>
                  <a:lnTo>
                    <a:pt x="346447" y="32987"/>
                  </a:lnTo>
                  <a:lnTo>
                    <a:pt x="389921" y="35347"/>
                  </a:lnTo>
                  <a:lnTo>
                    <a:pt x="431531" y="35587"/>
                  </a:lnTo>
                  <a:lnTo>
                    <a:pt x="471718" y="32960"/>
                  </a:lnTo>
                  <a:lnTo>
                    <a:pt x="510923" y="26720"/>
                  </a:lnTo>
                  <a:lnTo>
                    <a:pt x="549589" y="16121"/>
                  </a:lnTo>
                  <a:lnTo>
                    <a:pt x="589980" y="5986"/>
                  </a:lnTo>
                  <a:lnTo>
                    <a:pt x="633671" y="954"/>
                  </a:lnTo>
                  <a:lnTo>
                    <a:pt x="680069" y="0"/>
                  </a:lnTo>
                  <a:lnTo>
                    <a:pt x="728579" y="2097"/>
                  </a:lnTo>
                  <a:lnTo>
                    <a:pt x="778608" y="6222"/>
                  </a:lnTo>
                  <a:lnTo>
                    <a:pt x="829563" y="11348"/>
                  </a:lnTo>
                  <a:lnTo>
                    <a:pt x="880850" y="16451"/>
                  </a:lnTo>
                  <a:lnTo>
                    <a:pt x="931875" y="20505"/>
                  </a:lnTo>
                  <a:lnTo>
                    <a:pt x="982045" y="22485"/>
                  </a:lnTo>
                  <a:lnTo>
                    <a:pt x="1030766" y="21365"/>
                  </a:lnTo>
                  <a:lnTo>
                    <a:pt x="1077444" y="16121"/>
                  </a:lnTo>
                  <a:lnTo>
                    <a:pt x="1124206" y="9853"/>
                  </a:lnTo>
                  <a:lnTo>
                    <a:pt x="1173226" y="6071"/>
                  </a:lnTo>
                  <a:lnTo>
                    <a:pt x="1223985" y="4366"/>
                  </a:lnTo>
                  <a:lnTo>
                    <a:pt x="1275965" y="4325"/>
                  </a:lnTo>
                  <a:lnTo>
                    <a:pt x="1328648" y="5537"/>
                  </a:lnTo>
                  <a:lnTo>
                    <a:pt x="1381513" y="7593"/>
                  </a:lnTo>
                  <a:lnTo>
                    <a:pt x="1434044" y="10079"/>
                  </a:lnTo>
                  <a:lnTo>
                    <a:pt x="1485720" y="12587"/>
                  </a:lnTo>
                  <a:lnTo>
                    <a:pt x="1536023" y="14703"/>
                  </a:lnTo>
                  <a:lnTo>
                    <a:pt x="1584435" y="16018"/>
                  </a:lnTo>
                  <a:lnTo>
                    <a:pt x="1630436" y="16121"/>
                  </a:lnTo>
                  <a:lnTo>
                    <a:pt x="1659852" y="16167"/>
                  </a:lnTo>
                  <a:lnTo>
                    <a:pt x="1693357" y="16992"/>
                  </a:lnTo>
                  <a:lnTo>
                    <a:pt x="1730645" y="18448"/>
                  </a:lnTo>
                  <a:lnTo>
                    <a:pt x="1771407" y="20389"/>
                  </a:lnTo>
                  <a:lnTo>
                    <a:pt x="1815339" y="22667"/>
                  </a:lnTo>
                  <a:lnTo>
                    <a:pt x="1862133" y="25135"/>
                  </a:lnTo>
                  <a:lnTo>
                    <a:pt x="1911484" y="27647"/>
                  </a:lnTo>
                  <a:lnTo>
                    <a:pt x="1963083" y="30055"/>
                  </a:lnTo>
                  <a:lnTo>
                    <a:pt x="2016625" y="32213"/>
                  </a:lnTo>
                  <a:lnTo>
                    <a:pt x="2071803" y="33974"/>
                  </a:lnTo>
                  <a:lnTo>
                    <a:pt x="2128310" y="35190"/>
                  </a:lnTo>
                  <a:lnTo>
                    <a:pt x="2185840" y="35715"/>
                  </a:lnTo>
                  <a:lnTo>
                    <a:pt x="2244087" y="35402"/>
                  </a:lnTo>
                  <a:lnTo>
                    <a:pt x="2302743" y="34104"/>
                  </a:lnTo>
                  <a:lnTo>
                    <a:pt x="2361502" y="31674"/>
                  </a:lnTo>
                  <a:lnTo>
                    <a:pt x="2420058" y="27965"/>
                  </a:lnTo>
                  <a:lnTo>
                    <a:pt x="2478103" y="22829"/>
                  </a:lnTo>
                  <a:lnTo>
                    <a:pt x="2535332" y="16121"/>
                  </a:lnTo>
                  <a:lnTo>
                    <a:pt x="2538441" y="81530"/>
                  </a:lnTo>
                  <a:lnTo>
                    <a:pt x="2537359" y="140722"/>
                  </a:lnTo>
                  <a:lnTo>
                    <a:pt x="2533397" y="194714"/>
                  </a:lnTo>
                  <a:lnTo>
                    <a:pt x="2527869" y="244525"/>
                  </a:lnTo>
                  <a:lnTo>
                    <a:pt x="2522088" y="291174"/>
                  </a:lnTo>
                  <a:lnTo>
                    <a:pt x="2517366" y="335680"/>
                  </a:lnTo>
                  <a:lnTo>
                    <a:pt x="2515017" y="379062"/>
                  </a:lnTo>
                  <a:lnTo>
                    <a:pt x="2516353" y="422337"/>
                  </a:lnTo>
                  <a:lnTo>
                    <a:pt x="2522687" y="466525"/>
                  </a:lnTo>
                  <a:lnTo>
                    <a:pt x="2535332" y="512645"/>
                  </a:lnTo>
                  <a:lnTo>
                    <a:pt x="2546019" y="553363"/>
                  </a:lnTo>
                  <a:lnTo>
                    <a:pt x="2551642" y="596302"/>
                  </a:lnTo>
                  <a:lnTo>
                    <a:pt x="2553136" y="641203"/>
                  </a:lnTo>
                  <a:lnTo>
                    <a:pt x="2551439" y="687809"/>
                  </a:lnTo>
                  <a:lnTo>
                    <a:pt x="2547486" y="735861"/>
                  </a:lnTo>
                  <a:lnTo>
                    <a:pt x="2542215" y="785101"/>
                  </a:lnTo>
                  <a:lnTo>
                    <a:pt x="2536561" y="835270"/>
                  </a:lnTo>
                  <a:lnTo>
                    <a:pt x="2531461" y="886110"/>
                  </a:lnTo>
                  <a:lnTo>
                    <a:pt x="2527852" y="937363"/>
                  </a:lnTo>
                  <a:lnTo>
                    <a:pt x="2526670" y="988770"/>
                  </a:lnTo>
                  <a:lnTo>
                    <a:pt x="2528851" y="1040073"/>
                  </a:lnTo>
                  <a:lnTo>
                    <a:pt x="2535332" y="1091014"/>
                  </a:lnTo>
                  <a:lnTo>
                    <a:pt x="2541852" y="1141117"/>
                  </a:lnTo>
                  <a:lnTo>
                    <a:pt x="2544136" y="1190170"/>
                  </a:lnTo>
                  <a:lnTo>
                    <a:pt x="2543099" y="1238311"/>
                  </a:lnTo>
                  <a:lnTo>
                    <a:pt x="2539656" y="1285675"/>
                  </a:lnTo>
                  <a:lnTo>
                    <a:pt x="2534723" y="1332399"/>
                  </a:lnTo>
                  <a:lnTo>
                    <a:pt x="2529214" y="1378620"/>
                  </a:lnTo>
                  <a:lnTo>
                    <a:pt x="2524045" y="1424473"/>
                  </a:lnTo>
                  <a:lnTo>
                    <a:pt x="2520131" y="1470096"/>
                  </a:lnTo>
                  <a:lnTo>
                    <a:pt x="2518388" y="1515625"/>
                  </a:lnTo>
                  <a:lnTo>
                    <a:pt x="2519730" y="1561197"/>
                  </a:lnTo>
                  <a:lnTo>
                    <a:pt x="2525073" y="1606947"/>
                  </a:lnTo>
                  <a:lnTo>
                    <a:pt x="2535332" y="1653013"/>
                  </a:lnTo>
                  <a:lnTo>
                    <a:pt x="2476097" y="1659187"/>
                  </a:lnTo>
                  <a:lnTo>
                    <a:pt x="2424605" y="1660919"/>
                  </a:lnTo>
                  <a:lnTo>
                    <a:pt x="2379027" y="1659277"/>
                  </a:lnTo>
                  <a:lnTo>
                    <a:pt x="2337529" y="1655332"/>
                  </a:lnTo>
                  <a:lnTo>
                    <a:pt x="2298281" y="1650151"/>
                  </a:lnTo>
                  <a:lnTo>
                    <a:pt x="2259451" y="1644805"/>
                  </a:lnTo>
                  <a:lnTo>
                    <a:pt x="2219208" y="1640363"/>
                  </a:lnTo>
                  <a:lnTo>
                    <a:pt x="2175721" y="1637894"/>
                  </a:lnTo>
                  <a:lnTo>
                    <a:pt x="2127157" y="1638466"/>
                  </a:lnTo>
                  <a:lnTo>
                    <a:pt x="2071686" y="1643149"/>
                  </a:lnTo>
                  <a:lnTo>
                    <a:pt x="2007476" y="1653013"/>
                  </a:lnTo>
                  <a:lnTo>
                    <a:pt x="1936033" y="1663944"/>
                  </a:lnTo>
                  <a:lnTo>
                    <a:pt x="1873109" y="1669331"/>
                  </a:lnTo>
                  <a:lnTo>
                    <a:pt x="1817482" y="1670342"/>
                  </a:lnTo>
                  <a:lnTo>
                    <a:pt x="1767933" y="1668146"/>
                  </a:lnTo>
                  <a:lnTo>
                    <a:pt x="1723240" y="1663910"/>
                  </a:lnTo>
                  <a:lnTo>
                    <a:pt x="1682182" y="1658803"/>
                  </a:lnTo>
                  <a:lnTo>
                    <a:pt x="1643540" y="1653991"/>
                  </a:lnTo>
                  <a:lnTo>
                    <a:pt x="1606091" y="1650644"/>
                  </a:lnTo>
                  <a:lnTo>
                    <a:pt x="1568616" y="1649929"/>
                  </a:lnTo>
                  <a:lnTo>
                    <a:pt x="1529893" y="1653013"/>
                  </a:lnTo>
                  <a:lnTo>
                    <a:pt x="1487330" y="1656252"/>
                  </a:lnTo>
                  <a:lnTo>
                    <a:pt x="1446994" y="1655060"/>
                  </a:lnTo>
                  <a:lnTo>
                    <a:pt x="1407404" y="1650989"/>
                  </a:lnTo>
                  <a:lnTo>
                    <a:pt x="1367078" y="1645592"/>
                  </a:lnTo>
                  <a:lnTo>
                    <a:pt x="1324537" y="1640419"/>
                  </a:lnTo>
                  <a:lnTo>
                    <a:pt x="1278297" y="1637023"/>
                  </a:lnTo>
                  <a:lnTo>
                    <a:pt x="1226879" y="1636956"/>
                  </a:lnTo>
                  <a:lnTo>
                    <a:pt x="1168801" y="1641768"/>
                  </a:lnTo>
                  <a:lnTo>
                    <a:pt x="1102581" y="1653013"/>
                  </a:lnTo>
                  <a:lnTo>
                    <a:pt x="1043421" y="1663553"/>
                  </a:lnTo>
                  <a:lnTo>
                    <a:pt x="992154" y="1668919"/>
                  </a:lnTo>
                  <a:lnTo>
                    <a:pt x="946979" y="1670174"/>
                  </a:lnTo>
                  <a:lnTo>
                    <a:pt x="906096" y="1668378"/>
                  </a:lnTo>
                  <a:lnTo>
                    <a:pt x="867705" y="1664594"/>
                  </a:lnTo>
                  <a:lnTo>
                    <a:pt x="830007" y="1659884"/>
                  </a:lnTo>
                  <a:lnTo>
                    <a:pt x="791200" y="1655309"/>
                  </a:lnTo>
                  <a:lnTo>
                    <a:pt x="749486" y="1651931"/>
                  </a:lnTo>
                  <a:lnTo>
                    <a:pt x="703063" y="1650812"/>
                  </a:lnTo>
                  <a:lnTo>
                    <a:pt x="650132" y="1653013"/>
                  </a:lnTo>
                  <a:lnTo>
                    <a:pt x="604444" y="1654819"/>
                  </a:lnTo>
                  <a:lnTo>
                    <a:pt x="555290" y="1654146"/>
                  </a:lnTo>
                  <a:lnTo>
                    <a:pt x="503496" y="1651589"/>
                  </a:lnTo>
                  <a:lnTo>
                    <a:pt x="449885" y="1647740"/>
                  </a:lnTo>
                  <a:lnTo>
                    <a:pt x="395283" y="1643195"/>
                  </a:lnTo>
                  <a:lnTo>
                    <a:pt x="340514" y="1638546"/>
                  </a:lnTo>
                  <a:lnTo>
                    <a:pt x="286403" y="1634389"/>
                  </a:lnTo>
                  <a:lnTo>
                    <a:pt x="233774" y="1631316"/>
                  </a:lnTo>
                  <a:lnTo>
                    <a:pt x="183453" y="1629923"/>
                  </a:lnTo>
                  <a:lnTo>
                    <a:pt x="136263" y="1630801"/>
                  </a:lnTo>
                  <a:lnTo>
                    <a:pt x="93031" y="1634547"/>
                  </a:lnTo>
                  <a:lnTo>
                    <a:pt x="54579" y="1641753"/>
                  </a:lnTo>
                  <a:lnTo>
                    <a:pt x="21733" y="1653013"/>
                  </a:lnTo>
                  <a:lnTo>
                    <a:pt x="10883" y="1610680"/>
                  </a:lnTo>
                  <a:lnTo>
                    <a:pt x="5188" y="1567856"/>
                  </a:lnTo>
                  <a:lnTo>
                    <a:pt x="3619" y="1524118"/>
                  </a:lnTo>
                  <a:lnTo>
                    <a:pt x="5147" y="1479037"/>
                  </a:lnTo>
                  <a:lnTo>
                    <a:pt x="8743" y="1432188"/>
                  </a:lnTo>
                  <a:lnTo>
                    <a:pt x="13379" y="1383143"/>
                  </a:lnTo>
                  <a:lnTo>
                    <a:pt x="18024" y="1331478"/>
                  </a:lnTo>
                  <a:lnTo>
                    <a:pt x="21651" y="1276764"/>
                  </a:lnTo>
                  <a:lnTo>
                    <a:pt x="23231" y="1218577"/>
                  </a:lnTo>
                  <a:lnTo>
                    <a:pt x="21733" y="1156489"/>
                  </a:lnTo>
                  <a:lnTo>
                    <a:pt x="20315" y="1099115"/>
                  </a:lnTo>
                  <a:lnTo>
                    <a:pt x="21656" y="1043667"/>
                  </a:lnTo>
                  <a:lnTo>
                    <a:pt x="24929" y="990121"/>
                  </a:lnTo>
                  <a:lnTo>
                    <a:pt x="29311" y="938451"/>
                  </a:lnTo>
                  <a:lnTo>
                    <a:pt x="33977" y="888634"/>
                  </a:lnTo>
                  <a:lnTo>
                    <a:pt x="38101" y="840643"/>
                  </a:lnTo>
                  <a:lnTo>
                    <a:pt x="40859" y="794455"/>
                  </a:lnTo>
                  <a:lnTo>
                    <a:pt x="41426" y="750044"/>
                  </a:lnTo>
                  <a:lnTo>
                    <a:pt x="38977" y="707386"/>
                  </a:lnTo>
                  <a:lnTo>
                    <a:pt x="32688" y="666456"/>
                  </a:lnTo>
                  <a:lnTo>
                    <a:pt x="21733" y="627228"/>
                  </a:lnTo>
                  <a:lnTo>
                    <a:pt x="11318" y="589176"/>
                  </a:lnTo>
                  <a:lnTo>
                    <a:pt x="4581" y="545958"/>
                  </a:lnTo>
                  <a:lnTo>
                    <a:pt x="987" y="498421"/>
                  </a:lnTo>
                  <a:lnTo>
                    <a:pt x="0" y="447413"/>
                  </a:lnTo>
                  <a:lnTo>
                    <a:pt x="1084" y="393781"/>
                  </a:lnTo>
                  <a:lnTo>
                    <a:pt x="3706" y="338374"/>
                  </a:lnTo>
                  <a:lnTo>
                    <a:pt x="7329" y="282040"/>
                  </a:lnTo>
                  <a:lnTo>
                    <a:pt x="11419" y="225625"/>
                  </a:lnTo>
                  <a:lnTo>
                    <a:pt x="15439" y="169978"/>
                  </a:lnTo>
                  <a:lnTo>
                    <a:pt x="18855" y="115947"/>
                  </a:lnTo>
                  <a:lnTo>
                    <a:pt x="21132" y="64378"/>
                  </a:lnTo>
                  <a:lnTo>
                    <a:pt x="21733" y="16121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4017738" y="5450361"/>
            <a:ext cx="2323465" cy="154368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447040" marR="98425" lvl="0" indent="-344805" defTabSz="914400" eaLnBrk="1" fontAlgn="auto" latinLnBrk="0" hangingPunct="1">
              <a:lnSpc>
                <a:spcPct val="102499"/>
              </a:lnSpc>
              <a:spcBef>
                <a:spcPts val="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U</a:t>
            </a:r>
            <a:r>
              <a:rPr kumimoji="0" sz="800" b="1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C</a:t>
            </a:r>
            <a:r>
              <a:rPr kumimoji="0" sz="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B</a:t>
            </a:r>
            <a:r>
              <a:rPr kumimoji="0" sz="800" b="1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:</a:t>
            </a:r>
            <a:r>
              <a:rPr kumimoji="0" sz="800" b="1" i="0" u="none" strike="noStrike" kern="0" cap="none" spc="48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F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M</a:t>
            </a:r>
            <a:r>
              <a:rPr kumimoji="0" sz="800" b="1" i="0" u="none" strike="noStrike" kern="0" cap="none" spc="4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H</a:t>
            </a:r>
            <a:r>
              <a:rPr kumimoji="0" sz="800" b="1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P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4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F</a:t>
            </a:r>
            <a:r>
              <a:rPr kumimoji="0" sz="800" b="1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K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P</a:t>
            </a:r>
            <a:r>
              <a:rPr kumimoji="0" sz="800" b="1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080" lvl="0" indent="0" defTabSz="914400" eaLnBrk="1" fontAlgn="auto" latinLnBrk="0" hangingPunct="1">
              <a:lnSpc>
                <a:spcPct val="104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Alexander’s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advance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helped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deepen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connections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linking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East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 West.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Goods,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ideas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–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about religion,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literature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Education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–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that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already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flowing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each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direction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began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even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more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rapidly.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Rulers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India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even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started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issue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orders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several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languages,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including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Greek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49530" lvl="0" indent="0" defTabSz="914400" eaLnBrk="1" fontAlgn="auto" latinLnBrk="0" hangingPunct="1">
              <a:lnSpc>
                <a:spcPct val="1042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Aramaic,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could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understood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backgrounds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cultures.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Soon,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merchants,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travellers,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holy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teachers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began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throng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along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6458203" y="4183888"/>
            <a:ext cx="2359660" cy="2895600"/>
            <a:chOff x="6458203" y="4183888"/>
            <a:chExt cx="2359660" cy="2895600"/>
          </a:xfrm>
        </p:grpSpPr>
        <p:pic>
          <p:nvPicPr>
            <p:cNvPr id="48" name="object 4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458203" y="4183888"/>
              <a:ext cx="2359152" cy="2895599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6543340" y="4286448"/>
              <a:ext cx="2185670" cy="2698115"/>
            </a:xfrm>
            <a:custGeom>
              <a:avLst/>
              <a:gdLst/>
              <a:ahLst/>
              <a:cxnLst/>
              <a:rect l="l" t="t" r="r" b="b"/>
              <a:pathLst>
                <a:path w="2185670" h="2698115">
                  <a:moveTo>
                    <a:pt x="173071" y="0"/>
                  </a:moveTo>
                  <a:lnTo>
                    <a:pt x="127057" y="673"/>
                  </a:lnTo>
                  <a:lnTo>
                    <a:pt x="77536" y="2889"/>
                  </a:lnTo>
                  <a:lnTo>
                    <a:pt x="23095" y="7021"/>
                  </a:lnTo>
                  <a:lnTo>
                    <a:pt x="23191" y="44436"/>
                  </a:lnTo>
                  <a:lnTo>
                    <a:pt x="20769" y="88097"/>
                  </a:lnTo>
                  <a:lnTo>
                    <a:pt x="16661" y="136661"/>
                  </a:lnTo>
                  <a:lnTo>
                    <a:pt x="6722" y="243134"/>
                  </a:lnTo>
                  <a:lnTo>
                    <a:pt x="2556" y="298358"/>
                  </a:lnTo>
                  <a:lnTo>
                    <a:pt x="38" y="353116"/>
                  </a:lnTo>
                  <a:lnTo>
                    <a:pt x="0" y="406068"/>
                  </a:lnTo>
                  <a:lnTo>
                    <a:pt x="3274" y="455871"/>
                  </a:lnTo>
                  <a:lnTo>
                    <a:pt x="10695" y="501182"/>
                  </a:lnTo>
                  <a:lnTo>
                    <a:pt x="23095" y="540660"/>
                  </a:lnTo>
                  <a:lnTo>
                    <a:pt x="34524" y="575600"/>
                  </a:lnTo>
                  <a:lnTo>
                    <a:pt x="41482" y="614023"/>
                  </a:lnTo>
                  <a:lnTo>
                    <a:pt x="44687" y="655646"/>
                  </a:lnTo>
                  <a:lnTo>
                    <a:pt x="44856" y="700187"/>
                  </a:lnTo>
                  <a:lnTo>
                    <a:pt x="42709" y="747364"/>
                  </a:lnTo>
                  <a:lnTo>
                    <a:pt x="38962" y="796894"/>
                  </a:lnTo>
                  <a:lnTo>
                    <a:pt x="29542" y="901883"/>
                  </a:lnTo>
                  <a:lnTo>
                    <a:pt x="25304" y="956776"/>
                  </a:lnTo>
                  <a:lnTo>
                    <a:pt x="22338" y="1012892"/>
                  </a:lnTo>
                  <a:lnTo>
                    <a:pt x="21363" y="1069949"/>
                  </a:lnTo>
                  <a:lnTo>
                    <a:pt x="23095" y="1127663"/>
                  </a:lnTo>
                  <a:lnTo>
                    <a:pt x="25303" y="1184839"/>
                  </a:lnTo>
                  <a:lnTo>
                    <a:pt x="25580" y="1240478"/>
                  </a:lnTo>
                  <a:lnTo>
                    <a:pt x="24386" y="1294590"/>
                  </a:lnTo>
                  <a:lnTo>
                    <a:pt x="22178" y="1347185"/>
                  </a:lnTo>
                  <a:lnTo>
                    <a:pt x="16560" y="1447871"/>
                  </a:lnTo>
                  <a:lnTo>
                    <a:pt x="14066" y="1495983"/>
                  </a:lnTo>
                  <a:lnTo>
                    <a:pt x="12393" y="1542622"/>
                  </a:lnTo>
                  <a:lnTo>
                    <a:pt x="12001" y="1587799"/>
                  </a:lnTo>
                  <a:lnTo>
                    <a:pt x="13348" y="1631525"/>
                  </a:lnTo>
                  <a:lnTo>
                    <a:pt x="16893" y="1673810"/>
                  </a:lnTo>
                  <a:lnTo>
                    <a:pt x="23095" y="1714666"/>
                  </a:lnTo>
                  <a:lnTo>
                    <a:pt x="29999" y="1762446"/>
                  </a:lnTo>
                  <a:lnTo>
                    <a:pt x="32892" y="1809725"/>
                  </a:lnTo>
                  <a:lnTo>
                    <a:pt x="32703" y="1856934"/>
                  </a:lnTo>
                  <a:lnTo>
                    <a:pt x="30360" y="1904505"/>
                  </a:lnTo>
                  <a:lnTo>
                    <a:pt x="22929" y="2002451"/>
                  </a:lnTo>
                  <a:lnTo>
                    <a:pt x="19699" y="2053688"/>
                  </a:lnTo>
                  <a:lnTo>
                    <a:pt x="18030" y="2107008"/>
                  </a:lnTo>
                  <a:lnTo>
                    <a:pt x="18853" y="2162843"/>
                  </a:lnTo>
                  <a:lnTo>
                    <a:pt x="27848" y="2286716"/>
                  </a:lnTo>
                  <a:lnTo>
                    <a:pt x="28909" y="2347863"/>
                  </a:lnTo>
                  <a:lnTo>
                    <a:pt x="27351" y="2405179"/>
                  </a:lnTo>
                  <a:lnTo>
                    <a:pt x="24247" y="2458784"/>
                  </a:lnTo>
                  <a:lnTo>
                    <a:pt x="20669" y="2508793"/>
                  </a:lnTo>
                  <a:lnTo>
                    <a:pt x="17692" y="2555323"/>
                  </a:lnTo>
                  <a:lnTo>
                    <a:pt x="16389" y="2598493"/>
                  </a:lnTo>
                  <a:lnTo>
                    <a:pt x="17832" y="2638418"/>
                  </a:lnTo>
                  <a:lnTo>
                    <a:pt x="23095" y="2675216"/>
                  </a:lnTo>
                  <a:lnTo>
                    <a:pt x="74773" y="2668255"/>
                  </a:lnTo>
                  <a:lnTo>
                    <a:pt x="122464" y="2666686"/>
                  </a:lnTo>
                  <a:lnTo>
                    <a:pt x="167283" y="2669067"/>
                  </a:lnTo>
                  <a:lnTo>
                    <a:pt x="210345" y="2673957"/>
                  </a:lnTo>
                  <a:lnTo>
                    <a:pt x="252767" y="2679912"/>
                  </a:lnTo>
                  <a:lnTo>
                    <a:pt x="295663" y="2685492"/>
                  </a:lnTo>
                  <a:lnTo>
                    <a:pt x="340149" y="2689254"/>
                  </a:lnTo>
                  <a:lnTo>
                    <a:pt x="387339" y="2689757"/>
                  </a:lnTo>
                  <a:lnTo>
                    <a:pt x="438351" y="2685558"/>
                  </a:lnTo>
                  <a:lnTo>
                    <a:pt x="494298" y="2675216"/>
                  </a:lnTo>
                  <a:lnTo>
                    <a:pt x="546077" y="2665215"/>
                  </a:lnTo>
                  <a:lnTo>
                    <a:pt x="595094" y="2659885"/>
                  </a:lnTo>
                  <a:lnTo>
                    <a:pt x="642191" y="2658334"/>
                  </a:lnTo>
                  <a:lnTo>
                    <a:pt x="688214" y="2659672"/>
                  </a:lnTo>
                  <a:lnTo>
                    <a:pt x="734005" y="2663011"/>
                  </a:lnTo>
                  <a:lnTo>
                    <a:pt x="828272" y="2672129"/>
                  </a:lnTo>
                  <a:lnTo>
                    <a:pt x="878436" y="2676129"/>
                  </a:lnTo>
                  <a:lnTo>
                    <a:pt x="931744" y="2678570"/>
                  </a:lnTo>
                  <a:lnTo>
                    <a:pt x="989042" y="2678562"/>
                  </a:lnTo>
                  <a:lnTo>
                    <a:pt x="1114502" y="2671810"/>
                  </a:lnTo>
                  <a:lnTo>
                    <a:pt x="1174845" y="2671648"/>
                  </a:lnTo>
                  <a:lnTo>
                    <a:pt x="1232219" y="2673877"/>
                  </a:lnTo>
                  <a:lnTo>
                    <a:pt x="1286645" y="2677640"/>
                  </a:lnTo>
                  <a:lnTo>
                    <a:pt x="1386724" y="2686357"/>
                  </a:lnTo>
                  <a:lnTo>
                    <a:pt x="1432415" y="2689601"/>
                  </a:lnTo>
                  <a:lnTo>
                    <a:pt x="1475232" y="2690964"/>
                  </a:lnTo>
                  <a:lnTo>
                    <a:pt x="1515194" y="2689590"/>
                  </a:lnTo>
                  <a:lnTo>
                    <a:pt x="1552320" y="2684625"/>
                  </a:lnTo>
                  <a:lnTo>
                    <a:pt x="1586629" y="2675216"/>
                  </a:lnTo>
                  <a:lnTo>
                    <a:pt x="1619063" y="2667331"/>
                  </a:lnTo>
                  <a:lnTo>
                    <a:pt x="1655758" y="2664752"/>
                  </a:lnTo>
                  <a:lnTo>
                    <a:pt x="1696295" y="2666317"/>
                  </a:lnTo>
                  <a:lnTo>
                    <a:pt x="1740255" y="2670864"/>
                  </a:lnTo>
                  <a:lnTo>
                    <a:pt x="1787219" y="2677231"/>
                  </a:lnTo>
                  <a:lnTo>
                    <a:pt x="1836770" y="2684257"/>
                  </a:lnTo>
                  <a:lnTo>
                    <a:pt x="1888487" y="2690781"/>
                  </a:lnTo>
                  <a:lnTo>
                    <a:pt x="1941953" y="2695642"/>
                  </a:lnTo>
                  <a:lnTo>
                    <a:pt x="1996748" y="2697677"/>
                  </a:lnTo>
                  <a:lnTo>
                    <a:pt x="2052454" y="2695725"/>
                  </a:lnTo>
                  <a:lnTo>
                    <a:pt x="2108651" y="2688625"/>
                  </a:lnTo>
                  <a:lnTo>
                    <a:pt x="2164922" y="2675216"/>
                  </a:lnTo>
                  <a:lnTo>
                    <a:pt x="2161883" y="2633580"/>
                  </a:lnTo>
                  <a:lnTo>
                    <a:pt x="2160692" y="2587148"/>
                  </a:lnTo>
                  <a:lnTo>
                    <a:pt x="2160962" y="2536840"/>
                  </a:lnTo>
                  <a:lnTo>
                    <a:pt x="2162302" y="2483578"/>
                  </a:lnTo>
                  <a:lnTo>
                    <a:pt x="2164325" y="2428280"/>
                  </a:lnTo>
                  <a:lnTo>
                    <a:pt x="2168861" y="2315262"/>
                  </a:lnTo>
                  <a:lnTo>
                    <a:pt x="2170597" y="2259382"/>
                  </a:lnTo>
                  <a:lnTo>
                    <a:pt x="2171460" y="2205148"/>
                  </a:lnTo>
                  <a:lnTo>
                    <a:pt x="2171061" y="2153481"/>
                  </a:lnTo>
                  <a:lnTo>
                    <a:pt x="2169011" y="2105302"/>
                  </a:lnTo>
                  <a:lnTo>
                    <a:pt x="2164922" y="2061530"/>
                  </a:lnTo>
                  <a:lnTo>
                    <a:pt x="2160710" y="2010676"/>
                  </a:lnTo>
                  <a:lnTo>
                    <a:pt x="2160006" y="1957682"/>
                  </a:lnTo>
                  <a:lnTo>
                    <a:pt x="2161844" y="1903364"/>
                  </a:lnTo>
                  <a:lnTo>
                    <a:pt x="2165260" y="1848538"/>
                  </a:lnTo>
                  <a:lnTo>
                    <a:pt x="2169291" y="1794020"/>
                  </a:lnTo>
                  <a:lnTo>
                    <a:pt x="2172972" y="1740623"/>
                  </a:lnTo>
                  <a:lnTo>
                    <a:pt x="2175340" y="1689165"/>
                  </a:lnTo>
                  <a:lnTo>
                    <a:pt x="2175431" y="1640461"/>
                  </a:lnTo>
                  <a:lnTo>
                    <a:pt x="2172279" y="1595325"/>
                  </a:lnTo>
                  <a:lnTo>
                    <a:pt x="2164922" y="1554574"/>
                  </a:lnTo>
                  <a:lnTo>
                    <a:pt x="2157772" y="1509009"/>
                  </a:lnTo>
                  <a:lnTo>
                    <a:pt x="2156801" y="1458474"/>
                  </a:lnTo>
                  <a:lnTo>
                    <a:pt x="2160128" y="1404581"/>
                  </a:lnTo>
                  <a:lnTo>
                    <a:pt x="2165871" y="1348941"/>
                  </a:lnTo>
                  <a:lnTo>
                    <a:pt x="2172145" y="1293167"/>
                  </a:lnTo>
                  <a:lnTo>
                    <a:pt x="2177070" y="1238873"/>
                  </a:lnTo>
                  <a:lnTo>
                    <a:pt x="2178763" y="1187668"/>
                  </a:lnTo>
                  <a:lnTo>
                    <a:pt x="2175341" y="1141167"/>
                  </a:lnTo>
                  <a:lnTo>
                    <a:pt x="2164922" y="1100982"/>
                  </a:lnTo>
                  <a:lnTo>
                    <a:pt x="2155235" y="1064601"/>
                  </a:lnTo>
                  <a:lnTo>
                    <a:pt x="2151426" y="1021923"/>
                  </a:lnTo>
                  <a:lnTo>
                    <a:pt x="2152096" y="974115"/>
                  </a:lnTo>
                  <a:lnTo>
                    <a:pt x="2155851" y="922347"/>
                  </a:lnTo>
                  <a:lnTo>
                    <a:pt x="2167024" y="811605"/>
                  </a:lnTo>
                  <a:lnTo>
                    <a:pt x="2171649" y="754969"/>
                  </a:lnTo>
                  <a:lnTo>
                    <a:pt x="2173772" y="699047"/>
                  </a:lnTo>
                  <a:lnTo>
                    <a:pt x="2171995" y="645009"/>
                  </a:lnTo>
                  <a:lnTo>
                    <a:pt x="2164922" y="594023"/>
                  </a:lnTo>
                  <a:lnTo>
                    <a:pt x="2158935" y="553570"/>
                  </a:lnTo>
                  <a:lnTo>
                    <a:pt x="2157299" y="513591"/>
                  </a:lnTo>
                  <a:lnTo>
                    <a:pt x="2159035" y="473482"/>
                  </a:lnTo>
                  <a:lnTo>
                    <a:pt x="2163165" y="432639"/>
                  </a:lnTo>
                  <a:lnTo>
                    <a:pt x="2174690" y="346337"/>
                  </a:lnTo>
                  <a:lnTo>
                    <a:pt x="2180127" y="299670"/>
                  </a:lnTo>
                  <a:lnTo>
                    <a:pt x="2184044" y="249854"/>
                  </a:lnTo>
                  <a:lnTo>
                    <a:pt x="2185460" y="196285"/>
                  </a:lnTo>
                  <a:lnTo>
                    <a:pt x="2183398" y="138359"/>
                  </a:lnTo>
                  <a:lnTo>
                    <a:pt x="2176878" y="75473"/>
                  </a:lnTo>
                  <a:lnTo>
                    <a:pt x="2164922" y="7021"/>
                  </a:lnTo>
                  <a:lnTo>
                    <a:pt x="2117654" y="19765"/>
                  </a:lnTo>
                  <a:lnTo>
                    <a:pt x="2067983" y="27112"/>
                  </a:lnTo>
                  <a:lnTo>
                    <a:pt x="2016616" y="30012"/>
                  </a:lnTo>
                  <a:lnTo>
                    <a:pt x="1964261" y="29415"/>
                  </a:lnTo>
                  <a:lnTo>
                    <a:pt x="1911624" y="26269"/>
                  </a:lnTo>
                  <a:lnTo>
                    <a:pt x="1859412" y="21523"/>
                  </a:lnTo>
                  <a:lnTo>
                    <a:pt x="1759089" y="11030"/>
                  </a:lnTo>
                  <a:lnTo>
                    <a:pt x="1712393" y="7180"/>
                  </a:lnTo>
                  <a:lnTo>
                    <a:pt x="1668950" y="5528"/>
                  </a:lnTo>
                  <a:lnTo>
                    <a:pt x="1629466" y="7021"/>
                  </a:lnTo>
                  <a:lnTo>
                    <a:pt x="1591260" y="9454"/>
                  </a:lnTo>
                  <a:lnTo>
                    <a:pt x="1551070" y="10242"/>
                  </a:lnTo>
                  <a:lnTo>
                    <a:pt x="1508729" y="9772"/>
                  </a:lnTo>
                  <a:lnTo>
                    <a:pt x="1464071" y="8429"/>
                  </a:lnTo>
                  <a:lnTo>
                    <a:pt x="1367137" y="4671"/>
                  </a:lnTo>
                  <a:lnTo>
                    <a:pt x="1314527" y="3027"/>
                  </a:lnTo>
                  <a:lnTo>
                    <a:pt x="1258935" y="2054"/>
                  </a:lnTo>
                  <a:lnTo>
                    <a:pt x="1200192" y="2138"/>
                  </a:lnTo>
                  <a:lnTo>
                    <a:pt x="1138133" y="3665"/>
                  </a:lnTo>
                  <a:lnTo>
                    <a:pt x="1072591" y="7021"/>
                  </a:lnTo>
                  <a:lnTo>
                    <a:pt x="1008831" y="10580"/>
                  </a:lnTo>
                  <a:lnTo>
                    <a:pt x="951405" y="12633"/>
                  </a:lnTo>
                  <a:lnTo>
                    <a:pt x="899077" y="13447"/>
                  </a:lnTo>
                  <a:lnTo>
                    <a:pt x="850611" y="13284"/>
                  </a:lnTo>
                  <a:lnTo>
                    <a:pt x="804773" y="12409"/>
                  </a:lnTo>
                  <a:lnTo>
                    <a:pt x="670664" y="8159"/>
                  </a:lnTo>
                  <a:lnTo>
                    <a:pt x="622977" y="7082"/>
                  </a:lnTo>
                  <a:lnTo>
                    <a:pt x="571739" y="6614"/>
                  </a:lnTo>
                  <a:lnTo>
                    <a:pt x="454669" y="7383"/>
                  </a:lnTo>
                  <a:lnTo>
                    <a:pt x="400011" y="6665"/>
                  </a:lnTo>
                  <a:lnTo>
                    <a:pt x="350328" y="5242"/>
                  </a:lnTo>
                  <a:lnTo>
                    <a:pt x="260231" y="1783"/>
                  </a:lnTo>
                  <a:lnTo>
                    <a:pt x="216991" y="494"/>
                  </a:lnTo>
                  <a:lnTo>
                    <a:pt x="173071" y="0"/>
                  </a:lnTo>
                  <a:close/>
                </a:path>
              </a:pathLst>
            </a:custGeom>
            <a:solidFill>
              <a:srgbClr val="FFCCE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6549192" y="4280858"/>
              <a:ext cx="2178050" cy="2703195"/>
            </a:xfrm>
            <a:custGeom>
              <a:avLst/>
              <a:gdLst/>
              <a:ahLst/>
              <a:cxnLst/>
              <a:rect l="l" t="t" r="r" b="b"/>
              <a:pathLst>
                <a:path w="2178050" h="2703195">
                  <a:moveTo>
                    <a:pt x="17243" y="12611"/>
                  </a:moveTo>
                  <a:lnTo>
                    <a:pt x="57457" y="9624"/>
                  </a:lnTo>
                  <a:lnTo>
                    <a:pt x="104562" y="8806"/>
                  </a:lnTo>
                  <a:lnTo>
                    <a:pt x="156955" y="9634"/>
                  </a:lnTo>
                  <a:lnTo>
                    <a:pt x="213034" y="11584"/>
                  </a:lnTo>
                  <a:lnTo>
                    <a:pt x="271194" y="14131"/>
                  </a:lnTo>
                  <a:lnTo>
                    <a:pt x="329834" y="16752"/>
                  </a:lnTo>
                  <a:lnTo>
                    <a:pt x="387350" y="18921"/>
                  </a:lnTo>
                  <a:lnTo>
                    <a:pt x="442139" y="20116"/>
                  </a:lnTo>
                  <a:lnTo>
                    <a:pt x="492599" y="19812"/>
                  </a:lnTo>
                  <a:lnTo>
                    <a:pt x="537126" y="17485"/>
                  </a:lnTo>
                  <a:lnTo>
                    <a:pt x="574118" y="12611"/>
                  </a:lnTo>
                  <a:lnTo>
                    <a:pt x="606240" y="8604"/>
                  </a:lnTo>
                  <a:lnTo>
                    <a:pt x="682373" y="9190"/>
                  </a:lnTo>
                  <a:lnTo>
                    <a:pt x="725691" y="12357"/>
                  </a:lnTo>
                  <a:lnTo>
                    <a:pt x="772046" y="16490"/>
                  </a:lnTo>
                  <a:lnTo>
                    <a:pt x="821091" y="20876"/>
                  </a:lnTo>
                  <a:lnTo>
                    <a:pt x="872480" y="24803"/>
                  </a:lnTo>
                  <a:lnTo>
                    <a:pt x="925864" y="27559"/>
                  </a:lnTo>
                  <a:lnTo>
                    <a:pt x="980896" y="28430"/>
                  </a:lnTo>
                  <a:lnTo>
                    <a:pt x="1037230" y="26704"/>
                  </a:lnTo>
                  <a:lnTo>
                    <a:pt x="1094517" y="21668"/>
                  </a:lnTo>
                  <a:lnTo>
                    <a:pt x="1152411" y="12611"/>
                  </a:lnTo>
                  <a:lnTo>
                    <a:pt x="1188671" y="6841"/>
                  </a:lnTo>
                  <a:lnTo>
                    <a:pt x="1227618" y="2959"/>
                  </a:lnTo>
                  <a:lnTo>
                    <a:pt x="1269051" y="749"/>
                  </a:lnTo>
                  <a:lnTo>
                    <a:pt x="1312770" y="0"/>
                  </a:lnTo>
                  <a:lnTo>
                    <a:pt x="1358574" y="497"/>
                  </a:lnTo>
                  <a:lnTo>
                    <a:pt x="1406261" y="2028"/>
                  </a:lnTo>
                  <a:lnTo>
                    <a:pt x="1455630" y="4380"/>
                  </a:lnTo>
                  <a:lnTo>
                    <a:pt x="1506481" y="7338"/>
                  </a:lnTo>
                  <a:lnTo>
                    <a:pt x="1558612" y="10691"/>
                  </a:lnTo>
                  <a:lnTo>
                    <a:pt x="1611822" y="14225"/>
                  </a:lnTo>
                  <a:lnTo>
                    <a:pt x="1665911" y="17727"/>
                  </a:lnTo>
                  <a:lnTo>
                    <a:pt x="1720677" y="20983"/>
                  </a:lnTo>
                  <a:lnTo>
                    <a:pt x="1775920" y="23780"/>
                  </a:lnTo>
                  <a:lnTo>
                    <a:pt x="1831438" y="25906"/>
                  </a:lnTo>
                  <a:lnTo>
                    <a:pt x="1887030" y="27146"/>
                  </a:lnTo>
                  <a:lnTo>
                    <a:pt x="1942495" y="27289"/>
                  </a:lnTo>
                  <a:lnTo>
                    <a:pt x="1997633" y="26119"/>
                  </a:lnTo>
                  <a:lnTo>
                    <a:pt x="2052242" y="23425"/>
                  </a:lnTo>
                  <a:lnTo>
                    <a:pt x="2106122" y="18994"/>
                  </a:lnTo>
                  <a:lnTo>
                    <a:pt x="2159070" y="12611"/>
                  </a:lnTo>
                  <a:lnTo>
                    <a:pt x="2159243" y="53511"/>
                  </a:lnTo>
                  <a:lnTo>
                    <a:pt x="2157300" y="99289"/>
                  </a:lnTo>
                  <a:lnTo>
                    <a:pt x="2154020" y="148932"/>
                  </a:lnTo>
                  <a:lnTo>
                    <a:pt x="2150182" y="201427"/>
                  </a:lnTo>
                  <a:lnTo>
                    <a:pt x="2146566" y="255762"/>
                  </a:lnTo>
                  <a:lnTo>
                    <a:pt x="2143950" y="310922"/>
                  </a:lnTo>
                  <a:lnTo>
                    <a:pt x="2143113" y="365896"/>
                  </a:lnTo>
                  <a:lnTo>
                    <a:pt x="2144835" y="419671"/>
                  </a:lnTo>
                  <a:lnTo>
                    <a:pt x="2149894" y="471232"/>
                  </a:lnTo>
                  <a:lnTo>
                    <a:pt x="2159070" y="519568"/>
                  </a:lnTo>
                  <a:lnTo>
                    <a:pt x="2167488" y="564465"/>
                  </a:lnTo>
                  <a:lnTo>
                    <a:pt x="2170609" y="607004"/>
                  </a:lnTo>
                  <a:lnTo>
                    <a:pt x="2169719" y="648106"/>
                  </a:lnTo>
                  <a:lnTo>
                    <a:pt x="2166102" y="688696"/>
                  </a:lnTo>
                  <a:lnTo>
                    <a:pt x="2161043" y="729696"/>
                  </a:lnTo>
                  <a:lnTo>
                    <a:pt x="2155825" y="772030"/>
                  </a:lnTo>
                  <a:lnTo>
                    <a:pt x="2151735" y="816620"/>
                  </a:lnTo>
                  <a:lnTo>
                    <a:pt x="2150056" y="864389"/>
                  </a:lnTo>
                  <a:lnTo>
                    <a:pt x="2152073" y="916262"/>
                  </a:lnTo>
                  <a:lnTo>
                    <a:pt x="2159070" y="973161"/>
                  </a:lnTo>
                  <a:lnTo>
                    <a:pt x="2166039" y="1026437"/>
                  </a:lnTo>
                  <a:lnTo>
                    <a:pt x="2169406" y="1077968"/>
                  </a:lnTo>
                  <a:lnTo>
                    <a:pt x="2169909" y="1128180"/>
                  </a:lnTo>
                  <a:lnTo>
                    <a:pt x="2168282" y="1177499"/>
                  </a:lnTo>
                  <a:lnTo>
                    <a:pt x="2165261" y="1226351"/>
                  </a:lnTo>
                  <a:lnTo>
                    <a:pt x="2161582" y="1275160"/>
                  </a:lnTo>
                  <a:lnTo>
                    <a:pt x="2157981" y="1324354"/>
                  </a:lnTo>
                  <a:lnTo>
                    <a:pt x="2155193" y="1374357"/>
                  </a:lnTo>
                  <a:lnTo>
                    <a:pt x="2153955" y="1425595"/>
                  </a:lnTo>
                  <a:lnTo>
                    <a:pt x="2155002" y="1478495"/>
                  </a:lnTo>
                  <a:lnTo>
                    <a:pt x="2159070" y="1533481"/>
                  </a:lnTo>
                  <a:lnTo>
                    <a:pt x="2162447" y="1583645"/>
                  </a:lnTo>
                  <a:lnTo>
                    <a:pt x="2162454" y="1631558"/>
                  </a:lnTo>
                  <a:lnTo>
                    <a:pt x="2159916" y="1677828"/>
                  </a:lnTo>
                  <a:lnTo>
                    <a:pt x="2155661" y="1723063"/>
                  </a:lnTo>
                  <a:lnTo>
                    <a:pt x="2150517" y="1767868"/>
                  </a:lnTo>
                  <a:lnTo>
                    <a:pt x="2145309" y="1812851"/>
                  </a:lnTo>
                  <a:lnTo>
                    <a:pt x="2140867" y="1858620"/>
                  </a:lnTo>
                  <a:lnTo>
                    <a:pt x="2138016" y="1905781"/>
                  </a:lnTo>
                  <a:lnTo>
                    <a:pt x="2137584" y="1954940"/>
                  </a:lnTo>
                  <a:lnTo>
                    <a:pt x="2140397" y="2006706"/>
                  </a:lnTo>
                  <a:lnTo>
                    <a:pt x="2147284" y="2061685"/>
                  </a:lnTo>
                  <a:lnTo>
                    <a:pt x="2159070" y="2120485"/>
                  </a:lnTo>
                  <a:lnTo>
                    <a:pt x="2170436" y="2177962"/>
                  </a:lnTo>
                  <a:lnTo>
                    <a:pt x="2176213" y="2229387"/>
                  </a:lnTo>
                  <a:lnTo>
                    <a:pt x="2177459" y="2275988"/>
                  </a:lnTo>
                  <a:lnTo>
                    <a:pt x="2175229" y="2318992"/>
                  </a:lnTo>
                  <a:lnTo>
                    <a:pt x="2170580" y="2359627"/>
                  </a:lnTo>
                  <a:lnTo>
                    <a:pt x="2164570" y="2399119"/>
                  </a:lnTo>
                  <a:lnTo>
                    <a:pt x="2158253" y="2438695"/>
                  </a:lnTo>
                  <a:lnTo>
                    <a:pt x="2152688" y="2479584"/>
                  </a:lnTo>
                  <a:lnTo>
                    <a:pt x="2148931" y="2523012"/>
                  </a:lnTo>
                  <a:lnTo>
                    <a:pt x="2148037" y="2570207"/>
                  </a:lnTo>
                  <a:lnTo>
                    <a:pt x="2151065" y="2622396"/>
                  </a:lnTo>
                  <a:lnTo>
                    <a:pt x="2159070" y="2680805"/>
                  </a:lnTo>
                  <a:lnTo>
                    <a:pt x="2097017" y="2683679"/>
                  </a:lnTo>
                  <a:lnTo>
                    <a:pt x="2037443" y="2682605"/>
                  </a:lnTo>
                  <a:lnTo>
                    <a:pt x="1980413" y="2678706"/>
                  </a:lnTo>
                  <a:lnTo>
                    <a:pt x="1925993" y="2673107"/>
                  </a:lnTo>
                  <a:lnTo>
                    <a:pt x="1874248" y="2666934"/>
                  </a:lnTo>
                  <a:lnTo>
                    <a:pt x="1825243" y="2661310"/>
                  </a:lnTo>
                  <a:lnTo>
                    <a:pt x="1779044" y="2657361"/>
                  </a:lnTo>
                  <a:lnTo>
                    <a:pt x="1735716" y="2656212"/>
                  </a:lnTo>
                  <a:lnTo>
                    <a:pt x="1695325" y="2658986"/>
                  </a:lnTo>
                  <a:lnTo>
                    <a:pt x="1657935" y="2666809"/>
                  </a:lnTo>
                  <a:lnTo>
                    <a:pt x="1623613" y="2680805"/>
                  </a:lnTo>
                  <a:lnTo>
                    <a:pt x="1591610" y="2693600"/>
                  </a:lnTo>
                  <a:lnTo>
                    <a:pt x="1555892" y="2700661"/>
                  </a:lnTo>
                  <a:lnTo>
                    <a:pt x="1516788" y="2703010"/>
                  </a:lnTo>
                  <a:lnTo>
                    <a:pt x="1474627" y="2701669"/>
                  </a:lnTo>
                  <a:lnTo>
                    <a:pt x="1429738" y="2697661"/>
                  </a:lnTo>
                  <a:lnTo>
                    <a:pt x="1382449" y="2692009"/>
                  </a:lnTo>
                  <a:lnTo>
                    <a:pt x="1333089" y="2685733"/>
                  </a:lnTo>
                  <a:lnTo>
                    <a:pt x="1281988" y="2679858"/>
                  </a:lnTo>
                  <a:lnTo>
                    <a:pt x="1229473" y="2675406"/>
                  </a:lnTo>
                  <a:lnTo>
                    <a:pt x="1175874" y="2673397"/>
                  </a:lnTo>
                  <a:lnTo>
                    <a:pt x="1121520" y="2674857"/>
                  </a:lnTo>
                  <a:lnTo>
                    <a:pt x="1066739" y="2680805"/>
                  </a:lnTo>
                  <a:lnTo>
                    <a:pt x="1005416" y="2687785"/>
                  </a:lnTo>
                  <a:lnTo>
                    <a:pt x="951986" y="2689236"/>
                  </a:lnTo>
                  <a:lnTo>
                    <a:pt x="904673" y="2686651"/>
                  </a:lnTo>
                  <a:lnTo>
                    <a:pt x="861701" y="2681520"/>
                  </a:lnTo>
                  <a:lnTo>
                    <a:pt x="821293" y="2675336"/>
                  </a:lnTo>
                  <a:lnTo>
                    <a:pt x="781673" y="2669589"/>
                  </a:lnTo>
                  <a:lnTo>
                    <a:pt x="741063" y="2665771"/>
                  </a:lnTo>
                  <a:lnTo>
                    <a:pt x="697688" y="2665373"/>
                  </a:lnTo>
                  <a:lnTo>
                    <a:pt x="649772" y="2669888"/>
                  </a:lnTo>
                  <a:lnTo>
                    <a:pt x="595537" y="2680805"/>
                  </a:lnTo>
                  <a:lnTo>
                    <a:pt x="546684" y="2690073"/>
                  </a:lnTo>
                  <a:lnTo>
                    <a:pt x="496968" y="2694206"/>
                  </a:lnTo>
                  <a:lnTo>
                    <a:pt x="446683" y="2694239"/>
                  </a:lnTo>
                  <a:lnTo>
                    <a:pt x="396124" y="2691207"/>
                  </a:lnTo>
                  <a:lnTo>
                    <a:pt x="345587" y="2686145"/>
                  </a:lnTo>
                  <a:lnTo>
                    <a:pt x="295368" y="2680088"/>
                  </a:lnTo>
                  <a:lnTo>
                    <a:pt x="245760" y="2674071"/>
                  </a:lnTo>
                  <a:lnTo>
                    <a:pt x="197060" y="2669129"/>
                  </a:lnTo>
                  <a:lnTo>
                    <a:pt x="149564" y="2666296"/>
                  </a:lnTo>
                  <a:lnTo>
                    <a:pt x="103565" y="2666608"/>
                  </a:lnTo>
                  <a:lnTo>
                    <a:pt x="59359" y="2671099"/>
                  </a:lnTo>
                  <a:lnTo>
                    <a:pt x="17243" y="2680805"/>
                  </a:lnTo>
                  <a:lnTo>
                    <a:pt x="13868" y="2645415"/>
                  </a:lnTo>
                  <a:lnTo>
                    <a:pt x="14145" y="2569711"/>
                  </a:lnTo>
                  <a:lnTo>
                    <a:pt x="16644" y="2528853"/>
                  </a:lnTo>
                  <a:lnTo>
                    <a:pt x="19948" y="2485626"/>
                  </a:lnTo>
                  <a:lnTo>
                    <a:pt x="23482" y="2439758"/>
                  </a:lnTo>
                  <a:lnTo>
                    <a:pt x="26670" y="2390976"/>
                  </a:lnTo>
                  <a:lnTo>
                    <a:pt x="28934" y="2339006"/>
                  </a:lnTo>
                  <a:lnTo>
                    <a:pt x="29700" y="2283577"/>
                  </a:lnTo>
                  <a:lnTo>
                    <a:pt x="28391" y="2224416"/>
                  </a:lnTo>
                  <a:lnTo>
                    <a:pt x="24430" y="2161248"/>
                  </a:lnTo>
                  <a:lnTo>
                    <a:pt x="17243" y="2093803"/>
                  </a:lnTo>
                  <a:lnTo>
                    <a:pt x="9416" y="2024571"/>
                  </a:lnTo>
                  <a:lnTo>
                    <a:pt x="5119" y="1967274"/>
                  </a:lnTo>
                  <a:lnTo>
                    <a:pt x="3698" y="1919474"/>
                  </a:lnTo>
                  <a:lnTo>
                    <a:pt x="4497" y="1878739"/>
                  </a:lnTo>
                  <a:lnTo>
                    <a:pt x="6862" y="1842633"/>
                  </a:lnTo>
                  <a:lnTo>
                    <a:pt x="10137" y="1808720"/>
                  </a:lnTo>
                  <a:lnTo>
                    <a:pt x="13667" y="1774567"/>
                  </a:lnTo>
                  <a:lnTo>
                    <a:pt x="16798" y="1737738"/>
                  </a:lnTo>
                  <a:lnTo>
                    <a:pt x="18874" y="1695798"/>
                  </a:lnTo>
                  <a:lnTo>
                    <a:pt x="19241" y="1646312"/>
                  </a:lnTo>
                  <a:lnTo>
                    <a:pt x="17243" y="1586845"/>
                  </a:lnTo>
                  <a:lnTo>
                    <a:pt x="15590" y="1520194"/>
                  </a:lnTo>
                  <a:lnTo>
                    <a:pt x="17346" y="1462603"/>
                  </a:lnTo>
                  <a:lnTo>
                    <a:pt x="21370" y="1412226"/>
                  </a:lnTo>
                  <a:lnTo>
                    <a:pt x="26523" y="1367217"/>
                  </a:lnTo>
                  <a:lnTo>
                    <a:pt x="31663" y="1325732"/>
                  </a:lnTo>
                  <a:lnTo>
                    <a:pt x="35649" y="1285925"/>
                  </a:lnTo>
                  <a:lnTo>
                    <a:pt x="37341" y="1245951"/>
                  </a:lnTo>
                  <a:lnTo>
                    <a:pt x="35598" y="1203964"/>
                  </a:lnTo>
                  <a:lnTo>
                    <a:pt x="29279" y="1158119"/>
                  </a:lnTo>
                  <a:lnTo>
                    <a:pt x="17243" y="1106571"/>
                  </a:lnTo>
                  <a:lnTo>
                    <a:pt x="7062" y="1057362"/>
                  </a:lnTo>
                  <a:lnTo>
                    <a:pt x="3315" y="1009494"/>
                  </a:lnTo>
                  <a:lnTo>
                    <a:pt x="4536" y="962568"/>
                  </a:lnTo>
                  <a:lnTo>
                    <a:pt x="9258" y="916181"/>
                  </a:lnTo>
                  <a:lnTo>
                    <a:pt x="16016" y="869934"/>
                  </a:lnTo>
                  <a:lnTo>
                    <a:pt x="23345" y="823425"/>
                  </a:lnTo>
                  <a:lnTo>
                    <a:pt x="29778" y="776254"/>
                  </a:lnTo>
                  <a:lnTo>
                    <a:pt x="33850" y="728020"/>
                  </a:lnTo>
                  <a:lnTo>
                    <a:pt x="34095" y="678322"/>
                  </a:lnTo>
                  <a:lnTo>
                    <a:pt x="29048" y="626759"/>
                  </a:lnTo>
                  <a:lnTo>
                    <a:pt x="17243" y="572931"/>
                  </a:lnTo>
                  <a:lnTo>
                    <a:pt x="6121" y="522500"/>
                  </a:lnTo>
                  <a:lnTo>
                    <a:pt x="746" y="472302"/>
                  </a:lnTo>
                  <a:lnTo>
                    <a:pt x="0" y="422471"/>
                  </a:lnTo>
                  <a:lnTo>
                    <a:pt x="2765" y="373141"/>
                  </a:lnTo>
                  <a:lnTo>
                    <a:pt x="7924" y="324445"/>
                  </a:lnTo>
                  <a:lnTo>
                    <a:pt x="14361" y="276519"/>
                  </a:lnTo>
                  <a:lnTo>
                    <a:pt x="20958" y="229496"/>
                  </a:lnTo>
                  <a:lnTo>
                    <a:pt x="26598" y="183509"/>
                  </a:lnTo>
                  <a:lnTo>
                    <a:pt x="30164" y="138693"/>
                  </a:lnTo>
                  <a:lnTo>
                    <a:pt x="30538" y="95182"/>
                  </a:lnTo>
                  <a:lnTo>
                    <a:pt x="26603" y="53110"/>
                  </a:lnTo>
                  <a:lnTo>
                    <a:pt x="17243" y="12611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6642831" y="4325649"/>
            <a:ext cx="1985645" cy="257048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09245" marR="338455" lvl="0" indent="54610" defTabSz="914400" eaLnBrk="1" fontAlgn="auto" latinLnBrk="0" hangingPunct="1">
              <a:lnSpc>
                <a:spcPct val="102499"/>
              </a:lnSpc>
              <a:spcBef>
                <a:spcPts val="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U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C</a:t>
            </a:r>
            <a:r>
              <a:rPr kumimoji="0" sz="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:</a:t>
            </a:r>
            <a:r>
              <a:rPr kumimoji="0" sz="800" b="1" i="0" u="none" strike="noStrike" kern="0" cap="none" spc="45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F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M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H</a:t>
            </a:r>
            <a:r>
              <a:rPr kumimoji="0" sz="800" b="1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</a:t>
            </a:r>
            <a:r>
              <a:rPr kumimoji="0" sz="800" b="1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</a:t>
            </a:r>
            <a:r>
              <a:rPr kumimoji="0" sz="800" b="1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P</a:t>
            </a:r>
            <a:r>
              <a:rPr kumimoji="0" sz="800" b="1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</a:t>
            </a:r>
            <a:r>
              <a:rPr kumimoji="0" sz="800" b="1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E</a:t>
            </a:r>
            <a:r>
              <a:rPr kumimoji="0" sz="800" b="1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522605" marR="0" lvl="0" indent="0" defTabSz="914400" eaLnBrk="1" fontAlgn="auto" latinLnBrk="0" hangingPunct="1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F</a:t>
            </a:r>
            <a:r>
              <a:rPr kumimoji="0" sz="800" b="1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r>
              <a:rPr kumimoji="0" sz="800" b="1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K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O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P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Eventually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tables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turned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when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150495" lvl="0" indent="0" defTabSz="914400" eaLnBrk="1" fontAlgn="auto" latinLnBrk="0" hangingPunct="1">
              <a:lnSpc>
                <a:spcPts val="101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Alexander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Great,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widely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thought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most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brilliant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general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time,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146685" lvl="0" indent="0" defTabSz="914400" eaLnBrk="1" fontAlgn="auto" latinLnBrk="0" hangingPunct="1">
              <a:lnSpc>
                <a:spcPts val="980"/>
              </a:lnSpc>
              <a:spcBef>
                <a:spcPts val="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conquered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Persian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forces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Egypt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before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crushing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massive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army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sent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stop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him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8890" lvl="0" indent="0" defTabSz="914400" eaLnBrk="1" fontAlgn="auto" latinLnBrk="0" hangingPunct="1">
              <a:lnSpc>
                <a:spcPts val="980"/>
              </a:lnSpc>
              <a:spcBef>
                <a:spcPts val="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Gaugamela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what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now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Iraq.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After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victory,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began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extraordinary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march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into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heart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Asia,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taking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city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after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city,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5080" lvl="0" indent="0" defTabSz="914400" eaLnBrk="1" fontAlgn="auto" latinLnBrk="0" hangingPunct="1">
              <a:lnSpc>
                <a:spcPct val="103899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building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new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towns,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fortresses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along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way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protect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gains.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Alexander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knew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important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treat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local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populations well: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‘it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loyalty,’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told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 men,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‘that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will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make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our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Empire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permanent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stable.’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made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himself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master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heart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world,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overseeing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realm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fanned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out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direction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before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died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age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just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32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323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BC.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52" name="object 5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930247" y="4174320"/>
            <a:ext cx="2513597" cy="1140720"/>
          </a:xfrm>
          <a:prstGeom prst="rect">
            <a:avLst/>
          </a:prstGeom>
        </p:spPr>
      </p:pic>
      <p:sp>
        <p:nvSpPr>
          <p:cNvPr id="53" name="object 53"/>
          <p:cNvSpPr txBox="1"/>
          <p:nvPr/>
        </p:nvSpPr>
        <p:spPr>
          <a:xfrm>
            <a:off x="1063704" y="1194544"/>
            <a:ext cx="2872740" cy="3504565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402590" marR="0" lvl="0" indent="0" defTabSz="914400" eaLnBrk="1" fontAlgn="auto" latinLnBrk="0" hangingPunct="1">
              <a:lnSpc>
                <a:spcPct val="100000"/>
              </a:lnSpc>
              <a:spcBef>
                <a:spcPts val="89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Development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silk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roads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50800" marR="159385" lvl="0" indent="38735" defTabSz="914400" eaLnBrk="1" fontAlgn="auto" latinLnBrk="0" hangingPunct="1">
              <a:lnSpc>
                <a:spcPct val="105000"/>
              </a:lnSpc>
              <a:spcBef>
                <a:spcPts val="40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737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BC: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Tea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leaves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discovered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brewed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for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first ime.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57150" marR="260985" lvl="0" indent="32384" defTabSz="914400" eaLnBrk="1" fontAlgn="auto" latinLnBrk="0" hangingPunct="1">
              <a:lnSpc>
                <a:spcPct val="102499"/>
              </a:lnSpc>
              <a:spcBef>
                <a:spcPts val="1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00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BC: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crossbow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Abacus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are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invented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evolutionises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warfare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mathematics.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80010" marR="184785" lvl="0" indent="10795" defTabSz="914400" eaLnBrk="1" fontAlgn="auto" latinLnBrk="0" hangingPunct="1">
              <a:lnSpc>
                <a:spcPct val="102499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36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BC: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Alexander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Great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crowned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King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Macedonia nd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begins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Empire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30480" marR="49530" lvl="0" indent="0" defTabSz="914400" eaLnBrk="1" fontAlgn="auto" latinLnBrk="0" hangingPunct="1">
              <a:lnSpc>
                <a:spcPct val="105000"/>
              </a:lnSpc>
              <a:spcBef>
                <a:spcPts val="4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130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BC: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officially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opens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begins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trading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West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9050" marR="0" lvl="0" indent="0" defTabSz="914400" eaLnBrk="1" fontAlgn="auto" latinLnBrk="0" hangingPunct="1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105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AD: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Paper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made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5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220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AD: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compass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invented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90170" marR="0" lvl="0" indent="0" defTabSz="91440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00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AD: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Porcelain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created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71120" marR="93345" lvl="0" indent="18415" defTabSz="914400" eaLnBrk="1" fontAlgn="auto" latinLnBrk="0" hangingPunct="1">
              <a:lnSpc>
                <a:spcPct val="105000"/>
              </a:lnSpc>
              <a:spcBef>
                <a:spcPts val="7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50 AD: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first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type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printer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invented,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keys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used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ach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different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letter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26670" marR="79375" lvl="0" indent="0" defTabSz="914400" eaLnBrk="1" fontAlgn="auto" latinLnBrk="0" hangingPunct="1">
              <a:lnSpc>
                <a:spcPct val="102499"/>
              </a:lnSpc>
              <a:spcBef>
                <a:spcPts val="4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1000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AD: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Black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powder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invented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China.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originally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used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fireworks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later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used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creation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guns.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34290" marR="172085" lvl="0" indent="0" defTabSz="914400" eaLnBrk="1" fontAlgn="auto" latinLnBrk="0" hangingPunct="1">
              <a:lnSpc>
                <a:spcPct val="102499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1206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AD: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Mongol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Empire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started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Genghis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Khan.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began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fall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countries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along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34290" marR="5080" lvl="0" indent="0" defTabSz="914400" eaLnBrk="1" fontAlgn="auto" latinLnBrk="0" hangingPunct="1">
              <a:lnSpc>
                <a:spcPct val="103699"/>
              </a:lnSpc>
              <a:spcBef>
                <a:spcPts val="2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1453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AD: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Silk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Roads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are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closed.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Mongol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Empire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ending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 lor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od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countries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power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meant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were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longer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safe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travel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along.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20700" y="742695"/>
            <a:ext cx="1542415" cy="6303645"/>
            <a:chOff x="520700" y="742695"/>
            <a:chExt cx="1542415" cy="63036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5561584"/>
              <a:ext cx="1542288" cy="148437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0700" y="742695"/>
              <a:ext cx="819912" cy="478840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0644" y="1252551"/>
              <a:ext cx="421465" cy="4149223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80644" y="1252551"/>
              <a:ext cx="421640" cy="4149725"/>
            </a:xfrm>
            <a:custGeom>
              <a:avLst/>
              <a:gdLst/>
              <a:ahLst/>
              <a:cxnLst/>
              <a:rect l="l" t="t" r="r" b="b"/>
              <a:pathLst>
                <a:path w="421640" h="4149725">
                  <a:moveTo>
                    <a:pt x="0" y="3938555"/>
                  </a:moveTo>
                  <a:lnTo>
                    <a:pt x="105368" y="3938555"/>
                  </a:lnTo>
                  <a:lnTo>
                    <a:pt x="105368" y="0"/>
                  </a:lnTo>
                  <a:lnTo>
                    <a:pt x="316101" y="0"/>
                  </a:lnTo>
                  <a:lnTo>
                    <a:pt x="316101" y="3938555"/>
                  </a:lnTo>
                  <a:lnTo>
                    <a:pt x="421465" y="3938555"/>
                  </a:lnTo>
                  <a:lnTo>
                    <a:pt x="210732" y="4149224"/>
                  </a:lnTo>
                  <a:lnTo>
                    <a:pt x="0" y="3938555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0275" y="859048"/>
              <a:ext cx="722630" cy="764540"/>
            </a:xfrm>
            <a:custGeom>
              <a:avLst/>
              <a:gdLst/>
              <a:ahLst/>
              <a:cxnLst/>
              <a:rect l="l" t="t" r="r" b="b"/>
              <a:pathLst>
                <a:path w="722630" h="764540">
                  <a:moveTo>
                    <a:pt x="361212" y="0"/>
                  </a:moveTo>
                  <a:lnTo>
                    <a:pt x="315902" y="2978"/>
                  </a:lnTo>
                  <a:lnTo>
                    <a:pt x="272272" y="11673"/>
                  </a:lnTo>
                  <a:lnTo>
                    <a:pt x="230660" y="25727"/>
                  </a:lnTo>
                  <a:lnTo>
                    <a:pt x="191404" y="44783"/>
                  </a:lnTo>
                  <a:lnTo>
                    <a:pt x="154843" y="68481"/>
                  </a:lnTo>
                  <a:lnTo>
                    <a:pt x="121316" y="96464"/>
                  </a:lnTo>
                  <a:lnTo>
                    <a:pt x="91161" y="128373"/>
                  </a:lnTo>
                  <a:lnTo>
                    <a:pt x="64717" y="163850"/>
                  </a:lnTo>
                  <a:lnTo>
                    <a:pt x="42321" y="202537"/>
                  </a:lnTo>
                  <a:lnTo>
                    <a:pt x="24313" y="244076"/>
                  </a:lnTo>
                  <a:lnTo>
                    <a:pt x="11031" y="288109"/>
                  </a:lnTo>
                  <a:lnTo>
                    <a:pt x="2814" y="334276"/>
                  </a:lnTo>
                  <a:lnTo>
                    <a:pt x="0" y="382221"/>
                  </a:lnTo>
                  <a:lnTo>
                    <a:pt x="2814" y="430166"/>
                  </a:lnTo>
                  <a:lnTo>
                    <a:pt x="11031" y="476334"/>
                  </a:lnTo>
                  <a:lnTo>
                    <a:pt x="24313" y="520367"/>
                  </a:lnTo>
                  <a:lnTo>
                    <a:pt x="42321" y="561906"/>
                  </a:lnTo>
                  <a:lnTo>
                    <a:pt x="64717" y="600593"/>
                  </a:lnTo>
                  <a:lnTo>
                    <a:pt x="91161" y="636071"/>
                  </a:lnTo>
                  <a:lnTo>
                    <a:pt x="121316" y="667980"/>
                  </a:lnTo>
                  <a:lnTo>
                    <a:pt x="154843" y="695963"/>
                  </a:lnTo>
                  <a:lnTo>
                    <a:pt x="191404" y="719661"/>
                  </a:lnTo>
                  <a:lnTo>
                    <a:pt x="230660" y="738716"/>
                  </a:lnTo>
                  <a:lnTo>
                    <a:pt x="272272" y="752771"/>
                  </a:lnTo>
                  <a:lnTo>
                    <a:pt x="315902" y="761466"/>
                  </a:lnTo>
                  <a:lnTo>
                    <a:pt x="361212" y="764444"/>
                  </a:lnTo>
                  <a:lnTo>
                    <a:pt x="406522" y="761466"/>
                  </a:lnTo>
                  <a:lnTo>
                    <a:pt x="450152" y="752771"/>
                  </a:lnTo>
                  <a:lnTo>
                    <a:pt x="491764" y="738716"/>
                  </a:lnTo>
                  <a:lnTo>
                    <a:pt x="531020" y="719661"/>
                  </a:lnTo>
                  <a:lnTo>
                    <a:pt x="567580" y="695963"/>
                  </a:lnTo>
                  <a:lnTo>
                    <a:pt x="601107" y="667980"/>
                  </a:lnTo>
                  <a:lnTo>
                    <a:pt x="631262" y="636071"/>
                  </a:lnTo>
                  <a:lnTo>
                    <a:pt x="657707" y="600593"/>
                  </a:lnTo>
                  <a:lnTo>
                    <a:pt x="680103" y="561906"/>
                  </a:lnTo>
                  <a:lnTo>
                    <a:pt x="698111" y="520367"/>
                  </a:lnTo>
                  <a:lnTo>
                    <a:pt x="711393" y="476334"/>
                  </a:lnTo>
                  <a:lnTo>
                    <a:pt x="719610" y="430166"/>
                  </a:lnTo>
                  <a:lnTo>
                    <a:pt x="722424" y="382221"/>
                  </a:lnTo>
                  <a:lnTo>
                    <a:pt x="719610" y="334276"/>
                  </a:lnTo>
                  <a:lnTo>
                    <a:pt x="711393" y="288109"/>
                  </a:lnTo>
                  <a:lnTo>
                    <a:pt x="698111" y="244076"/>
                  </a:lnTo>
                  <a:lnTo>
                    <a:pt x="680103" y="202537"/>
                  </a:lnTo>
                  <a:lnTo>
                    <a:pt x="657707" y="163850"/>
                  </a:lnTo>
                  <a:lnTo>
                    <a:pt x="631262" y="128373"/>
                  </a:lnTo>
                  <a:lnTo>
                    <a:pt x="601107" y="96464"/>
                  </a:lnTo>
                  <a:lnTo>
                    <a:pt x="567580" y="68481"/>
                  </a:lnTo>
                  <a:lnTo>
                    <a:pt x="531020" y="44783"/>
                  </a:lnTo>
                  <a:lnTo>
                    <a:pt x="491764" y="25727"/>
                  </a:lnTo>
                  <a:lnTo>
                    <a:pt x="450152" y="11673"/>
                  </a:lnTo>
                  <a:lnTo>
                    <a:pt x="406522" y="2978"/>
                  </a:lnTo>
                  <a:lnTo>
                    <a:pt x="3612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40275" y="859048"/>
              <a:ext cx="722630" cy="764540"/>
            </a:xfrm>
            <a:custGeom>
              <a:avLst/>
              <a:gdLst/>
              <a:ahLst/>
              <a:cxnLst/>
              <a:rect l="l" t="t" r="r" b="b"/>
              <a:pathLst>
                <a:path w="722630" h="764540">
                  <a:moveTo>
                    <a:pt x="0" y="382222"/>
                  </a:moveTo>
                  <a:lnTo>
                    <a:pt x="2814" y="334277"/>
                  </a:lnTo>
                  <a:lnTo>
                    <a:pt x="11031" y="288109"/>
                  </a:lnTo>
                  <a:lnTo>
                    <a:pt x="24313" y="244076"/>
                  </a:lnTo>
                  <a:lnTo>
                    <a:pt x="42321" y="202537"/>
                  </a:lnTo>
                  <a:lnTo>
                    <a:pt x="64717" y="163850"/>
                  </a:lnTo>
                  <a:lnTo>
                    <a:pt x="91161" y="128373"/>
                  </a:lnTo>
                  <a:lnTo>
                    <a:pt x="121316" y="96464"/>
                  </a:lnTo>
                  <a:lnTo>
                    <a:pt x="154843" y="68481"/>
                  </a:lnTo>
                  <a:lnTo>
                    <a:pt x="191404" y="44783"/>
                  </a:lnTo>
                  <a:lnTo>
                    <a:pt x="230660" y="25727"/>
                  </a:lnTo>
                  <a:lnTo>
                    <a:pt x="272272" y="11673"/>
                  </a:lnTo>
                  <a:lnTo>
                    <a:pt x="315902" y="2978"/>
                  </a:lnTo>
                  <a:lnTo>
                    <a:pt x="361212" y="0"/>
                  </a:lnTo>
                  <a:lnTo>
                    <a:pt x="406522" y="2978"/>
                  </a:lnTo>
                  <a:lnTo>
                    <a:pt x="450152" y="11673"/>
                  </a:lnTo>
                  <a:lnTo>
                    <a:pt x="491764" y="25727"/>
                  </a:lnTo>
                  <a:lnTo>
                    <a:pt x="531020" y="44783"/>
                  </a:lnTo>
                  <a:lnTo>
                    <a:pt x="567580" y="68481"/>
                  </a:lnTo>
                  <a:lnTo>
                    <a:pt x="601107" y="96464"/>
                  </a:lnTo>
                  <a:lnTo>
                    <a:pt x="631263" y="128373"/>
                  </a:lnTo>
                  <a:lnTo>
                    <a:pt x="657707" y="163850"/>
                  </a:lnTo>
                  <a:lnTo>
                    <a:pt x="680103" y="202537"/>
                  </a:lnTo>
                  <a:lnTo>
                    <a:pt x="698111" y="244076"/>
                  </a:lnTo>
                  <a:lnTo>
                    <a:pt x="711393" y="288109"/>
                  </a:lnTo>
                  <a:lnTo>
                    <a:pt x="719610" y="334277"/>
                  </a:lnTo>
                  <a:lnTo>
                    <a:pt x="722424" y="382222"/>
                  </a:lnTo>
                  <a:lnTo>
                    <a:pt x="719610" y="430167"/>
                  </a:lnTo>
                  <a:lnTo>
                    <a:pt x="711393" y="476335"/>
                  </a:lnTo>
                  <a:lnTo>
                    <a:pt x="698111" y="520367"/>
                  </a:lnTo>
                  <a:lnTo>
                    <a:pt x="680103" y="561906"/>
                  </a:lnTo>
                  <a:lnTo>
                    <a:pt x="657707" y="600594"/>
                  </a:lnTo>
                  <a:lnTo>
                    <a:pt x="631263" y="636071"/>
                  </a:lnTo>
                  <a:lnTo>
                    <a:pt x="601107" y="667980"/>
                  </a:lnTo>
                  <a:lnTo>
                    <a:pt x="567580" y="695963"/>
                  </a:lnTo>
                  <a:lnTo>
                    <a:pt x="531020" y="719661"/>
                  </a:lnTo>
                  <a:lnTo>
                    <a:pt x="491764" y="738716"/>
                  </a:lnTo>
                  <a:lnTo>
                    <a:pt x="450152" y="752771"/>
                  </a:lnTo>
                  <a:lnTo>
                    <a:pt x="406522" y="761466"/>
                  </a:lnTo>
                  <a:lnTo>
                    <a:pt x="361212" y="764444"/>
                  </a:lnTo>
                  <a:lnTo>
                    <a:pt x="315902" y="761466"/>
                  </a:lnTo>
                  <a:lnTo>
                    <a:pt x="272272" y="752771"/>
                  </a:lnTo>
                  <a:lnTo>
                    <a:pt x="230660" y="738716"/>
                  </a:lnTo>
                  <a:lnTo>
                    <a:pt x="191404" y="719661"/>
                  </a:lnTo>
                  <a:lnTo>
                    <a:pt x="154843" y="695963"/>
                  </a:lnTo>
                  <a:lnTo>
                    <a:pt x="121316" y="667980"/>
                  </a:lnTo>
                  <a:lnTo>
                    <a:pt x="91161" y="636071"/>
                  </a:lnTo>
                  <a:lnTo>
                    <a:pt x="64717" y="600594"/>
                  </a:lnTo>
                  <a:lnTo>
                    <a:pt x="42321" y="561906"/>
                  </a:lnTo>
                  <a:lnTo>
                    <a:pt x="24313" y="520367"/>
                  </a:lnTo>
                  <a:lnTo>
                    <a:pt x="11031" y="476335"/>
                  </a:lnTo>
                  <a:lnTo>
                    <a:pt x="2814" y="430167"/>
                  </a:lnTo>
                  <a:lnTo>
                    <a:pt x="0" y="382222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27147" y="1069881"/>
            <a:ext cx="349250" cy="29083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5240" marR="5080" indent="-3175">
              <a:lnSpc>
                <a:spcPts val="1010"/>
              </a:lnSpc>
              <a:spcBef>
                <a:spcPts val="190"/>
              </a:spcBef>
            </a:pPr>
            <a:r>
              <a:rPr sz="900" b="1" spc="-75" dirty="0">
                <a:solidFill>
                  <a:srgbClr val="FFFFFF"/>
                </a:solidFill>
                <a:latin typeface="Trebuchet MS"/>
                <a:cs typeface="Trebuchet MS"/>
              </a:rPr>
              <a:t>Stuarts</a:t>
            </a:r>
            <a:r>
              <a:rPr sz="900" b="1" spc="5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b="1" spc="-155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05392" y="456774"/>
            <a:ext cx="315722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45" dirty="0">
                <a:latin typeface="Verdana"/>
                <a:cs typeface="Verdana"/>
              </a:rPr>
              <a:t>THE</a:t>
            </a:r>
            <a:r>
              <a:rPr sz="2200" b="0" spc="55" dirty="0">
                <a:latin typeface="Verdana"/>
                <a:cs typeface="Verdana"/>
              </a:rPr>
              <a:t> </a:t>
            </a:r>
            <a:r>
              <a:rPr sz="2200" b="0" dirty="0">
                <a:latin typeface="Verdana"/>
                <a:cs typeface="Verdana"/>
              </a:rPr>
              <a:t>BRITISH</a:t>
            </a:r>
            <a:r>
              <a:rPr sz="2200" b="0" spc="50" dirty="0">
                <a:latin typeface="Verdana"/>
                <a:cs typeface="Verdana"/>
              </a:rPr>
              <a:t> </a:t>
            </a:r>
            <a:r>
              <a:rPr sz="2200" b="0" spc="125" dirty="0">
                <a:latin typeface="Verdana"/>
                <a:cs typeface="Verdana"/>
              </a:rPr>
              <a:t>EMPIRE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47856" y="5236953"/>
            <a:ext cx="2776855" cy="93726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1400" spc="-180" dirty="0">
                <a:latin typeface="Trebuchet MS"/>
                <a:cs typeface="Trebuchet MS"/>
              </a:rPr>
              <a:t>Key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40" dirty="0">
                <a:latin typeface="Trebuchet MS"/>
                <a:cs typeface="Trebuchet MS"/>
              </a:rPr>
              <a:t>facts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about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British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Empire</a:t>
            </a:r>
            <a:endParaRPr sz="1400">
              <a:latin typeface="Trebuchet MS"/>
              <a:cs typeface="Trebuchet MS"/>
            </a:endParaRPr>
          </a:p>
          <a:p>
            <a:pPr marL="611505" marR="5080" algn="just">
              <a:lnSpc>
                <a:spcPct val="104200"/>
              </a:lnSpc>
              <a:spcBef>
                <a:spcPts val="150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British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Empire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greatest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empire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world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ever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seen,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century</a:t>
            </a:r>
            <a:r>
              <a:rPr sz="800" spc="-20" dirty="0">
                <a:latin typeface="Arial MT"/>
                <a:cs typeface="Arial MT"/>
              </a:rPr>
              <a:t> Britain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foremost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global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power,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ruling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 </a:t>
            </a:r>
            <a:r>
              <a:rPr sz="800" dirty="0">
                <a:latin typeface="Arial MT"/>
                <a:cs typeface="Arial MT"/>
              </a:rPr>
              <a:t>a </a:t>
            </a:r>
            <a:r>
              <a:rPr sz="800" spc="-10" dirty="0">
                <a:latin typeface="Arial MT"/>
                <a:cs typeface="Arial MT"/>
              </a:rPr>
              <a:t>quarter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world’s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population.</a:t>
            </a:r>
            <a:endParaRPr sz="800">
              <a:latin typeface="Arial MT"/>
              <a:cs typeface="Arial MT"/>
            </a:endParaRPr>
          </a:p>
          <a:p>
            <a:pPr marL="611505" algn="just">
              <a:lnSpc>
                <a:spcPct val="100000"/>
              </a:lnSpc>
              <a:spcBef>
                <a:spcPts val="50"/>
              </a:spcBef>
            </a:pPr>
            <a:r>
              <a:rPr sz="800" b="1" spc="-40" dirty="0">
                <a:latin typeface="Arial"/>
                <a:cs typeface="Arial"/>
              </a:rPr>
              <a:t>Key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Facts</a:t>
            </a:r>
            <a:r>
              <a:rPr sz="800" spc="-10" dirty="0">
                <a:latin typeface="Arial MT"/>
                <a:cs typeface="Arial MT"/>
              </a:rPr>
              <a:t>: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228738" y="653793"/>
            <a:ext cx="2129790" cy="813435"/>
            <a:chOff x="4228738" y="653793"/>
            <a:chExt cx="2129790" cy="813435"/>
          </a:xfrm>
        </p:grpSpPr>
        <p:sp>
          <p:nvSpPr>
            <p:cNvPr id="15" name="object 15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99C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23826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5098048" y="741202"/>
            <a:ext cx="413384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40" dirty="0">
                <a:latin typeface="Arial"/>
                <a:cs typeface="Arial"/>
              </a:rPr>
              <a:t>Religion</a:t>
            </a:r>
            <a:r>
              <a:rPr sz="800" spc="-40" dirty="0">
                <a:latin typeface="Arial MT"/>
                <a:cs typeface="Arial MT"/>
              </a:rPr>
              <a:t>: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84868" y="893602"/>
            <a:ext cx="1238250" cy="45212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 algn="ctr">
              <a:lnSpc>
                <a:spcPct val="83300"/>
              </a:lnSpc>
              <a:spcBef>
                <a:spcPts val="260"/>
              </a:spcBef>
            </a:pP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spread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Christian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20" dirty="0">
                <a:latin typeface="Arial MT"/>
                <a:cs typeface="Arial MT"/>
              </a:rPr>
              <a:t>other </a:t>
            </a:r>
            <a:r>
              <a:rPr sz="800" spc="-50" dirty="0">
                <a:latin typeface="Arial MT"/>
                <a:cs typeface="Arial MT"/>
              </a:rPr>
              <a:t>countries,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aim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civilising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127918" y="653793"/>
            <a:ext cx="2129790" cy="813435"/>
            <a:chOff x="6127918" y="653793"/>
            <a:chExt cx="2129790" cy="813435"/>
          </a:xfrm>
        </p:grpSpPr>
        <p:sp>
          <p:nvSpPr>
            <p:cNvPr id="20" name="object 20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6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6" y="793818"/>
                  </a:lnTo>
                  <a:lnTo>
                    <a:pt x="2110200" y="396910"/>
                  </a:lnTo>
                  <a:lnTo>
                    <a:pt x="1713176" y="0"/>
                  </a:lnTo>
                  <a:close/>
                </a:path>
              </a:pathLst>
            </a:custGeom>
            <a:solidFill>
              <a:srgbClr val="CCC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137443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897010" y="415088"/>
            <a:ext cx="2141855" cy="473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Britain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want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an</a:t>
            </a:r>
            <a:r>
              <a:rPr sz="1400" spc="-105" dirty="0">
                <a:latin typeface="Trebuchet MS"/>
                <a:cs typeface="Trebuchet MS"/>
              </a:rPr>
              <a:t> empire?</a:t>
            </a:r>
            <a:endParaRPr sz="1400">
              <a:latin typeface="Trebuchet MS"/>
              <a:cs typeface="Trebuchet MS"/>
            </a:endParaRPr>
          </a:p>
          <a:p>
            <a:pPr marL="1164590">
              <a:lnSpc>
                <a:spcPct val="100000"/>
              </a:lnSpc>
              <a:spcBef>
                <a:spcPts val="885"/>
              </a:spcBef>
            </a:pPr>
            <a:r>
              <a:rPr sz="800" b="1" spc="-10" dirty="0">
                <a:latin typeface="Arial"/>
                <a:cs typeface="Arial"/>
              </a:rPr>
              <a:t>Social</a:t>
            </a:r>
            <a:r>
              <a:rPr sz="800" spc="-10" dirty="0">
                <a:latin typeface="Arial MT"/>
                <a:cs typeface="Arial MT"/>
              </a:rPr>
              <a:t>: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60167" y="893602"/>
            <a:ext cx="1289050" cy="45212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 indent="-3175" algn="ctr">
              <a:lnSpc>
                <a:spcPct val="83300"/>
              </a:lnSpc>
              <a:spcBef>
                <a:spcPts val="260"/>
              </a:spcBef>
            </a:pP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35" dirty="0">
                <a:latin typeface="Arial MT"/>
                <a:cs typeface="Arial MT"/>
              </a:rPr>
              <a:t>civilise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native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different </a:t>
            </a:r>
            <a:r>
              <a:rPr sz="800" spc="-50" dirty="0">
                <a:latin typeface="Arial MT"/>
                <a:cs typeface="Arial MT"/>
              </a:rPr>
              <a:t>countries,</a:t>
            </a:r>
            <a:r>
              <a:rPr sz="800" spc="-10" dirty="0">
                <a:latin typeface="Arial MT"/>
                <a:cs typeface="Arial MT"/>
              </a:rPr>
              <a:t> and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believed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morally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superior.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8027346" y="654040"/>
            <a:ext cx="2129155" cy="812800"/>
            <a:chOff x="8027346" y="654040"/>
            <a:chExt cx="2129155" cy="812800"/>
          </a:xfrm>
        </p:grpSpPr>
        <p:sp>
          <p:nvSpPr>
            <p:cNvPr id="25" name="object 25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1713175" y="0"/>
                  </a:moveTo>
                  <a:lnTo>
                    <a:pt x="0" y="0"/>
                  </a:lnTo>
                  <a:lnTo>
                    <a:pt x="397026" y="396910"/>
                  </a:lnTo>
                  <a:lnTo>
                    <a:pt x="0" y="793818"/>
                  </a:lnTo>
                  <a:lnTo>
                    <a:pt x="1713175" y="793818"/>
                  </a:lnTo>
                  <a:lnTo>
                    <a:pt x="2110200" y="396910"/>
                  </a:lnTo>
                  <a:lnTo>
                    <a:pt x="1713175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036624" y="663318"/>
              <a:ext cx="2110740" cy="794385"/>
            </a:xfrm>
            <a:custGeom>
              <a:avLst/>
              <a:gdLst/>
              <a:ahLst/>
              <a:cxnLst/>
              <a:rect l="l" t="t" r="r" b="b"/>
              <a:pathLst>
                <a:path w="2110740" h="794385">
                  <a:moveTo>
                    <a:pt x="0" y="0"/>
                  </a:moveTo>
                  <a:lnTo>
                    <a:pt x="1713176" y="0"/>
                  </a:lnTo>
                  <a:lnTo>
                    <a:pt x="2110200" y="396911"/>
                  </a:lnTo>
                  <a:lnTo>
                    <a:pt x="1713176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8482147" y="710686"/>
            <a:ext cx="1241425" cy="6350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400050">
              <a:lnSpc>
                <a:spcPct val="100000"/>
              </a:lnSpc>
              <a:spcBef>
                <a:spcPts val="340"/>
              </a:spcBef>
            </a:pPr>
            <a:r>
              <a:rPr sz="800" b="1" spc="-10" dirty="0">
                <a:latin typeface="Arial"/>
                <a:cs typeface="Arial"/>
              </a:rPr>
              <a:t>Economic</a:t>
            </a:r>
            <a:r>
              <a:rPr sz="800" spc="-10" dirty="0">
                <a:latin typeface="Arial MT"/>
                <a:cs typeface="Arial MT"/>
              </a:rPr>
              <a:t>:</a:t>
            </a:r>
            <a:endParaRPr sz="800">
              <a:latin typeface="Arial MT"/>
              <a:cs typeface="Arial MT"/>
            </a:endParaRPr>
          </a:p>
          <a:p>
            <a:pPr marL="12700" marR="5080" indent="-1270" algn="ctr">
              <a:lnSpc>
                <a:spcPct val="83300"/>
              </a:lnSpc>
              <a:spcBef>
                <a:spcPts val="400"/>
              </a:spcBef>
            </a:pPr>
            <a:r>
              <a:rPr sz="800" spc="-50" dirty="0">
                <a:latin typeface="Arial MT"/>
                <a:cs typeface="Arial MT"/>
              </a:rPr>
              <a:t>Colonies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offered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cheap natural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resources,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would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secure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market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goods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made.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47179" y="6145269"/>
            <a:ext cx="2178050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79070" indent="-166370">
              <a:lnSpc>
                <a:spcPct val="100000"/>
              </a:lnSpc>
              <a:spcBef>
                <a:spcPts val="145"/>
              </a:spcBef>
              <a:buChar char="•"/>
              <a:tabLst>
                <a:tab pos="179070" algn="l"/>
              </a:tabLst>
            </a:pPr>
            <a:r>
              <a:rPr sz="800" spc="-45" dirty="0">
                <a:latin typeface="Arial MT"/>
                <a:cs typeface="Arial MT"/>
              </a:rPr>
              <a:t>Lasted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during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1497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1997.</a:t>
            </a:r>
            <a:endParaRPr sz="800">
              <a:latin typeface="Arial MT"/>
              <a:cs typeface="Arial MT"/>
            </a:endParaRPr>
          </a:p>
          <a:p>
            <a:pPr marL="179705" marR="7620" indent="-167640">
              <a:lnSpc>
                <a:spcPct val="105000"/>
              </a:lnSpc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Over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450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(more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than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quarter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world's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population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AT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THAT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TIME).</a:t>
            </a:r>
            <a:endParaRPr sz="800">
              <a:latin typeface="Arial MT"/>
              <a:cs typeface="Arial MT"/>
            </a:endParaRPr>
          </a:p>
          <a:p>
            <a:pPr marL="179705" marR="7620" indent="-167640">
              <a:lnSpc>
                <a:spcPts val="1010"/>
              </a:lnSpc>
              <a:spcBef>
                <a:spcPts val="20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36,000,000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square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miles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territory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(more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than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quarter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world's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area).</a:t>
            </a:r>
            <a:endParaRPr sz="800">
              <a:latin typeface="Arial MT"/>
              <a:cs typeface="Arial MT"/>
            </a:endParaRPr>
          </a:p>
          <a:p>
            <a:pPr marL="179070" indent="-166370">
              <a:lnSpc>
                <a:spcPts val="940"/>
              </a:lnSpc>
              <a:buChar char="•"/>
              <a:tabLst>
                <a:tab pos="179070" algn="l"/>
              </a:tabLst>
            </a:pP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years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1815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1914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referred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endParaRPr sz="800">
              <a:latin typeface="Arial MT"/>
              <a:cs typeface="Arial MT"/>
            </a:endParaRPr>
          </a:p>
          <a:p>
            <a:pPr marL="179705">
              <a:lnSpc>
                <a:spcPct val="100000"/>
              </a:lnSpc>
              <a:spcBef>
                <a:spcPts val="45"/>
              </a:spcBef>
            </a:pPr>
            <a:r>
              <a:rPr sz="800" spc="-35" dirty="0">
                <a:latin typeface="Arial MT"/>
                <a:cs typeface="Arial MT"/>
              </a:rPr>
              <a:t>Britain's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imperial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century.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108778" y="1170992"/>
            <a:ext cx="2887980" cy="402780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178560" marR="327025" indent="-854075">
              <a:lnSpc>
                <a:spcPct val="101400"/>
              </a:lnSpc>
              <a:spcBef>
                <a:spcPts val="7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during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British empire?</a:t>
            </a:r>
            <a:endParaRPr sz="1400">
              <a:latin typeface="Trebuchet MS"/>
              <a:cs typeface="Trebuchet MS"/>
            </a:endParaRPr>
          </a:p>
          <a:p>
            <a:pPr marL="29209">
              <a:lnSpc>
                <a:spcPts val="865"/>
              </a:lnSpc>
            </a:pPr>
            <a:r>
              <a:rPr sz="800" spc="-60" dirty="0">
                <a:latin typeface="Verdana"/>
                <a:cs typeface="Verdana"/>
              </a:rPr>
              <a:t>1600:</a:t>
            </a:r>
            <a:r>
              <a:rPr sz="800" spc="-40" dirty="0">
                <a:latin typeface="Verdana"/>
                <a:cs typeface="Verdana"/>
              </a:rPr>
              <a:t> </a:t>
            </a:r>
            <a:r>
              <a:rPr sz="800" spc="-35" dirty="0">
                <a:latin typeface="Arial MT"/>
                <a:cs typeface="Arial MT"/>
              </a:rPr>
              <a:t>Elizabeth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grants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charter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East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India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Company,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which</a:t>
            </a:r>
            <a:endParaRPr sz="800">
              <a:latin typeface="Arial MT"/>
              <a:cs typeface="Arial MT"/>
            </a:endParaRPr>
          </a:p>
          <a:p>
            <a:pPr marL="29209" algn="just">
              <a:lnSpc>
                <a:spcPct val="100000"/>
              </a:lnSpc>
              <a:spcBef>
                <a:spcPts val="50"/>
              </a:spcBef>
            </a:pPr>
            <a:r>
              <a:rPr sz="800" spc="-35" dirty="0">
                <a:latin typeface="Arial MT"/>
                <a:cs typeface="Arial MT"/>
              </a:rPr>
              <a:t>begins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establishing</a:t>
            </a:r>
            <a:r>
              <a:rPr sz="800" dirty="0">
                <a:latin typeface="Arial MT"/>
                <a:cs typeface="Arial MT"/>
              </a:rPr>
              <a:t> trading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posts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India.</a:t>
            </a:r>
            <a:endParaRPr sz="800">
              <a:latin typeface="Arial MT"/>
              <a:cs typeface="Arial MT"/>
            </a:endParaRPr>
          </a:p>
          <a:p>
            <a:pPr marL="12700" marR="40005" algn="just">
              <a:lnSpc>
                <a:spcPct val="105000"/>
              </a:lnSpc>
              <a:spcBef>
                <a:spcPts val="140"/>
              </a:spcBef>
            </a:pPr>
            <a:r>
              <a:rPr sz="800" spc="-70" dirty="0">
                <a:latin typeface="Verdana"/>
                <a:cs typeface="Verdana"/>
              </a:rPr>
              <a:t>1607: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65" dirty="0">
                <a:latin typeface="Arial MT"/>
                <a:cs typeface="Arial MT"/>
              </a:rPr>
              <a:t>James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creates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colony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Virginia,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 Jamestown.</a:t>
            </a:r>
            <a:endParaRPr sz="800">
              <a:latin typeface="Arial MT"/>
              <a:cs typeface="Arial MT"/>
            </a:endParaRPr>
          </a:p>
          <a:p>
            <a:pPr marL="29209" marR="21590" algn="just">
              <a:lnSpc>
                <a:spcPct val="103699"/>
              </a:lnSpc>
              <a:spcBef>
                <a:spcPts val="160"/>
              </a:spcBef>
            </a:pPr>
            <a:r>
              <a:rPr sz="800" spc="-25" dirty="0">
                <a:latin typeface="Verdana"/>
                <a:cs typeface="Verdana"/>
              </a:rPr>
              <a:t>1655: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Oliver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Cromwell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wrests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control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Jamaica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Spain.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English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settlers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vast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numbers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enslaved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Africans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work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sugar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estates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Island.</a:t>
            </a:r>
            <a:endParaRPr sz="800">
              <a:latin typeface="Arial MT"/>
              <a:cs typeface="Arial MT"/>
            </a:endParaRPr>
          </a:p>
          <a:p>
            <a:pPr marL="45085" marR="6985" algn="just">
              <a:lnSpc>
                <a:spcPct val="102499"/>
              </a:lnSpc>
              <a:spcBef>
                <a:spcPts val="310"/>
              </a:spcBef>
            </a:pPr>
            <a:r>
              <a:rPr sz="800" spc="-145" dirty="0">
                <a:latin typeface="Verdana"/>
                <a:cs typeface="Verdana"/>
              </a:rPr>
              <a:t>1661</a:t>
            </a:r>
            <a:r>
              <a:rPr sz="800" spc="-145" dirty="0">
                <a:latin typeface="Arial MT"/>
                <a:cs typeface="Arial MT"/>
              </a:rPr>
              <a:t>: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permanent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settlement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African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Continent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established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Gambia</a:t>
            </a:r>
            <a:r>
              <a:rPr sz="800" spc="-10" dirty="0">
                <a:latin typeface="Arial MT"/>
                <a:cs typeface="Arial MT"/>
              </a:rPr>
              <a:t> River.</a:t>
            </a:r>
            <a:endParaRPr sz="800">
              <a:latin typeface="Arial MT"/>
              <a:cs typeface="Arial MT"/>
            </a:endParaRPr>
          </a:p>
          <a:p>
            <a:pPr marL="39370" marR="11430" algn="just">
              <a:lnSpc>
                <a:spcPct val="105000"/>
              </a:lnSpc>
              <a:spcBef>
                <a:spcPts val="170"/>
              </a:spcBef>
            </a:pPr>
            <a:r>
              <a:rPr sz="800" spc="-35" dirty="0">
                <a:latin typeface="Verdana"/>
                <a:cs typeface="Verdana"/>
              </a:rPr>
              <a:t>1759:</a:t>
            </a:r>
            <a:r>
              <a:rPr sz="800" spc="-2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Britain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captures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Quebec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during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French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Indian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War, </a:t>
            </a:r>
            <a:r>
              <a:rPr sz="800" spc="-30" dirty="0">
                <a:latin typeface="Arial MT"/>
                <a:cs typeface="Arial MT"/>
              </a:rPr>
              <a:t>ending </a:t>
            </a:r>
            <a:r>
              <a:rPr sz="800" spc="-70" dirty="0">
                <a:latin typeface="Arial MT"/>
                <a:cs typeface="Arial MT"/>
              </a:rPr>
              <a:t>Frances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power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North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.</a:t>
            </a:r>
            <a:endParaRPr sz="800">
              <a:latin typeface="Arial MT"/>
              <a:cs typeface="Arial MT"/>
            </a:endParaRPr>
          </a:p>
          <a:p>
            <a:pPr marL="29209" marR="20320" algn="just">
              <a:lnSpc>
                <a:spcPct val="103800"/>
              </a:lnSpc>
              <a:spcBef>
                <a:spcPts val="440"/>
              </a:spcBef>
            </a:pPr>
            <a:r>
              <a:rPr sz="800" spc="-70" dirty="0">
                <a:latin typeface="Verdana"/>
                <a:cs typeface="Verdana"/>
              </a:rPr>
              <a:t>1775-</a:t>
            </a:r>
            <a:r>
              <a:rPr sz="800" dirty="0">
                <a:latin typeface="Verdana"/>
                <a:cs typeface="Verdana"/>
              </a:rPr>
              <a:t>83: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American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Revolution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takes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place.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American</a:t>
            </a:r>
            <a:r>
              <a:rPr sz="800" dirty="0">
                <a:latin typeface="Arial MT"/>
                <a:cs typeface="Arial MT"/>
              </a:rPr>
              <a:t> colonists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win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Britain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recognises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them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independent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colony.</a:t>
            </a:r>
            <a:endParaRPr sz="800">
              <a:latin typeface="Arial MT"/>
              <a:cs typeface="Arial MT"/>
            </a:endParaRPr>
          </a:p>
          <a:p>
            <a:pPr marL="24765" algn="just">
              <a:lnSpc>
                <a:spcPct val="100000"/>
              </a:lnSpc>
              <a:spcBef>
                <a:spcPts val="675"/>
              </a:spcBef>
            </a:pPr>
            <a:r>
              <a:rPr sz="800" spc="-85" dirty="0">
                <a:latin typeface="Verdana"/>
                <a:cs typeface="Verdana"/>
              </a:rPr>
              <a:t>1788: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gains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new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settlements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Australia.</a:t>
            </a:r>
            <a:endParaRPr sz="800">
              <a:latin typeface="Arial MT"/>
              <a:cs typeface="Arial MT"/>
            </a:endParaRPr>
          </a:p>
          <a:p>
            <a:pPr marL="19050" marR="31115">
              <a:lnSpc>
                <a:spcPct val="105000"/>
              </a:lnSpc>
              <a:spcBef>
                <a:spcPts val="600"/>
              </a:spcBef>
            </a:pPr>
            <a:r>
              <a:rPr sz="800" spc="-45" dirty="0">
                <a:latin typeface="Verdana"/>
                <a:cs typeface="Verdana"/>
              </a:rPr>
              <a:t>1807:</a:t>
            </a:r>
            <a:r>
              <a:rPr sz="800" spc="150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abolishes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slave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trade,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making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illegal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capture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anyone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else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 </a:t>
            </a:r>
            <a:r>
              <a:rPr sz="800" spc="-10" dirty="0">
                <a:latin typeface="Arial MT"/>
                <a:cs typeface="Arial MT"/>
              </a:rPr>
              <a:t>profit.</a:t>
            </a:r>
            <a:endParaRPr sz="800">
              <a:latin typeface="Arial MT"/>
              <a:cs typeface="Arial MT"/>
            </a:endParaRPr>
          </a:p>
          <a:p>
            <a:pPr marL="14604" marR="38100">
              <a:lnSpc>
                <a:spcPct val="105000"/>
              </a:lnSpc>
              <a:spcBef>
                <a:spcPts val="265"/>
              </a:spcBef>
            </a:pPr>
            <a:r>
              <a:rPr sz="800" spc="-45" dirty="0">
                <a:latin typeface="Verdana"/>
                <a:cs typeface="Verdana"/>
              </a:rPr>
              <a:t>1845: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Ireland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experience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Potato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Famine,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further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worsening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relations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between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England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Ireland.</a:t>
            </a:r>
            <a:endParaRPr sz="800">
              <a:latin typeface="Arial MT"/>
              <a:cs typeface="Arial MT"/>
            </a:endParaRPr>
          </a:p>
          <a:p>
            <a:pPr marL="23495" marR="27940">
              <a:lnSpc>
                <a:spcPct val="105000"/>
              </a:lnSpc>
              <a:spcBef>
                <a:spcPts val="380"/>
              </a:spcBef>
            </a:pPr>
            <a:r>
              <a:rPr sz="800" spc="-140" dirty="0">
                <a:latin typeface="Verdana"/>
                <a:cs typeface="Verdana"/>
              </a:rPr>
              <a:t>1919: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Mahatma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Gandhi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becomes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leader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Indian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National Congress.</a:t>
            </a:r>
            <a:endParaRPr sz="800">
              <a:latin typeface="Arial MT"/>
              <a:cs typeface="Arial MT"/>
            </a:endParaRPr>
          </a:p>
          <a:p>
            <a:pPr marL="23495" algn="just">
              <a:lnSpc>
                <a:spcPct val="100000"/>
              </a:lnSpc>
              <a:spcBef>
                <a:spcPts val="530"/>
              </a:spcBef>
            </a:pPr>
            <a:r>
              <a:rPr sz="800" spc="-70" dirty="0">
                <a:latin typeface="Verdana"/>
                <a:cs typeface="Verdana"/>
              </a:rPr>
              <a:t>1947: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India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divided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India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Pakistan.</a:t>
            </a:r>
            <a:endParaRPr sz="800">
              <a:latin typeface="Arial MT"/>
              <a:cs typeface="Arial MT"/>
            </a:endParaRPr>
          </a:p>
          <a:p>
            <a:pPr marL="46990" marR="5080">
              <a:lnSpc>
                <a:spcPct val="105000"/>
              </a:lnSpc>
              <a:spcBef>
                <a:spcPts val="625"/>
              </a:spcBef>
            </a:pPr>
            <a:r>
              <a:rPr sz="800" spc="-50" dirty="0">
                <a:latin typeface="Verdana"/>
                <a:cs typeface="Verdana"/>
              </a:rPr>
              <a:t>1997:</a:t>
            </a:r>
            <a:r>
              <a:rPr sz="800" spc="40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last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significant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English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colony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returned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Chinese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sovereignty,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ending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Empire.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358725" y="1512368"/>
            <a:ext cx="32181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there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an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influx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migrants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Britain?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31" name="object 3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473700" y="1839976"/>
            <a:ext cx="3233928" cy="2209800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4190655" y="2436096"/>
            <a:ext cx="1122680" cy="718820"/>
          </a:xfrm>
          <a:prstGeom prst="rect">
            <a:avLst/>
          </a:prstGeom>
          <a:ln w="18557">
            <a:solidFill>
              <a:srgbClr val="000000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15"/>
              </a:spcBef>
            </a:pPr>
            <a:r>
              <a:rPr sz="800" b="1" spc="-85" dirty="0">
                <a:latin typeface="Arial"/>
                <a:cs typeface="Arial"/>
              </a:rPr>
              <a:t>West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Africans</a:t>
            </a:r>
            <a:endParaRPr sz="800">
              <a:latin typeface="Arial"/>
              <a:cs typeface="Arial"/>
            </a:endParaRPr>
          </a:p>
          <a:p>
            <a:pPr marL="104775" marR="96520" indent="-2540" algn="ctr">
              <a:lnSpc>
                <a:spcPct val="104200"/>
              </a:lnSpc>
              <a:spcBef>
                <a:spcPts val="5"/>
              </a:spcBef>
            </a:pPr>
            <a:r>
              <a:rPr sz="800" spc="-55" dirty="0">
                <a:latin typeface="Arial MT"/>
                <a:cs typeface="Arial MT"/>
              </a:rPr>
              <a:t>Came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Romans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114" dirty="0">
                <a:latin typeface="Arial MT"/>
                <a:cs typeface="Arial MT"/>
              </a:rPr>
              <a:t>us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came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16</a:t>
            </a:r>
            <a:r>
              <a:rPr sz="900" spc="-37" baseline="27777" dirty="0">
                <a:latin typeface="Arial MT"/>
                <a:cs typeface="Arial MT"/>
              </a:rPr>
              <a:t>th</a:t>
            </a:r>
            <a:r>
              <a:rPr sz="900" spc="750" baseline="27777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century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onwards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5312138" y="2786153"/>
            <a:ext cx="1493520" cy="219075"/>
          </a:xfrm>
          <a:custGeom>
            <a:avLst/>
            <a:gdLst/>
            <a:ahLst/>
            <a:cxnLst/>
            <a:rect l="l" t="t" r="r" b="b"/>
            <a:pathLst>
              <a:path w="1493520" h="219075">
                <a:moveTo>
                  <a:pt x="1418267" y="191310"/>
                </a:moveTo>
                <a:lnTo>
                  <a:pt x="1414896" y="218940"/>
                </a:lnTo>
                <a:lnTo>
                  <a:pt x="1488256" y="192807"/>
                </a:lnTo>
                <a:lnTo>
                  <a:pt x="1430548" y="192807"/>
                </a:lnTo>
                <a:lnTo>
                  <a:pt x="1418267" y="191310"/>
                </a:lnTo>
                <a:close/>
              </a:path>
              <a:path w="1493520" h="219075">
                <a:moveTo>
                  <a:pt x="1420514" y="172891"/>
                </a:moveTo>
                <a:lnTo>
                  <a:pt x="1418294" y="191085"/>
                </a:lnTo>
                <a:lnTo>
                  <a:pt x="1418267" y="191310"/>
                </a:lnTo>
                <a:lnTo>
                  <a:pt x="1430548" y="192807"/>
                </a:lnTo>
                <a:lnTo>
                  <a:pt x="1432794" y="174388"/>
                </a:lnTo>
                <a:lnTo>
                  <a:pt x="1420514" y="172891"/>
                </a:lnTo>
                <a:close/>
              </a:path>
              <a:path w="1493520" h="219075">
                <a:moveTo>
                  <a:pt x="1423884" y="145262"/>
                </a:moveTo>
                <a:lnTo>
                  <a:pt x="1420514" y="172891"/>
                </a:lnTo>
                <a:lnTo>
                  <a:pt x="1432794" y="174388"/>
                </a:lnTo>
                <a:lnTo>
                  <a:pt x="1430548" y="192807"/>
                </a:lnTo>
                <a:lnTo>
                  <a:pt x="1488256" y="192807"/>
                </a:lnTo>
                <a:lnTo>
                  <a:pt x="1493090" y="191085"/>
                </a:lnTo>
                <a:lnTo>
                  <a:pt x="1423884" y="145262"/>
                </a:lnTo>
                <a:close/>
              </a:path>
              <a:path w="1493520" h="219075">
                <a:moveTo>
                  <a:pt x="2246" y="0"/>
                </a:moveTo>
                <a:lnTo>
                  <a:pt x="0" y="18418"/>
                </a:lnTo>
                <a:lnTo>
                  <a:pt x="1418267" y="191310"/>
                </a:lnTo>
                <a:lnTo>
                  <a:pt x="1420514" y="172891"/>
                </a:lnTo>
                <a:lnTo>
                  <a:pt x="22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4201410" y="3283728"/>
            <a:ext cx="1119505" cy="718820"/>
          </a:xfrm>
          <a:prstGeom prst="rect">
            <a:avLst/>
          </a:prstGeom>
          <a:ln w="18557">
            <a:solidFill>
              <a:srgbClr val="000000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10"/>
              </a:spcBef>
            </a:pPr>
            <a:r>
              <a:rPr sz="800" b="1" spc="-35" dirty="0">
                <a:latin typeface="Arial"/>
                <a:cs typeface="Arial"/>
              </a:rPr>
              <a:t>African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Caribbean</a:t>
            </a:r>
            <a:endParaRPr sz="800">
              <a:latin typeface="Arial"/>
              <a:cs typeface="Arial"/>
            </a:endParaRPr>
          </a:p>
          <a:p>
            <a:pPr marL="109855" marR="104139" algn="ctr">
              <a:lnSpc>
                <a:spcPct val="102499"/>
              </a:lnSpc>
              <a:spcBef>
                <a:spcPts val="25"/>
              </a:spcBef>
            </a:pPr>
            <a:r>
              <a:rPr sz="800" spc="-55" dirty="0">
                <a:latin typeface="Arial MT"/>
                <a:cs typeface="Arial MT"/>
              </a:rPr>
              <a:t>Came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after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Second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World</a:t>
            </a:r>
            <a:endParaRPr sz="800">
              <a:latin typeface="Arial MT"/>
              <a:cs typeface="Arial MT"/>
            </a:endParaRPr>
          </a:p>
          <a:p>
            <a:pPr marL="109855" marR="104139" algn="ctr">
              <a:lnSpc>
                <a:spcPct val="105000"/>
              </a:lnSpc>
            </a:pPr>
            <a:r>
              <a:rPr sz="800" dirty="0">
                <a:latin typeface="Arial MT"/>
                <a:cs typeface="Arial MT"/>
              </a:rPr>
              <a:t>War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places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like </a:t>
            </a:r>
            <a:r>
              <a:rPr sz="800" spc="-10" dirty="0">
                <a:latin typeface="Arial MT"/>
                <a:cs typeface="Arial MT"/>
              </a:rPr>
              <a:t>Jamaica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5315432" y="2857639"/>
            <a:ext cx="3406775" cy="978535"/>
          </a:xfrm>
          <a:custGeom>
            <a:avLst/>
            <a:gdLst/>
            <a:ahLst/>
            <a:cxnLst/>
            <a:rect l="l" t="t" r="r" b="b"/>
            <a:pathLst>
              <a:path w="3406775" h="978535">
                <a:moveTo>
                  <a:pt x="936574" y="180174"/>
                </a:moveTo>
                <a:lnTo>
                  <a:pt x="854087" y="189509"/>
                </a:lnTo>
                <a:lnTo>
                  <a:pt x="869264" y="212852"/>
                </a:lnTo>
                <a:lnTo>
                  <a:pt x="0" y="777582"/>
                </a:lnTo>
                <a:lnTo>
                  <a:pt x="10121" y="793140"/>
                </a:lnTo>
                <a:lnTo>
                  <a:pt x="879373" y="228409"/>
                </a:lnTo>
                <a:lnTo>
                  <a:pt x="894549" y="251739"/>
                </a:lnTo>
                <a:lnTo>
                  <a:pt x="921346" y="206108"/>
                </a:lnTo>
                <a:lnTo>
                  <a:pt x="936574" y="180174"/>
                </a:lnTo>
                <a:close/>
              </a:path>
              <a:path w="3406775" h="978535">
                <a:moveTo>
                  <a:pt x="3395510" y="961390"/>
                </a:moveTo>
                <a:lnTo>
                  <a:pt x="2066290" y="385711"/>
                </a:lnTo>
                <a:lnTo>
                  <a:pt x="2068410" y="380796"/>
                </a:lnTo>
                <a:lnTo>
                  <a:pt x="2077351" y="360172"/>
                </a:lnTo>
                <a:lnTo>
                  <a:pt x="1994471" y="364731"/>
                </a:lnTo>
                <a:lnTo>
                  <a:pt x="2047836" y="428282"/>
                </a:lnTo>
                <a:lnTo>
                  <a:pt x="2058911" y="402742"/>
                </a:lnTo>
                <a:lnTo>
                  <a:pt x="3388131" y="978420"/>
                </a:lnTo>
                <a:lnTo>
                  <a:pt x="3395510" y="961390"/>
                </a:lnTo>
                <a:close/>
              </a:path>
              <a:path w="3406775" h="978535">
                <a:moveTo>
                  <a:pt x="3406559" y="10922"/>
                </a:moveTo>
                <a:lnTo>
                  <a:pt x="3391560" y="0"/>
                </a:lnTo>
                <a:lnTo>
                  <a:pt x="3001060" y="536333"/>
                </a:lnTo>
                <a:lnTo>
                  <a:pt x="2978543" y="519950"/>
                </a:lnTo>
                <a:lnTo>
                  <a:pt x="2964865" y="601802"/>
                </a:lnTo>
                <a:lnTo>
                  <a:pt x="3038576" y="563626"/>
                </a:lnTo>
                <a:lnTo>
                  <a:pt x="3029813" y="557250"/>
                </a:lnTo>
                <a:lnTo>
                  <a:pt x="3016059" y="547255"/>
                </a:lnTo>
                <a:lnTo>
                  <a:pt x="3406559" y="1092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6" name="object 36"/>
          <p:cNvGraphicFramePr>
            <a:graphicFrameLocks noGrp="1"/>
          </p:cNvGraphicFramePr>
          <p:nvPr/>
        </p:nvGraphicFramePr>
        <p:xfrm>
          <a:off x="8706977" y="1625956"/>
          <a:ext cx="1363345" cy="24098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63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448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800" b="1" spc="-70" dirty="0">
                          <a:latin typeface="Arial"/>
                          <a:cs typeface="Arial"/>
                        </a:rPr>
                        <a:t>South</a:t>
                      </a:r>
                      <a:r>
                        <a:rPr sz="8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Asians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120014" marR="115570" algn="ctr">
                        <a:lnSpc>
                          <a:spcPct val="103800"/>
                        </a:lnSpc>
                        <a:spcBef>
                          <a:spcPts val="10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Came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Indian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sub-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continent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Sri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Lanka from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1940s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onwards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28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3930">
                <a:tc>
                  <a:txBody>
                    <a:bodyPr/>
                    <a:lstStyle/>
                    <a:p>
                      <a:pPr marL="189865" marR="187325" algn="ctr">
                        <a:lnSpc>
                          <a:spcPct val="105000"/>
                        </a:lnSpc>
                        <a:spcBef>
                          <a:spcPts val="730"/>
                        </a:spcBef>
                      </a:pPr>
                      <a:r>
                        <a:rPr sz="800" b="1" spc="-45" dirty="0">
                          <a:latin typeface="Arial"/>
                          <a:cs typeface="Arial"/>
                        </a:rPr>
                        <a:t>Other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45" dirty="0">
                          <a:latin typeface="Arial"/>
                          <a:cs typeface="Arial"/>
                        </a:rPr>
                        <a:t>Commonwealth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Migrants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135255" marR="130810" algn="ctr">
                        <a:lnSpc>
                          <a:spcPct val="103800"/>
                        </a:lnSpc>
                        <a:spcBef>
                          <a:spcPts val="10"/>
                        </a:spcBef>
                      </a:pPr>
                      <a:r>
                        <a:rPr sz="800" spc="-25" dirty="0">
                          <a:latin typeface="Arial MT"/>
                          <a:cs typeface="Arial MT"/>
                        </a:rPr>
                        <a:t>Today,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there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many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them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living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Britain,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including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400,000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Australians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927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800" b="1" spc="-85" dirty="0">
                          <a:latin typeface="Arial"/>
                          <a:cs typeface="Arial"/>
                        </a:rPr>
                        <a:t>East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35" dirty="0">
                          <a:latin typeface="Arial"/>
                          <a:cs typeface="Arial"/>
                        </a:rPr>
                        <a:t>African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Asians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115570" marR="107950" indent="-1270" algn="ctr">
                        <a:lnSpc>
                          <a:spcPct val="104200"/>
                        </a:lnSpc>
                        <a:spcBef>
                          <a:spcPts val="10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Came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Kenya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1968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Uganda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between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18</a:t>
                      </a:r>
                      <a:r>
                        <a:rPr sz="900" spc="-30" baseline="27777" dirty="0">
                          <a:latin typeface="Arial MT"/>
                          <a:cs typeface="Arial MT"/>
                        </a:rPr>
                        <a:t>th</a:t>
                      </a:r>
                      <a:r>
                        <a:rPr sz="900" spc="750" baseline="27777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September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7</a:t>
                      </a:r>
                      <a:r>
                        <a:rPr sz="900" spc="-37" baseline="27777" dirty="0">
                          <a:latin typeface="Arial MT"/>
                          <a:cs typeface="Arial MT"/>
                        </a:rPr>
                        <a:t>th</a:t>
                      </a:r>
                      <a:r>
                        <a:rPr sz="900" spc="750" baseline="27777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November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1972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254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7" name="object 37"/>
          <p:cNvSpPr/>
          <p:nvPr/>
        </p:nvSpPr>
        <p:spPr>
          <a:xfrm>
            <a:off x="7648949" y="1987662"/>
            <a:ext cx="1071880" cy="983615"/>
          </a:xfrm>
          <a:custGeom>
            <a:avLst/>
            <a:gdLst/>
            <a:ahLst/>
            <a:cxnLst/>
            <a:rect l="l" t="t" r="r" b="b"/>
            <a:pathLst>
              <a:path w="1071879" h="983614">
                <a:moveTo>
                  <a:pt x="29649" y="905697"/>
                </a:moveTo>
                <a:lnTo>
                  <a:pt x="0" y="983208"/>
                </a:lnTo>
                <a:lnTo>
                  <a:pt x="79816" y="960414"/>
                </a:lnTo>
                <a:lnTo>
                  <a:pt x="68668" y="948255"/>
                </a:lnTo>
                <a:lnTo>
                  <a:pt x="51882" y="948255"/>
                </a:lnTo>
                <a:lnTo>
                  <a:pt x="39339" y="934576"/>
                </a:lnTo>
                <a:lnTo>
                  <a:pt x="48462" y="926217"/>
                </a:lnTo>
                <a:lnTo>
                  <a:pt x="29649" y="905697"/>
                </a:lnTo>
                <a:close/>
              </a:path>
              <a:path w="1071879" h="983614">
                <a:moveTo>
                  <a:pt x="48462" y="926217"/>
                </a:moveTo>
                <a:lnTo>
                  <a:pt x="39339" y="934576"/>
                </a:lnTo>
                <a:lnTo>
                  <a:pt x="51882" y="948255"/>
                </a:lnTo>
                <a:lnTo>
                  <a:pt x="61004" y="939896"/>
                </a:lnTo>
                <a:lnTo>
                  <a:pt x="48462" y="926217"/>
                </a:lnTo>
                <a:close/>
              </a:path>
              <a:path w="1071879" h="983614">
                <a:moveTo>
                  <a:pt x="61004" y="939896"/>
                </a:moveTo>
                <a:lnTo>
                  <a:pt x="51882" y="948255"/>
                </a:lnTo>
                <a:lnTo>
                  <a:pt x="68668" y="948255"/>
                </a:lnTo>
                <a:lnTo>
                  <a:pt x="61004" y="939896"/>
                </a:lnTo>
                <a:close/>
              </a:path>
              <a:path w="1071879" h="983614">
                <a:moveTo>
                  <a:pt x="1059275" y="0"/>
                </a:moveTo>
                <a:lnTo>
                  <a:pt x="48462" y="926217"/>
                </a:lnTo>
                <a:lnTo>
                  <a:pt x="61004" y="939896"/>
                </a:lnTo>
                <a:lnTo>
                  <a:pt x="1071817" y="13679"/>
                </a:lnTo>
                <a:lnTo>
                  <a:pt x="10592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4185337" y="1688349"/>
            <a:ext cx="1128395" cy="637540"/>
          </a:xfrm>
          <a:prstGeom prst="rect">
            <a:avLst/>
          </a:prstGeom>
          <a:ln w="18557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944"/>
              </a:lnSpc>
            </a:pPr>
            <a:r>
              <a:rPr sz="800" b="1" spc="-10" dirty="0">
                <a:latin typeface="Arial"/>
                <a:cs typeface="Arial"/>
              </a:rPr>
              <a:t>Irish</a:t>
            </a:r>
            <a:endParaRPr sz="800">
              <a:latin typeface="Arial"/>
              <a:cs typeface="Arial"/>
            </a:endParaRPr>
          </a:p>
          <a:p>
            <a:pPr marL="97155" marR="91440" algn="ctr">
              <a:lnSpc>
                <a:spcPct val="104200"/>
              </a:lnSpc>
              <a:spcBef>
                <a:spcPts val="5"/>
              </a:spcBef>
            </a:pPr>
            <a:r>
              <a:rPr sz="800" spc="-55" dirty="0">
                <a:latin typeface="Arial MT"/>
                <a:cs typeface="Arial MT"/>
              </a:rPr>
              <a:t>Came</a:t>
            </a:r>
            <a:r>
              <a:rPr sz="800" dirty="0">
                <a:latin typeface="Arial MT"/>
                <a:cs typeface="Arial MT"/>
              </a:rPr>
              <a:t> to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time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Irish </a:t>
            </a:r>
            <a:r>
              <a:rPr sz="800" spc="-65" dirty="0">
                <a:latin typeface="Arial MT"/>
                <a:cs typeface="Arial MT"/>
              </a:rPr>
              <a:t>Famine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middle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19</a:t>
            </a:r>
            <a:r>
              <a:rPr sz="900" spc="-15" baseline="27777" dirty="0">
                <a:latin typeface="Arial MT"/>
                <a:cs typeface="Arial MT"/>
              </a:rPr>
              <a:t>th</a:t>
            </a:r>
            <a:r>
              <a:rPr sz="900" spc="37" baseline="27777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century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5317298" y="1962148"/>
            <a:ext cx="1591310" cy="601345"/>
          </a:xfrm>
          <a:custGeom>
            <a:avLst/>
            <a:gdLst/>
            <a:ahLst/>
            <a:cxnLst/>
            <a:rect l="l" t="t" r="r" b="b"/>
            <a:pathLst>
              <a:path w="1591309" h="601344">
                <a:moveTo>
                  <a:pt x="1517933" y="574601"/>
                </a:moveTo>
                <a:lnTo>
                  <a:pt x="1508337" y="600729"/>
                </a:lnTo>
                <a:lnTo>
                  <a:pt x="1590828" y="591474"/>
                </a:lnTo>
                <a:lnTo>
                  <a:pt x="1578953" y="578864"/>
                </a:lnTo>
                <a:lnTo>
                  <a:pt x="1529548" y="578864"/>
                </a:lnTo>
                <a:lnTo>
                  <a:pt x="1517933" y="574601"/>
                </a:lnTo>
                <a:close/>
              </a:path>
              <a:path w="1591309" h="601344">
                <a:moveTo>
                  <a:pt x="1524331" y="557181"/>
                </a:moveTo>
                <a:lnTo>
                  <a:pt x="1517933" y="574601"/>
                </a:lnTo>
                <a:lnTo>
                  <a:pt x="1529548" y="578864"/>
                </a:lnTo>
                <a:lnTo>
                  <a:pt x="1535946" y="561445"/>
                </a:lnTo>
                <a:lnTo>
                  <a:pt x="1524331" y="557181"/>
                </a:lnTo>
                <a:close/>
              </a:path>
              <a:path w="1591309" h="601344">
                <a:moveTo>
                  <a:pt x="1533927" y="531053"/>
                </a:moveTo>
                <a:lnTo>
                  <a:pt x="1524331" y="557181"/>
                </a:lnTo>
                <a:lnTo>
                  <a:pt x="1535946" y="561445"/>
                </a:lnTo>
                <a:lnTo>
                  <a:pt x="1529548" y="578864"/>
                </a:lnTo>
                <a:lnTo>
                  <a:pt x="1578953" y="578864"/>
                </a:lnTo>
                <a:lnTo>
                  <a:pt x="1533927" y="531053"/>
                </a:lnTo>
                <a:close/>
              </a:path>
              <a:path w="1591309" h="601344">
                <a:moveTo>
                  <a:pt x="6398" y="0"/>
                </a:moveTo>
                <a:lnTo>
                  <a:pt x="0" y="17419"/>
                </a:lnTo>
                <a:lnTo>
                  <a:pt x="1517933" y="574601"/>
                </a:lnTo>
                <a:lnTo>
                  <a:pt x="1524331" y="557181"/>
                </a:lnTo>
                <a:lnTo>
                  <a:pt x="639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0" name="object 4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61669" y="5172950"/>
            <a:ext cx="981196" cy="1929787"/>
          </a:xfrm>
          <a:prstGeom prst="rect">
            <a:avLst/>
          </a:prstGeom>
        </p:spPr>
      </p:pic>
      <p:sp>
        <p:nvSpPr>
          <p:cNvPr id="41" name="object 41"/>
          <p:cNvSpPr txBox="1"/>
          <p:nvPr/>
        </p:nvSpPr>
        <p:spPr>
          <a:xfrm>
            <a:off x="4151017" y="3999535"/>
            <a:ext cx="3046095" cy="3076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960" algn="just">
              <a:lnSpc>
                <a:spcPts val="1655"/>
              </a:lnSpc>
              <a:spcBef>
                <a:spcPts val="100"/>
              </a:spcBef>
            </a:pPr>
            <a:r>
              <a:rPr sz="1400" spc="-70" dirty="0">
                <a:latin typeface="Trebuchet MS"/>
                <a:cs typeface="Trebuchet MS"/>
              </a:rPr>
              <a:t>Migration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Britain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recent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historyÅ</a:t>
            </a:r>
            <a:endParaRPr sz="1400">
              <a:latin typeface="Trebuchet MS"/>
              <a:cs typeface="Trebuchet MS"/>
            </a:endParaRPr>
          </a:p>
          <a:p>
            <a:pPr marL="38100" algn="just">
              <a:lnSpc>
                <a:spcPts val="935"/>
              </a:lnSpc>
            </a:pPr>
            <a:r>
              <a:rPr sz="800" spc="-35" dirty="0">
                <a:latin typeface="Arial MT"/>
                <a:cs typeface="Arial MT"/>
              </a:rPr>
              <a:t>There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also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been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pattern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European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migration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</a:t>
            </a:r>
            <a:endParaRPr sz="800">
              <a:latin typeface="Arial MT"/>
              <a:cs typeface="Arial MT"/>
            </a:endParaRPr>
          </a:p>
          <a:p>
            <a:pPr marL="38100" marR="31115" algn="just">
              <a:lnSpc>
                <a:spcPct val="103699"/>
              </a:lnSpc>
              <a:spcBef>
                <a:spcPts val="10"/>
              </a:spcBef>
            </a:pPr>
            <a:r>
              <a:rPr sz="800" spc="-25" dirty="0">
                <a:latin typeface="Arial MT"/>
                <a:cs typeface="Arial MT"/>
              </a:rPr>
              <a:t>(unrelated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Empire).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Particularly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Eastern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Europe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1901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there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82,844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Eastern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Europeans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Europe.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These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fleeing </a:t>
            </a:r>
            <a:r>
              <a:rPr sz="800" dirty="0">
                <a:latin typeface="Arial MT"/>
                <a:cs typeface="Arial MT"/>
              </a:rPr>
              <a:t>political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unrest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instability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home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nations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dirty="0">
                <a:latin typeface="Arial MT"/>
                <a:cs typeface="Arial MT"/>
              </a:rPr>
              <a:t>attracted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same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pull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factors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colonial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migrants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(a</a:t>
            </a:r>
            <a:r>
              <a:rPr sz="800" spc="-20" dirty="0">
                <a:latin typeface="Arial MT"/>
                <a:cs typeface="Arial MT"/>
              </a:rPr>
              <a:t> safe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environment,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work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lack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persecution)</a:t>
            </a:r>
            <a:endParaRPr sz="800">
              <a:latin typeface="Arial MT"/>
              <a:cs typeface="Arial MT"/>
            </a:endParaRPr>
          </a:p>
          <a:p>
            <a:pPr marL="38100" algn="just">
              <a:lnSpc>
                <a:spcPts val="1560"/>
              </a:lnSpc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6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6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with</a:t>
            </a:r>
            <a:r>
              <a:rPr sz="1400" spc="-6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6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Irish</a:t>
            </a:r>
            <a:r>
              <a:rPr sz="1400" spc="-6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Potato</a:t>
            </a:r>
            <a:r>
              <a:rPr sz="1400" spc="-6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Famine?</a:t>
            </a:r>
            <a:endParaRPr sz="1400">
              <a:latin typeface="Trebuchet MS"/>
              <a:cs typeface="Trebuchet MS"/>
            </a:endParaRPr>
          </a:p>
          <a:p>
            <a:pPr marL="1101725" algn="just">
              <a:lnSpc>
                <a:spcPts val="865"/>
              </a:lnSpc>
            </a:pPr>
            <a:r>
              <a:rPr sz="800" dirty="0">
                <a:latin typeface="Arial MT"/>
                <a:cs typeface="Arial MT"/>
              </a:rPr>
              <a:t>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large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number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potatoes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grown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endParaRPr sz="800">
              <a:latin typeface="Arial MT"/>
              <a:cs typeface="Arial MT"/>
            </a:endParaRPr>
          </a:p>
          <a:p>
            <a:pPr marL="1101725" marR="79375" algn="just">
              <a:lnSpc>
                <a:spcPct val="96800"/>
              </a:lnSpc>
              <a:spcBef>
                <a:spcPts val="80"/>
              </a:spcBef>
            </a:pPr>
            <a:r>
              <a:rPr sz="800" dirty="0">
                <a:latin typeface="Arial MT"/>
                <a:cs typeface="Arial MT"/>
              </a:rPr>
              <a:t>a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small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amount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land.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half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population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Ireland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middle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19</a:t>
            </a:r>
            <a:r>
              <a:rPr sz="750" spc="-30" baseline="22222" dirty="0">
                <a:latin typeface="Arial MT"/>
                <a:cs typeface="Arial MT"/>
              </a:rPr>
              <a:t>th</a:t>
            </a:r>
            <a:r>
              <a:rPr sz="750" spc="750" baseline="22222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century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depended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potato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crop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survival.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</a:t>
            </a:r>
            <a:r>
              <a:rPr sz="800" spc="-50" dirty="0">
                <a:latin typeface="Arial MT"/>
                <a:cs typeface="Arial MT"/>
              </a:rPr>
              <a:t>simple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crop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grow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5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very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filling.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Potatoes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keep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long.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crop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cannot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kept</a:t>
            </a:r>
            <a:r>
              <a:rPr sz="800" dirty="0">
                <a:latin typeface="Arial MT"/>
                <a:cs typeface="Arial MT"/>
              </a:rPr>
              <a:t> for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next</a:t>
            </a:r>
            <a:r>
              <a:rPr sz="800" dirty="0">
                <a:latin typeface="Arial MT"/>
                <a:cs typeface="Arial MT"/>
              </a:rPr>
              <a:t> year. If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crop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failed,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people</a:t>
            </a:r>
            <a:r>
              <a:rPr sz="800" dirty="0">
                <a:latin typeface="Arial MT"/>
                <a:cs typeface="Arial MT"/>
              </a:rPr>
              <a:t> did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not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have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enough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money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buy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other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food.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114" dirty="0">
                <a:latin typeface="Arial MT"/>
                <a:cs typeface="Arial MT"/>
              </a:rPr>
              <a:t>In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1840s,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worst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happened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crop</a:t>
            </a:r>
            <a:r>
              <a:rPr sz="800" dirty="0">
                <a:latin typeface="Arial MT"/>
                <a:cs typeface="Arial MT"/>
              </a:rPr>
              <a:t> failed.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When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came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harvest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potatoes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1845,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got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black</a:t>
            </a:r>
            <a:r>
              <a:rPr sz="800" spc="-10" dirty="0">
                <a:latin typeface="Arial MT"/>
                <a:cs typeface="Arial MT"/>
              </a:rPr>
              <a:t> gooey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mess.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There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50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%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loss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number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potatoes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harvested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successfully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that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14" dirty="0">
                <a:latin typeface="Arial MT"/>
                <a:cs typeface="Arial MT"/>
              </a:rPr>
              <a:t>This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resulted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lots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people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very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hungry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starving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death.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7850060" y="4955764"/>
            <a:ext cx="1607820" cy="260350"/>
          </a:xfrm>
          <a:custGeom>
            <a:avLst/>
            <a:gdLst/>
            <a:ahLst/>
            <a:cxnLst/>
            <a:rect l="l" t="t" r="r" b="b"/>
            <a:pathLst>
              <a:path w="1607820" h="260350">
                <a:moveTo>
                  <a:pt x="6899" y="166623"/>
                </a:moveTo>
                <a:lnTo>
                  <a:pt x="996" y="170066"/>
                </a:lnTo>
                <a:lnTo>
                  <a:pt x="0" y="173854"/>
                </a:lnTo>
                <a:lnTo>
                  <a:pt x="50375" y="260188"/>
                </a:lnTo>
                <a:lnTo>
                  <a:pt x="57538" y="247912"/>
                </a:lnTo>
                <a:lnTo>
                  <a:pt x="44189" y="247912"/>
                </a:lnTo>
                <a:lnTo>
                  <a:pt x="44189" y="225033"/>
                </a:lnTo>
                <a:lnTo>
                  <a:pt x="10688" y="167620"/>
                </a:lnTo>
                <a:lnTo>
                  <a:pt x="6899" y="166623"/>
                </a:lnTo>
                <a:close/>
              </a:path>
              <a:path w="1607820" h="260350">
                <a:moveTo>
                  <a:pt x="44189" y="225033"/>
                </a:moveTo>
                <a:lnTo>
                  <a:pt x="44189" y="247912"/>
                </a:lnTo>
                <a:lnTo>
                  <a:pt x="56563" y="247912"/>
                </a:lnTo>
                <a:lnTo>
                  <a:pt x="56563" y="244796"/>
                </a:lnTo>
                <a:lnTo>
                  <a:pt x="45031" y="244796"/>
                </a:lnTo>
                <a:lnTo>
                  <a:pt x="50376" y="235636"/>
                </a:lnTo>
                <a:lnTo>
                  <a:pt x="44189" y="225033"/>
                </a:lnTo>
                <a:close/>
              </a:path>
              <a:path w="1607820" h="260350">
                <a:moveTo>
                  <a:pt x="93852" y="166623"/>
                </a:moveTo>
                <a:lnTo>
                  <a:pt x="90064" y="167620"/>
                </a:lnTo>
                <a:lnTo>
                  <a:pt x="56563" y="225033"/>
                </a:lnTo>
                <a:lnTo>
                  <a:pt x="56563" y="247912"/>
                </a:lnTo>
                <a:lnTo>
                  <a:pt x="57538" y="247912"/>
                </a:lnTo>
                <a:lnTo>
                  <a:pt x="100752" y="173854"/>
                </a:lnTo>
                <a:lnTo>
                  <a:pt x="99755" y="170066"/>
                </a:lnTo>
                <a:lnTo>
                  <a:pt x="93852" y="166623"/>
                </a:lnTo>
                <a:close/>
              </a:path>
              <a:path w="1607820" h="260350">
                <a:moveTo>
                  <a:pt x="50376" y="235636"/>
                </a:moveTo>
                <a:lnTo>
                  <a:pt x="45031" y="244796"/>
                </a:lnTo>
                <a:lnTo>
                  <a:pt x="55721" y="244796"/>
                </a:lnTo>
                <a:lnTo>
                  <a:pt x="50376" y="235636"/>
                </a:lnTo>
                <a:close/>
              </a:path>
              <a:path w="1607820" h="260350">
                <a:moveTo>
                  <a:pt x="56563" y="225033"/>
                </a:moveTo>
                <a:lnTo>
                  <a:pt x="50376" y="235636"/>
                </a:lnTo>
                <a:lnTo>
                  <a:pt x="55721" y="244796"/>
                </a:lnTo>
                <a:lnTo>
                  <a:pt x="56563" y="244796"/>
                </a:lnTo>
                <a:lnTo>
                  <a:pt x="56563" y="225033"/>
                </a:lnTo>
                <a:close/>
              </a:path>
              <a:path w="1607820" h="260350">
                <a:moveTo>
                  <a:pt x="1595332" y="140552"/>
                </a:moveTo>
                <a:lnTo>
                  <a:pt x="44189" y="140552"/>
                </a:lnTo>
                <a:lnTo>
                  <a:pt x="44189" y="225033"/>
                </a:lnTo>
                <a:lnTo>
                  <a:pt x="50376" y="235636"/>
                </a:lnTo>
                <a:lnTo>
                  <a:pt x="56563" y="225033"/>
                </a:lnTo>
                <a:lnTo>
                  <a:pt x="56563" y="152921"/>
                </a:lnTo>
                <a:lnTo>
                  <a:pt x="50375" y="152921"/>
                </a:lnTo>
                <a:lnTo>
                  <a:pt x="56563" y="146737"/>
                </a:lnTo>
                <a:lnTo>
                  <a:pt x="1595332" y="146737"/>
                </a:lnTo>
                <a:lnTo>
                  <a:pt x="1595332" y="140552"/>
                </a:lnTo>
                <a:close/>
              </a:path>
              <a:path w="1607820" h="260350">
                <a:moveTo>
                  <a:pt x="56563" y="146737"/>
                </a:moveTo>
                <a:lnTo>
                  <a:pt x="50375" y="152921"/>
                </a:lnTo>
                <a:lnTo>
                  <a:pt x="56563" y="152921"/>
                </a:lnTo>
                <a:lnTo>
                  <a:pt x="56563" y="146737"/>
                </a:lnTo>
                <a:close/>
              </a:path>
              <a:path w="1607820" h="260350">
                <a:moveTo>
                  <a:pt x="1607705" y="140552"/>
                </a:moveTo>
                <a:lnTo>
                  <a:pt x="1601518" y="140552"/>
                </a:lnTo>
                <a:lnTo>
                  <a:pt x="1595332" y="146737"/>
                </a:lnTo>
                <a:lnTo>
                  <a:pt x="56563" y="146737"/>
                </a:lnTo>
                <a:lnTo>
                  <a:pt x="56563" y="152921"/>
                </a:lnTo>
                <a:lnTo>
                  <a:pt x="1607705" y="152921"/>
                </a:lnTo>
                <a:lnTo>
                  <a:pt x="1607705" y="140552"/>
                </a:lnTo>
                <a:close/>
              </a:path>
              <a:path w="1607820" h="260350">
                <a:moveTo>
                  <a:pt x="1607705" y="0"/>
                </a:moveTo>
                <a:lnTo>
                  <a:pt x="1595332" y="0"/>
                </a:lnTo>
                <a:lnTo>
                  <a:pt x="1595332" y="146737"/>
                </a:lnTo>
                <a:lnTo>
                  <a:pt x="1601518" y="140552"/>
                </a:lnTo>
                <a:lnTo>
                  <a:pt x="1607705" y="140552"/>
                </a:lnTo>
                <a:lnTo>
                  <a:pt x="1607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8821035" y="4201085"/>
            <a:ext cx="1261110" cy="756920"/>
          </a:xfrm>
          <a:prstGeom prst="rect">
            <a:avLst/>
          </a:prstGeom>
          <a:solidFill>
            <a:srgbClr val="89C155"/>
          </a:solidFill>
          <a:ln w="18557">
            <a:solidFill>
              <a:srgbClr val="0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95250" marR="90170" algn="ctr">
              <a:lnSpc>
                <a:spcPct val="85000"/>
              </a:lnSpc>
              <a:spcBef>
                <a:spcPts val="45"/>
              </a:spcBef>
            </a:pPr>
            <a:r>
              <a:rPr sz="800" spc="-30" dirty="0">
                <a:latin typeface="Arial MT"/>
                <a:cs typeface="Arial MT"/>
              </a:rPr>
              <a:t>Death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serious </a:t>
            </a:r>
            <a:r>
              <a:rPr sz="800" spc="-65" dirty="0">
                <a:latin typeface="Arial MT"/>
                <a:cs typeface="Arial MT"/>
              </a:rPr>
              <a:t>consequence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famine,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reports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said: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‘The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husband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side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wide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doesn’t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even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realise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has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died.’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8529228" y="5575339"/>
            <a:ext cx="260350" cy="100965"/>
          </a:xfrm>
          <a:custGeom>
            <a:avLst/>
            <a:gdLst/>
            <a:ahLst/>
            <a:cxnLst/>
            <a:rect l="l" t="t" r="r" b="b"/>
            <a:pathLst>
              <a:path w="260350" h="100964">
                <a:moveTo>
                  <a:pt x="235705" y="50361"/>
                </a:moveTo>
                <a:lnTo>
                  <a:pt x="167670" y="90037"/>
                </a:lnTo>
                <a:lnTo>
                  <a:pt x="166673" y="93825"/>
                </a:lnTo>
                <a:lnTo>
                  <a:pt x="170116" y="99726"/>
                </a:lnTo>
                <a:lnTo>
                  <a:pt x="173904" y="100723"/>
                </a:lnTo>
                <a:lnTo>
                  <a:pt x="249659" y="56546"/>
                </a:lnTo>
                <a:lnTo>
                  <a:pt x="247985" y="56546"/>
                </a:lnTo>
                <a:lnTo>
                  <a:pt x="247985" y="55704"/>
                </a:lnTo>
                <a:lnTo>
                  <a:pt x="244867" y="55704"/>
                </a:lnTo>
                <a:lnTo>
                  <a:pt x="235705" y="50361"/>
                </a:lnTo>
                <a:close/>
              </a:path>
              <a:path w="260350" h="100964">
                <a:moveTo>
                  <a:pt x="225097" y="44175"/>
                </a:moveTo>
                <a:lnTo>
                  <a:pt x="0" y="44175"/>
                </a:lnTo>
                <a:lnTo>
                  <a:pt x="0" y="56546"/>
                </a:lnTo>
                <a:lnTo>
                  <a:pt x="225099" y="56546"/>
                </a:lnTo>
                <a:lnTo>
                  <a:pt x="235705" y="50361"/>
                </a:lnTo>
                <a:lnTo>
                  <a:pt x="225097" y="44175"/>
                </a:lnTo>
                <a:close/>
              </a:path>
              <a:path w="260350" h="100964">
                <a:moveTo>
                  <a:pt x="249657" y="44175"/>
                </a:moveTo>
                <a:lnTo>
                  <a:pt x="247985" y="44175"/>
                </a:lnTo>
                <a:lnTo>
                  <a:pt x="247985" y="56546"/>
                </a:lnTo>
                <a:lnTo>
                  <a:pt x="249659" y="56546"/>
                </a:lnTo>
                <a:lnTo>
                  <a:pt x="260264" y="50361"/>
                </a:lnTo>
                <a:lnTo>
                  <a:pt x="249657" y="44175"/>
                </a:lnTo>
                <a:close/>
              </a:path>
              <a:path w="260350" h="100964">
                <a:moveTo>
                  <a:pt x="244867" y="45018"/>
                </a:moveTo>
                <a:lnTo>
                  <a:pt x="235705" y="50361"/>
                </a:lnTo>
                <a:lnTo>
                  <a:pt x="244867" y="55704"/>
                </a:lnTo>
                <a:lnTo>
                  <a:pt x="244867" y="45018"/>
                </a:lnTo>
                <a:close/>
              </a:path>
              <a:path w="260350" h="100964">
                <a:moveTo>
                  <a:pt x="247985" y="45018"/>
                </a:moveTo>
                <a:lnTo>
                  <a:pt x="244867" y="45018"/>
                </a:lnTo>
                <a:lnTo>
                  <a:pt x="244867" y="55704"/>
                </a:lnTo>
                <a:lnTo>
                  <a:pt x="247985" y="55704"/>
                </a:lnTo>
                <a:lnTo>
                  <a:pt x="247985" y="45018"/>
                </a:lnTo>
                <a:close/>
              </a:path>
              <a:path w="260350" h="100964">
                <a:moveTo>
                  <a:pt x="173904" y="0"/>
                </a:moveTo>
                <a:lnTo>
                  <a:pt x="170116" y="996"/>
                </a:lnTo>
                <a:lnTo>
                  <a:pt x="166673" y="6898"/>
                </a:lnTo>
                <a:lnTo>
                  <a:pt x="167670" y="10685"/>
                </a:lnTo>
                <a:lnTo>
                  <a:pt x="235705" y="50361"/>
                </a:lnTo>
                <a:lnTo>
                  <a:pt x="244867" y="45018"/>
                </a:lnTo>
                <a:lnTo>
                  <a:pt x="247985" y="45018"/>
                </a:lnTo>
                <a:lnTo>
                  <a:pt x="247985" y="44175"/>
                </a:lnTo>
                <a:lnTo>
                  <a:pt x="249657" y="44175"/>
                </a:lnTo>
                <a:lnTo>
                  <a:pt x="1739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7269891" y="5247485"/>
            <a:ext cx="1261110" cy="756920"/>
          </a:xfrm>
          <a:prstGeom prst="rect">
            <a:avLst/>
          </a:prstGeom>
          <a:solidFill>
            <a:srgbClr val="AAD488"/>
          </a:solidFill>
          <a:ln w="18557">
            <a:solidFill>
              <a:srgbClr val="000000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25"/>
              </a:spcBef>
            </a:pPr>
            <a:endParaRPr sz="800">
              <a:latin typeface="Times New Roman"/>
              <a:cs typeface="Times New Roman"/>
            </a:endParaRPr>
          </a:p>
          <a:p>
            <a:pPr marL="116205" marR="111125" algn="ctr">
              <a:lnSpc>
                <a:spcPct val="86700"/>
              </a:lnSpc>
            </a:pPr>
            <a:r>
              <a:rPr sz="800" spc="-35" dirty="0">
                <a:latin typeface="Arial MT"/>
                <a:cs typeface="Arial MT"/>
              </a:rPr>
              <a:t>One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-20" dirty="0">
                <a:latin typeface="Arial MT"/>
                <a:cs typeface="Arial MT"/>
              </a:rPr>
              <a:t> Ireland</a:t>
            </a:r>
            <a:r>
              <a:rPr sz="800" dirty="0">
                <a:latin typeface="Arial MT"/>
                <a:cs typeface="Arial MT"/>
              </a:rPr>
              <a:t> are </a:t>
            </a:r>
            <a:r>
              <a:rPr sz="800" spc="-30" dirty="0">
                <a:latin typeface="Arial MT"/>
                <a:cs typeface="Arial MT"/>
              </a:rPr>
              <a:t>estimated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have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25" dirty="0">
                <a:latin typeface="Arial MT"/>
                <a:cs typeface="Arial MT"/>
              </a:rPr>
              <a:t>starvation,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epidemic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disease.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7850060" y="6002164"/>
            <a:ext cx="1607820" cy="260350"/>
          </a:xfrm>
          <a:custGeom>
            <a:avLst/>
            <a:gdLst/>
            <a:ahLst/>
            <a:cxnLst/>
            <a:rect l="l" t="t" r="r" b="b"/>
            <a:pathLst>
              <a:path w="1607820" h="260350">
                <a:moveTo>
                  <a:pt x="6899" y="166623"/>
                </a:moveTo>
                <a:lnTo>
                  <a:pt x="996" y="170066"/>
                </a:lnTo>
                <a:lnTo>
                  <a:pt x="0" y="173854"/>
                </a:lnTo>
                <a:lnTo>
                  <a:pt x="50375" y="260188"/>
                </a:lnTo>
                <a:lnTo>
                  <a:pt x="57538" y="247912"/>
                </a:lnTo>
                <a:lnTo>
                  <a:pt x="44189" y="247912"/>
                </a:lnTo>
                <a:lnTo>
                  <a:pt x="44189" y="225033"/>
                </a:lnTo>
                <a:lnTo>
                  <a:pt x="10688" y="167620"/>
                </a:lnTo>
                <a:lnTo>
                  <a:pt x="6899" y="166623"/>
                </a:lnTo>
                <a:close/>
              </a:path>
              <a:path w="1607820" h="260350">
                <a:moveTo>
                  <a:pt x="44189" y="225033"/>
                </a:moveTo>
                <a:lnTo>
                  <a:pt x="44189" y="247912"/>
                </a:lnTo>
                <a:lnTo>
                  <a:pt x="56563" y="247912"/>
                </a:lnTo>
                <a:lnTo>
                  <a:pt x="56563" y="244796"/>
                </a:lnTo>
                <a:lnTo>
                  <a:pt x="45031" y="244796"/>
                </a:lnTo>
                <a:lnTo>
                  <a:pt x="50376" y="235636"/>
                </a:lnTo>
                <a:lnTo>
                  <a:pt x="44189" y="225033"/>
                </a:lnTo>
                <a:close/>
              </a:path>
              <a:path w="1607820" h="260350">
                <a:moveTo>
                  <a:pt x="93852" y="166623"/>
                </a:moveTo>
                <a:lnTo>
                  <a:pt x="90064" y="167620"/>
                </a:lnTo>
                <a:lnTo>
                  <a:pt x="56563" y="225033"/>
                </a:lnTo>
                <a:lnTo>
                  <a:pt x="56563" y="247912"/>
                </a:lnTo>
                <a:lnTo>
                  <a:pt x="57538" y="247912"/>
                </a:lnTo>
                <a:lnTo>
                  <a:pt x="100752" y="173854"/>
                </a:lnTo>
                <a:lnTo>
                  <a:pt x="99755" y="170066"/>
                </a:lnTo>
                <a:lnTo>
                  <a:pt x="93852" y="166623"/>
                </a:lnTo>
                <a:close/>
              </a:path>
              <a:path w="1607820" h="260350">
                <a:moveTo>
                  <a:pt x="50376" y="235636"/>
                </a:moveTo>
                <a:lnTo>
                  <a:pt x="45031" y="244796"/>
                </a:lnTo>
                <a:lnTo>
                  <a:pt x="55721" y="244796"/>
                </a:lnTo>
                <a:lnTo>
                  <a:pt x="50376" y="235636"/>
                </a:lnTo>
                <a:close/>
              </a:path>
              <a:path w="1607820" h="260350">
                <a:moveTo>
                  <a:pt x="56563" y="225033"/>
                </a:moveTo>
                <a:lnTo>
                  <a:pt x="50376" y="235636"/>
                </a:lnTo>
                <a:lnTo>
                  <a:pt x="55721" y="244796"/>
                </a:lnTo>
                <a:lnTo>
                  <a:pt x="56563" y="244796"/>
                </a:lnTo>
                <a:lnTo>
                  <a:pt x="56563" y="225033"/>
                </a:lnTo>
                <a:close/>
              </a:path>
              <a:path w="1607820" h="260350">
                <a:moveTo>
                  <a:pt x="1595332" y="140552"/>
                </a:moveTo>
                <a:lnTo>
                  <a:pt x="44189" y="140552"/>
                </a:lnTo>
                <a:lnTo>
                  <a:pt x="44189" y="225033"/>
                </a:lnTo>
                <a:lnTo>
                  <a:pt x="50376" y="235636"/>
                </a:lnTo>
                <a:lnTo>
                  <a:pt x="56563" y="225033"/>
                </a:lnTo>
                <a:lnTo>
                  <a:pt x="56563" y="152921"/>
                </a:lnTo>
                <a:lnTo>
                  <a:pt x="50375" y="152921"/>
                </a:lnTo>
                <a:lnTo>
                  <a:pt x="56563" y="146737"/>
                </a:lnTo>
                <a:lnTo>
                  <a:pt x="1595332" y="146737"/>
                </a:lnTo>
                <a:lnTo>
                  <a:pt x="1595332" y="140552"/>
                </a:lnTo>
                <a:close/>
              </a:path>
              <a:path w="1607820" h="260350">
                <a:moveTo>
                  <a:pt x="56563" y="146737"/>
                </a:moveTo>
                <a:lnTo>
                  <a:pt x="50375" y="152921"/>
                </a:lnTo>
                <a:lnTo>
                  <a:pt x="56563" y="152921"/>
                </a:lnTo>
                <a:lnTo>
                  <a:pt x="56563" y="146737"/>
                </a:lnTo>
                <a:close/>
              </a:path>
              <a:path w="1607820" h="260350">
                <a:moveTo>
                  <a:pt x="1607705" y="140552"/>
                </a:moveTo>
                <a:lnTo>
                  <a:pt x="1601518" y="140552"/>
                </a:lnTo>
                <a:lnTo>
                  <a:pt x="1595332" y="146737"/>
                </a:lnTo>
                <a:lnTo>
                  <a:pt x="56563" y="146737"/>
                </a:lnTo>
                <a:lnTo>
                  <a:pt x="56563" y="152921"/>
                </a:lnTo>
                <a:lnTo>
                  <a:pt x="1607705" y="152921"/>
                </a:lnTo>
                <a:lnTo>
                  <a:pt x="1607705" y="140552"/>
                </a:lnTo>
                <a:close/>
              </a:path>
              <a:path w="1607820" h="260350">
                <a:moveTo>
                  <a:pt x="1607705" y="0"/>
                </a:moveTo>
                <a:lnTo>
                  <a:pt x="1595332" y="0"/>
                </a:lnTo>
                <a:lnTo>
                  <a:pt x="1595332" y="146737"/>
                </a:lnTo>
                <a:lnTo>
                  <a:pt x="1601518" y="140552"/>
                </a:lnTo>
                <a:lnTo>
                  <a:pt x="1607705" y="140552"/>
                </a:lnTo>
                <a:lnTo>
                  <a:pt x="1607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8821035" y="5247485"/>
            <a:ext cx="1261110" cy="756920"/>
          </a:xfrm>
          <a:prstGeom prst="rect">
            <a:avLst/>
          </a:prstGeom>
          <a:solidFill>
            <a:srgbClr val="CDE7BB"/>
          </a:solidFill>
          <a:ln w="18557">
            <a:solidFill>
              <a:srgbClr val="000000"/>
            </a:solidFill>
          </a:ln>
        </p:spPr>
        <p:txBody>
          <a:bodyPr vert="horz" wrap="square" lIns="0" tIns="54610" rIns="0" bIns="0" rtlCol="0">
            <a:spAutoFit/>
          </a:bodyPr>
          <a:lstStyle/>
          <a:p>
            <a:pPr marL="62230" marR="54610" algn="just">
              <a:lnSpc>
                <a:spcPct val="86700"/>
              </a:lnSpc>
              <a:spcBef>
                <a:spcPts val="430"/>
              </a:spcBef>
            </a:pPr>
            <a:r>
              <a:rPr sz="800" spc="-35" dirty="0">
                <a:latin typeface="Arial MT"/>
                <a:cs typeface="Arial MT"/>
              </a:rPr>
              <a:t>People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lost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businesses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farmers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45" dirty="0">
                <a:latin typeface="Arial MT"/>
                <a:cs typeface="Arial MT"/>
              </a:rPr>
              <a:t>tradesmen,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grow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sell</a:t>
            </a:r>
            <a:r>
              <a:rPr sz="800" spc="-20" dirty="0">
                <a:latin typeface="Arial MT"/>
                <a:cs typeface="Arial MT"/>
              </a:rPr>
              <a:t> their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goods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anymore.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20"/>
              </a:lnSpc>
            </a:pP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economic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890"/>
              </a:lnSpc>
            </a:pPr>
            <a:r>
              <a:rPr sz="800" spc="-10" dirty="0">
                <a:latin typeface="Arial MT"/>
                <a:cs typeface="Arial MT"/>
              </a:rPr>
              <a:t>depression.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8529228" y="6621740"/>
            <a:ext cx="260350" cy="100965"/>
          </a:xfrm>
          <a:custGeom>
            <a:avLst/>
            <a:gdLst/>
            <a:ahLst/>
            <a:cxnLst/>
            <a:rect l="l" t="t" r="r" b="b"/>
            <a:pathLst>
              <a:path w="260350" h="100965">
                <a:moveTo>
                  <a:pt x="235705" y="50361"/>
                </a:moveTo>
                <a:lnTo>
                  <a:pt x="167670" y="90037"/>
                </a:lnTo>
                <a:lnTo>
                  <a:pt x="166673" y="93825"/>
                </a:lnTo>
                <a:lnTo>
                  <a:pt x="170116" y="99726"/>
                </a:lnTo>
                <a:lnTo>
                  <a:pt x="173904" y="100723"/>
                </a:lnTo>
                <a:lnTo>
                  <a:pt x="249658" y="56547"/>
                </a:lnTo>
                <a:lnTo>
                  <a:pt x="247985" y="56547"/>
                </a:lnTo>
                <a:lnTo>
                  <a:pt x="247985" y="55704"/>
                </a:lnTo>
                <a:lnTo>
                  <a:pt x="244867" y="55704"/>
                </a:lnTo>
                <a:lnTo>
                  <a:pt x="235705" y="50361"/>
                </a:lnTo>
                <a:close/>
              </a:path>
              <a:path w="260350" h="100965">
                <a:moveTo>
                  <a:pt x="225099" y="44176"/>
                </a:moveTo>
                <a:lnTo>
                  <a:pt x="0" y="44176"/>
                </a:lnTo>
                <a:lnTo>
                  <a:pt x="0" y="56547"/>
                </a:lnTo>
                <a:lnTo>
                  <a:pt x="225099" y="56547"/>
                </a:lnTo>
                <a:lnTo>
                  <a:pt x="235705" y="50361"/>
                </a:lnTo>
                <a:lnTo>
                  <a:pt x="225099" y="44176"/>
                </a:lnTo>
                <a:close/>
              </a:path>
              <a:path w="260350" h="100965">
                <a:moveTo>
                  <a:pt x="249658" y="44176"/>
                </a:moveTo>
                <a:lnTo>
                  <a:pt x="247985" y="44176"/>
                </a:lnTo>
                <a:lnTo>
                  <a:pt x="247985" y="56547"/>
                </a:lnTo>
                <a:lnTo>
                  <a:pt x="249658" y="56547"/>
                </a:lnTo>
                <a:lnTo>
                  <a:pt x="260264" y="50361"/>
                </a:lnTo>
                <a:lnTo>
                  <a:pt x="249658" y="44176"/>
                </a:lnTo>
                <a:close/>
              </a:path>
              <a:path w="260350" h="100965">
                <a:moveTo>
                  <a:pt x="244867" y="45018"/>
                </a:moveTo>
                <a:lnTo>
                  <a:pt x="235705" y="50361"/>
                </a:lnTo>
                <a:lnTo>
                  <a:pt x="244867" y="55704"/>
                </a:lnTo>
                <a:lnTo>
                  <a:pt x="244867" y="45018"/>
                </a:lnTo>
                <a:close/>
              </a:path>
              <a:path w="260350" h="100965">
                <a:moveTo>
                  <a:pt x="247985" y="45018"/>
                </a:moveTo>
                <a:lnTo>
                  <a:pt x="244867" y="45018"/>
                </a:lnTo>
                <a:lnTo>
                  <a:pt x="244867" y="55704"/>
                </a:lnTo>
                <a:lnTo>
                  <a:pt x="247985" y="55704"/>
                </a:lnTo>
                <a:lnTo>
                  <a:pt x="247985" y="45018"/>
                </a:lnTo>
                <a:close/>
              </a:path>
              <a:path w="260350" h="100965">
                <a:moveTo>
                  <a:pt x="173904" y="0"/>
                </a:moveTo>
                <a:lnTo>
                  <a:pt x="170116" y="996"/>
                </a:lnTo>
                <a:lnTo>
                  <a:pt x="166673" y="6898"/>
                </a:lnTo>
                <a:lnTo>
                  <a:pt x="167670" y="10685"/>
                </a:lnTo>
                <a:lnTo>
                  <a:pt x="235705" y="50361"/>
                </a:lnTo>
                <a:lnTo>
                  <a:pt x="244867" y="45018"/>
                </a:lnTo>
                <a:lnTo>
                  <a:pt x="247985" y="45018"/>
                </a:lnTo>
                <a:lnTo>
                  <a:pt x="247985" y="44176"/>
                </a:lnTo>
                <a:lnTo>
                  <a:pt x="249658" y="44176"/>
                </a:lnTo>
                <a:lnTo>
                  <a:pt x="1739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7269891" y="6293884"/>
            <a:ext cx="1261110" cy="756920"/>
          </a:xfrm>
          <a:prstGeom prst="rect">
            <a:avLst/>
          </a:prstGeom>
          <a:solidFill>
            <a:srgbClr val="AAD488"/>
          </a:solidFill>
          <a:ln w="18557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77470" marR="67945" indent="-3810" algn="ctr">
              <a:lnSpc>
                <a:spcPts val="790"/>
              </a:lnSpc>
              <a:spcBef>
                <a:spcPts val="55"/>
              </a:spcBef>
            </a:pPr>
            <a:r>
              <a:rPr sz="800" dirty="0">
                <a:latin typeface="Arial MT"/>
                <a:cs typeface="Arial MT"/>
              </a:rPr>
              <a:t>2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Million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Irish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emigrated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 </a:t>
            </a:r>
            <a:r>
              <a:rPr sz="800" dirty="0">
                <a:latin typeface="Arial MT"/>
                <a:cs typeface="Arial MT"/>
              </a:rPr>
              <a:t>1845-</a:t>
            </a:r>
            <a:r>
              <a:rPr sz="800" spc="-25" dirty="0">
                <a:latin typeface="Arial MT"/>
                <a:cs typeface="Arial MT"/>
              </a:rPr>
              <a:t>55,</a:t>
            </a:r>
            <a:endParaRPr sz="800">
              <a:latin typeface="Arial MT"/>
              <a:cs typeface="Arial MT"/>
            </a:endParaRPr>
          </a:p>
          <a:p>
            <a:pPr marL="66675" marR="60960" algn="ctr">
              <a:lnSpc>
                <a:spcPts val="790"/>
              </a:lnSpc>
              <a:spcBef>
                <a:spcPts val="125"/>
              </a:spcBef>
            </a:pP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million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emigrated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areas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Empire.</a:t>
            </a:r>
            <a:endParaRPr sz="800">
              <a:latin typeface="Arial MT"/>
              <a:cs typeface="Arial MT"/>
            </a:endParaRPr>
          </a:p>
          <a:p>
            <a:pPr marL="142240" marR="137795" indent="-635" algn="ctr">
              <a:lnSpc>
                <a:spcPts val="790"/>
              </a:lnSpc>
              <a:spcBef>
                <a:spcPts val="3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Irish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language </a:t>
            </a:r>
            <a:r>
              <a:rPr sz="800" spc="-20" dirty="0">
                <a:latin typeface="Arial MT"/>
                <a:cs typeface="Arial MT"/>
              </a:rPr>
              <a:t>therefore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die</a:t>
            </a:r>
            <a:r>
              <a:rPr sz="800" spc="-20" dirty="0">
                <a:latin typeface="Arial MT"/>
                <a:cs typeface="Arial MT"/>
              </a:rPr>
              <a:t> out.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821035" y="6293884"/>
            <a:ext cx="1261110" cy="756920"/>
          </a:xfrm>
          <a:prstGeom prst="rect">
            <a:avLst/>
          </a:prstGeom>
          <a:solidFill>
            <a:srgbClr val="89C155"/>
          </a:solidFill>
          <a:ln w="18557">
            <a:solidFill>
              <a:srgbClr val="000000"/>
            </a:solidFill>
          </a:ln>
        </p:spPr>
        <p:txBody>
          <a:bodyPr vert="horz" wrap="square" lIns="0" tIns="55244" rIns="0" bIns="0" rtlCol="0">
            <a:spAutoFit/>
          </a:bodyPr>
          <a:lstStyle/>
          <a:p>
            <a:pPr marL="147320" marR="142875" algn="ctr">
              <a:lnSpc>
                <a:spcPct val="85500"/>
              </a:lnSpc>
              <a:spcBef>
                <a:spcPts val="434"/>
              </a:spcBef>
            </a:pPr>
            <a:r>
              <a:rPr sz="800" spc="-60" dirty="0">
                <a:latin typeface="Arial MT"/>
                <a:cs typeface="Arial MT"/>
              </a:rPr>
              <a:t>There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widespread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feelings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British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government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doing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enough,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</a:t>
            </a:r>
            <a:r>
              <a:rPr sz="800" spc="-20" dirty="0">
                <a:latin typeface="Arial MT"/>
                <a:cs typeface="Arial MT"/>
              </a:rPr>
              <a:t> rebellion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unrest began.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7301453" y="4209848"/>
            <a:ext cx="1436370" cy="65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5080" indent="-635" algn="ctr">
              <a:lnSpc>
                <a:spcPct val="97900"/>
              </a:lnSpc>
              <a:spcBef>
                <a:spcPts val="13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the </a:t>
            </a:r>
            <a:r>
              <a:rPr sz="1400" spc="-145" dirty="0">
                <a:latin typeface="Trebuchet MS"/>
                <a:cs typeface="Trebuchet MS"/>
              </a:rPr>
              <a:t>consequences</a:t>
            </a:r>
            <a:r>
              <a:rPr sz="1400" spc="-7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65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the </a:t>
            </a:r>
            <a:r>
              <a:rPr sz="1400" dirty="0">
                <a:latin typeface="Trebuchet MS"/>
                <a:cs typeface="Trebuchet MS"/>
              </a:rPr>
              <a:t>Irish</a:t>
            </a:r>
            <a:r>
              <a:rPr sz="1400" spc="1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Potato</a:t>
            </a:r>
            <a:r>
              <a:rPr sz="1400" spc="10" dirty="0">
                <a:latin typeface="Trebuchet MS"/>
                <a:cs typeface="Trebuchet MS"/>
              </a:rPr>
              <a:t> </a:t>
            </a:r>
            <a:r>
              <a:rPr sz="1400" spc="-150" dirty="0">
                <a:latin typeface="Trebuchet MS"/>
                <a:cs typeface="Trebuchet MS"/>
              </a:rPr>
              <a:t>Famine?</a:t>
            </a:r>
            <a:endParaRPr sz="14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8041" y="465918"/>
            <a:ext cx="315722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45" dirty="0">
                <a:latin typeface="Verdana"/>
                <a:cs typeface="Verdana"/>
              </a:rPr>
              <a:t>THE</a:t>
            </a:r>
            <a:r>
              <a:rPr sz="2200" b="0" spc="55" dirty="0">
                <a:latin typeface="Verdana"/>
                <a:cs typeface="Verdana"/>
              </a:rPr>
              <a:t> </a:t>
            </a:r>
            <a:r>
              <a:rPr sz="2200" b="0" dirty="0">
                <a:latin typeface="Verdana"/>
                <a:cs typeface="Verdana"/>
              </a:rPr>
              <a:t>BRITISH</a:t>
            </a:r>
            <a:r>
              <a:rPr sz="2200" b="0" spc="50" dirty="0">
                <a:latin typeface="Verdana"/>
                <a:cs typeface="Verdana"/>
              </a:rPr>
              <a:t> </a:t>
            </a:r>
            <a:r>
              <a:rPr sz="2200" b="0" spc="125" dirty="0">
                <a:latin typeface="Verdana"/>
                <a:cs typeface="Verdana"/>
              </a:rPr>
              <a:t>EMPIRE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93146" y="4972179"/>
          <a:ext cx="6189978" cy="20707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7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Imperialism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16446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policy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extending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countries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power 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influence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foreign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countries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make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them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part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empire.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Famine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5000"/>
                        </a:lnSpc>
                        <a:spcBef>
                          <a:spcPts val="785"/>
                        </a:spcBef>
                      </a:pPr>
                      <a:r>
                        <a:rPr sz="800" spc="-2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extreme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lack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food,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normally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lasts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long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time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leads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death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 migration.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996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Trade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>
                        <a:lnSpc>
                          <a:spcPct val="105000"/>
                        </a:lnSpc>
                        <a:spcBef>
                          <a:spcPts val="790"/>
                        </a:spcBef>
                      </a:pPr>
                      <a:r>
                        <a:rPr sz="800" spc="-4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selling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swapping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goods</a:t>
                      </a:r>
                      <a:r>
                        <a:rPr sz="800" spc="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like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cotton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food.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03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Migration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280" algn="just">
                        <a:lnSpc>
                          <a:spcPct val="105000"/>
                        </a:lnSpc>
                        <a:spcBef>
                          <a:spcPts val="28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movement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1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new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area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country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order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find</a:t>
                      </a:r>
                      <a:r>
                        <a:rPr sz="800" spc="114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work</a:t>
                      </a:r>
                      <a:r>
                        <a:rPr sz="800" spc="114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better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living conditions.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Empire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1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>
                        <a:lnSpc>
                          <a:spcPct val="105000"/>
                        </a:lnSpc>
                        <a:spcBef>
                          <a:spcPts val="28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group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colonies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controlled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one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powerful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country.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Partition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4450" algn="ctr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separation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land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create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new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countries.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Colony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1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5000"/>
                        </a:lnSpc>
                        <a:spcBef>
                          <a:spcPts val="28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region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under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control</a:t>
                      </a:r>
                      <a:r>
                        <a:rPr sz="800" spc="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influence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more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powerful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country.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Commonwealth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285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independent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which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used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 be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part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British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Empire.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3903955" y="2377942"/>
            <a:ext cx="2049145" cy="10407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3899"/>
              </a:lnSpc>
              <a:spcBef>
                <a:spcPts val="110"/>
              </a:spcBef>
            </a:pPr>
            <a:r>
              <a:rPr sz="800" spc="-20" dirty="0">
                <a:latin typeface="Arial MT"/>
                <a:cs typeface="Arial MT"/>
              </a:rPr>
              <a:t>During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Partition,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millions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Hindus,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Muslims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Sikhs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left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homes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move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either </a:t>
            </a:r>
            <a:r>
              <a:rPr sz="800" dirty="0">
                <a:latin typeface="Arial MT"/>
                <a:cs typeface="Arial MT"/>
              </a:rPr>
              <a:t>India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Pakistan.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mass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movement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refugees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accompanied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terrible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violence</a:t>
            </a:r>
            <a:r>
              <a:rPr sz="800" dirty="0">
                <a:latin typeface="Arial MT"/>
                <a:cs typeface="Arial MT"/>
              </a:rPr>
              <a:t> between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two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faiths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hundreds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thousands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either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journey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border,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between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India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Pakistan.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949700" y="632968"/>
            <a:ext cx="1079500" cy="1542415"/>
            <a:chOff x="3949700" y="632968"/>
            <a:chExt cx="1079500" cy="1542415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49700" y="632968"/>
              <a:ext cx="1078991" cy="1542288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029067" y="717015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829454" y="0"/>
                  </a:moveTo>
                  <a:lnTo>
                    <a:pt x="92161" y="0"/>
                  </a:lnTo>
                  <a:lnTo>
                    <a:pt x="56288" y="7240"/>
                  </a:lnTo>
                  <a:lnTo>
                    <a:pt x="26993" y="26985"/>
                  </a:lnTo>
                  <a:lnTo>
                    <a:pt x="7242" y="56270"/>
                  </a:lnTo>
                  <a:lnTo>
                    <a:pt x="0" y="92133"/>
                  </a:lnTo>
                  <a:lnTo>
                    <a:pt x="0" y="1283205"/>
                  </a:lnTo>
                  <a:lnTo>
                    <a:pt x="7242" y="1319068"/>
                  </a:lnTo>
                  <a:lnTo>
                    <a:pt x="26993" y="1348354"/>
                  </a:lnTo>
                  <a:lnTo>
                    <a:pt x="56288" y="1368099"/>
                  </a:lnTo>
                  <a:lnTo>
                    <a:pt x="92161" y="1375340"/>
                  </a:lnTo>
                  <a:lnTo>
                    <a:pt x="829454" y="1375340"/>
                  </a:lnTo>
                  <a:lnTo>
                    <a:pt x="865328" y="1368099"/>
                  </a:lnTo>
                  <a:lnTo>
                    <a:pt x="894623" y="1348354"/>
                  </a:lnTo>
                  <a:lnTo>
                    <a:pt x="914374" y="1319068"/>
                  </a:lnTo>
                  <a:lnTo>
                    <a:pt x="921617" y="1283205"/>
                  </a:lnTo>
                  <a:lnTo>
                    <a:pt x="921617" y="92133"/>
                  </a:lnTo>
                  <a:lnTo>
                    <a:pt x="914374" y="56270"/>
                  </a:lnTo>
                  <a:lnTo>
                    <a:pt x="894623" y="26985"/>
                  </a:lnTo>
                  <a:lnTo>
                    <a:pt x="865328" y="7240"/>
                  </a:lnTo>
                  <a:lnTo>
                    <a:pt x="829454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029067" y="717015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83206"/>
                  </a:lnTo>
                  <a:lnTo>
                    <a:pt x="914374" y="1319069"/>
                  </a:lnTo>
                  <a:lnTo>
                    <a:pt x="894623" y="1348355"/>
                  </a:lnTo>
                  <a:lnTo>
                    <a:pt x="865328" y="1368100"/>
                  </a:lnTo>
                  <a:lnTo>
                    <a:pt x="829455" y="1375340"/>
                  </a:lnTo>
                  <a:lnTo>
                    <a:pt x="92161" y="1375340"/>
                  </a:lnTo>
                  <a:lnTo>
                    <a:pt x="56288" y="1368100"/>
                  </a:lnTo>
                  <a:lnTo>
                    <a:pt x="26993" y="1348355"/>
                  </a:lnTo>
                  <a:lnTo>
                    <a:pt x="7242" y="1319069"/>
                  </a:lnTo>
                  <a:lnTo>
                    <a:pt x="0" y="128320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4090259" y="896650"/>
            <a:ext cx="797560" cy="985519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20955" marR="13335" algn="ctr">
              <a:lnSpc>
                <a:spcPct val="88700"/>
              </a:lnSpc>
              <a:spcBef>
                <a:spcPts val="204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Raj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India,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introduced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20"/>
              </a:lnSpc>
            </a:pPr>
            <a:r>
              <a:rPr sz="800" spc="-25" dirty="0">
                <a:latin typeface="Arial MT"/>
                <a:cs typeface="Arial MT"/>
              </a:rPr>
              <a:t>Western</a:t>
            </a:r>
            <a:r>
              <a:rPr sz="800" spc="-10" dirty="0">
                <a:latin typeface="Arial MT"/>
                <a:cs typeface="Arial MT"/>
              </a:rPr>
              <a:t> style</a:t>
            </a:r>
            <a:endParaRPr sz="800">
              <a:latin typeface="Arial MT"/>
              <a:cs typeface="Arial MT"/>
            </a:endParaRPr>
          </a:p>
          <a:p>
            <a:pPr marL="12700" marR="5080" indent="-635" algn="ctr">
              <a:lnSpc>
                <a:spcPct val="85600"/>
              </a:lnSpc>
              <a:spcBef>
                <a:spcPts val="70"/>
              </a:spcBef>
            </a:pPr>
            <a:r>
              <a:rPr sz="800" spc="-35" dirty="0">
                <a:latin typeface="Arial MT"/>
                <a:cs typeface="Arial MT"/>
              </a:rPr>
              <a:t>education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transport.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But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 </a:t>
            </a:r>
            <a:r>
              <a:rPr sz="800" dirty="0">
                <a:latin typeface="Arial MT"/>
                <a:cs typeface="Arial MT"/>
              </a:rPr>
              <a:t>ran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economy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India.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973828" y="632968"/>
            <a:ext cx="1347470" cy="1542415"/>
            <a:chOff x="4973828" y="632968"/>
            <a:chExt cx="1347470" cy="1542415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73828" y="1212087"/>
              <a:ext cx="335279" cy="38404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38206" y="1285798"/>
              <a:ext cx="204661" cy="23777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39004" y="632968"/>
              <a:ext cx="1082039" cy="1542288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319331" y="717015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829456" y="0"/>
                  </a:moveTo>
                  <a:lnTo>
                    <a:pt x="92162" y="0"/>
                  </a:lnTo>
                  <a:lnTo>
                    <a:pt x="56288" y="7240"/>
                  </a:lnTo>
                  <a:lnTo>
                    <a:pt x="26993" y="26985"/>
                  </a:lnTo>
                  <a:lnTo>
                    <a:pt x="7242" y="56270"/>
                  </a:lnTo>
                  <a:lnTo>
                    <a:pt x="0" y="92133"/>
                  </a:lnTo>
                  <a:lnTo>
                    <a:pt x="0" y="1283205"/>
                  </a:lnTo>
                  <a:lnTo>
                    <a:pt x="7242" y="1319068"/>
                  </a:lnTo>
                  <a:lnTo>
                    <a:pt x="26993" y="1348354"/>
                  </a:lnTo>
                  <a:lnTo>
                    <a:pt x="56288" y="1368099"/>
                  </a:lnTo>
                  <a:lnTo>
                    <a:pt x="92162" y="1375340"/>
                  </a:lnTo>
                  <a:lnTo>
                    <a:pt x="829456" y="1375340"/>
                  </a:lnTo>
                  <a:lnTo>
                    <a:pt x="865329" y="1368099"/>
                  </a:lnTo>
                  <a:lnTo>
                    <a:pt x="894623" y="1348354"/>
                  </a:lnTo>
                  <a:lnTo>
                    <a:pt x="914374" y="1319068"/>
                  </a:lnTo>
                  <a:lnTo>
                    <a:pt x="921617" y="1283205"/>
                  </a:lnTo>
                  <a:lnTo>
                    <a:pt x="921617" y="92133"/>
                  </a:lnTo>
                  <a:lnTo>
                    <a:pt x="914374" y="56270"/>
                  </a:lnTo>
                  <a:lnTo>
                    <a:pt x="894623" y="26985"/>
                  </a:lnTo>
                  <a:lnTo>
                    <a:pt x="865329" y="7240"/>
                  </a:lnTo>
                  <a:lnTo>
                    <a:pt x="829456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319331" y="717015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83206"/>
                  </a:lnTo>
                  <a:lnTo>
                    <a:pt x="914374" y="1319069"/>
                  </a:lnTo>
                  <a:lnTo>
                    <a:pt x="894623" y="1348355"/>
                  </a:lnTo>
                  <a:lnTo>
                    <a:pt x="865328" y="1368100"/>
                  </a:lnTo>
                  <a:lnTo>
                    <a:pt x="829455" y="1375340"/>
                  </a:lnTo>
                  <a:lnTo>
                    <a:pt x="92161" y="1375340"/>
                  </a:lnTo>
                  <a:lnTo>
                    <a:pt x="56288" y="1368100"/>
                  </a:lnTo>
                  <a:lnTo>
                    <a:pt x="26993" y="1348355"/>
                  </a:lnTo>
                  <a:lnTo>
                    <a:pt x="7242" y="1319069"/>
                  </a:lnTo>
                  <a:lnTo>
                    <a:pt x="0" y="128320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5368242" y="896650"/>
            <a:ext cx="821690" cy="985519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indent="1270" algn="ctr">
              <a:lnSpc>
                <a:spcPct val="85900"/>
              </a:lnSpc>
              <a:spcBef>
                <a:spcPts val="235"/>
              </a:spcBef>
            </a:pPr>
            <a:r>
              <a:rPr sz="800" spc="-30" dirty="0">
                <a:latin typeface="Arial MT"/>
                <a:cs typeface="Arial MT"/>
              </a:rPr>
              <a:t>Indian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National </a:t>
            </a:r>
            <a:r>
              <a:rPr sz="800" spc="-65" dirty="0">
                <a:latin typeface="Arial MT"/>
                <a:cs typeface="Arial MT"/>
              </a:rPr>
              <a:t>Congress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formed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educated</a:t>
            </a:r>
            <a:r>
              <a:rPr sz="800" spc="-10" dirty="0">
                <a:latin typeface="Arial MT"/>
                <a:cs typeface="Arial MT"/>
              </a:rPr>
              <a:t> Indians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disliked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British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Rule,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wanted independence from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united</a:t>
            </a:r>
            <a:r>
              <a:rPr sz="800" spc="-10" dirty="0">
                <a:latin typeface="Arial MT"/>
                <a:cs typeface="Arial MT"/>
              </a:rPr>
              <a:t> India.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263132" y="632968"/>
            <a:ext cx="1347470" cy="1542415"/>
            <a:chOff x="6263132" y="632968"/>
            <a:chExt cx="1347470" cy="1542415"/>
          </a:xfrm>
        </p:grpSpPr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63132" y="1212087"/>
              <a:ext cx="338328" cy="38404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28470" y="1285798"/>
              <a:ext cx="204661" cy="23777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31356" y="632968"/>
              <a:ext cx="1078992" cy="154228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6609596" y="717015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829454" y="0"/>
                  </a:moveTo>
                  <a:lnTo>
                    <a:pt x="92161" y="0"/>
                  </a:lnTo>
                  <a:lnTo>
                    <a:pt x="56288" y="7240"/>
                  </a:lnTo>
                  <a:lnTo>
                    <a:pt x="26993" y="26985"/>
                  </a:lnTo>
                  <a:lnTo>
                    <a:pt x="7242" y="56270"/>
                  </a:lnTo>
                  <a:lnTo>
                    <a:pt x="0" y="92133"/>
                  </a:lnTo>
                  <a:lnTo>
                    <a:pt x="0" y="1283205"/>
                  </a:lnTo>
                  <a:lnTo>
                    <a:pt x="7242" y="1319068"/>
                  </a:lnTo>
                  <a:lnTo>
                    <a:pt x="26993" y="1348354"/>
                  </a:lnTo>
                  <a:lnTo>
                    <a:pt x="56288" y="1368099"/>
                  </a:lnTo>
                  <a:lnTo>
                    <a:pt x="92161" y="1375340"/>
                  </a:lnTo>
                  <a:lnTo>
                    <a:pt x="829454" y="1375340"/>
                  </a:lnTo>
                  <a:lnTo>
                    <a:pt x="865328" y="1368099"/>
                  </a:lnTo>
                  <a:lnTo>
                    <a:pt x="894623" y="1348354"/>
                  </a:lnTo>
                  <a:lnTo>
                    <a:pt x="914373" y="1319068"/>
                  </a:lnTo>
                  <a:lnTo>
                    <a:pt x="921616" y="1283205"/>
                  </a:lnTo>
                  <a:lnTo>
                    <a:pt x="921616" y="92133"/>
                  </a:lnTo>
                  <a:lnTo>
                    <a:pt x="914373" y="56270"/>
                  </a:lnTo>
                  <a:lnTo>
                    <a:pt x="894623" y="26985"/>
                  </a:lnTo>
                  <a:lnTo>
                    <a:pt x="865328" y="7240"/>
                  </a:lnTo>
                  <a:lnTo>
                    <a:pt x="829454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609596" y="717015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83206"/>
                  </a:lnTo>
                  <a:lnTo>
                    <a:pt x="914374" y="1319069"/>
                  </a:lnTo>
                  <a:lnTo>
                    <a:pt x="894623" y="1348355"/>
                  </a:lnTo>
                  <a:lnTo>
                    <a:pt x="865328" y="1368100"/>
                  </a:lnTo>
                  <a:lnTo>
                    <a:pt x="829455" y="1375340"/>
                  </a:lnTo>
                  <a:lnTo>
                    <a:pt x="92161" y="1375340"/>
                  </a:lnTo>
                  <a:lnTo>
                    <a:pt x="56288" y="1368100"/>
                  </a:lnTo>
                  <a:lnTo>
                    <a:pt x="26993" y="1348355"/>
                  </a:lnTo>
                  <a:lnTo>
                    <a:pt x="7242" y="1319069"/>
                  </a:lnTo>
                  <a:lnTo>
                    <a:pt x="0" y="128320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6669675" y="844833"/>
            <a:ext cx="799465" cy="10864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890"/>
              </a:lnSpc>
              <a:spcBef>
                <a:spcPts val="10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Amritsar</a:t>
            </a:r>
            <a:endParaRPr sz="800">
              <a:latin typeface="Arial MT"/>
              <a:cs typeface="Arial MT"/>
            </a:endParaRPr>
          </a:p>
          <a:p>
            <a:pPr marL="12065" marR="5080" indent="-635" algn="ctr">
              <a:lnSpc>
                <a:spcPct val="85600"/>
              </a:lnSpc>
              <a:spcBef>
                <a:spcPts val="65"/>
              </a:spcBef>
            </a:pPr>
            <a:r>
              <a:rPr sz="800" spc="-45" dirty="0">
                <a:latin typeface="Arial MT"/>
                <a:cs typeface="Arial MT"/>
              </a:rPr>
              <a:t>Massacre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1919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deaths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1,200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Indians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been </a:t>
            </a:r>
            <a:r>
              <a:rPr sz="800" spc="-10" dirty="0">
                <a:latin typeface="Arial MT"/>
                <a:cs typeface="Arial MT"/>
              </a:rPr>
              <a:t>peacefully </a:t>
            </a:r>
            <a:r>
              <a:rPr sz="800" spc="-30" dirty="0">
                <a:latin typeface="Arial MT"/>
                <a:cs typeface="Arial MT"/>
              </a:rPr>
              <a:t>protesting.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opened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fire </a:t>
            </a:r>
            <a:r>
              <a:rPr sz="800" spc="-60" dirty="0">
                <a:latin typeface="Arial MT"/>
                <a:cs typeface="Arial MT"/>
              </a:rPr>
              <a:t>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unarmed people.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7552435" y="632968"/>
            <a:ext cx="1347470" cy="1542415"/>
            <a:chOff x="7552435" y="632968"/>
            <a:chExt cx="1347470" cy="1542415"/>
          </a:xfrm>
        </p:grpSpPr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552435" y="1212087"/>
              <a:ext cx="338327" cy="38404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618735" y="1285798"/>
              <a:ext cx="204661" cy="237773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820659" y="632968"/>
              <a:ext cx="1078992" cy="1542288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7899862" y="717015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829454" y="0"/>
                  </a:moveTo>
                  <a:lnTo>
                    <a:pt x="92161" y="0"/>
                  </a:lnTo>
                  <a:lnTo>
                    <a:pt x="56287" y="7240"/>
                  </a:lnTo>
                  <a:lnTo>
                    <a:pt x="26993" y="26985"/>
                  </a:lnTo>
                  <a:lnTo>
                    <a:pt x="7242" y="56270"/>
                  </a:lnTo>
                  <a:lnTo>
                    <a:pt x="0" y="92133"/>
                  </a:lnTo>
                  <a:lnTo>
                    <a:pt x="0" y="1283205"/>
                  </a:lnTo>
                  <a:lnTo>
                    <a:pt x="7242" y="1319068"/>
                  </a:lnTo>
                  <a:lnTo>
                    <a:pt x="26993" y="1348354"/>
                  </a:lnTo>
                  <a:lnTo>
                    <a:pt x="56287" y="1368099"/>
                  </a:lnTo>
                  <a:lnTo>
                    <a:pt x="92161" y="1375340"/>
                  </a:lnTo>
                  <a:lnTo>
                    <a:pt x="829454" y="1375340"/>
                  </a:lnTo>
                  <a:lnTo>
                    <a:pt x="865328" y="1368099"/>
                  </a:lnTo>
                  <a:lnTo>
                    <a:pt x="894622" y="1348354"/>
                  </a:lnTo>
                  <a:lnTo>
                    <a:pt x="914373" y="1319068"/>
                  </a:lnTo>
                  <a:lnTo>
                    <a:pt x="921616" y="1283205"/>
                  </a:lnTo>
                  <a:lnTo>
                    <a:pt x="921616" y="92133"/>
                  </a:lnTo>
                  <a:lnTo>
                    <a:pt x="914373" y="56270"/>
                  </a:lnTo>
                  <a:lnTo>
                    <a:pt x="894622" y="26985"/>
                  </a:lnTo>
                  <a:lnTo>
                    <a:pt x="865328" y="7240"/>
                  </a:lnTo>
                  <a:lnTo>
                    <a:pt x="82945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7899862" y="717015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83206"/>
                  </a:lnTo>
                  <a:lnTo>
                    <a:pt x="914374" y="1319069"/>
                  </a:lnTo>
                  <a:lnTo>
                    <a:pt x="894623" y="1348355"/>
                  </a:lnTo>
                  <a:lnTo>
                    <a:pt x="865328" y="1368100"/>
                  </a:lnTo>
                  <a:lnTo>
                    <a:pt x="829455" y="1375340"/>
                  </a:lnTo>
                  <a:lnTo>
                    <a:pt x="92161" y="1375340"/>
                  </a:lnTo>
                  <a:lnTo>
                    <a:pt x="56288" y="1368100"/>
                  </a:lnTo>
                  <a:lnTo>
                    <a:pt x="26993" y="1348355"/>
                  </a:lnTo>
                  <a:lnTo>
                    <a:pt x="7242" y="1319069"/>
                  </a:lnTo>
                  <a:lnTo>
                    <a:pt x="0" y="128320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7951123" y="948466"/>
            <a:ext cx="818515" cy="88519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24130" marR="17780" indent="-635" algn="ctr">
              <a:lnSpc>
                <a:spcPct val="87500"/>
              </a:lnSpc>
              <a:spcBef>
                <a:spcPts val="219"/>
              </a:spcBef>
            </a:pPr>
            <a:r>
              <a:rPr sz="800" spc="-20" dirty="0">
                <a:latin typeface="Arial MT"/>
                <a:cs typeface="Arial MT"/>
              </a:rPr>
              <a:t>Gandhi</a:t>
            </a:r>
            <a:r>
              <a:rPr sz="800" spc="-10" dirty="0">
                <a:latin typeface="Arial MT"/>
                <a:cs typeface="Arial MT"/>
              </a:rPr>
              <a:t> believed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Satyagreaha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–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non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violent </a:t>
            </a:r>
            <a:r>
              <a:rPr sz="800" spc="-20" dirty="0">
                <a:latin typeface="Arial MT"/>
                <a:cs typeface="Arial MT"/>
              </a:rPr>
              <a:t>protest-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ts val="790"/>
              </a:lnSpc>
            </a:pPr>
            <a:r>
              <a:rPr sz="800" dirty="0">
                <a:latin typeface="Arial MT"/>
                <a:cs typeface="Arial MT"/>
              </a:rPr>
              <a:t>led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many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peaceful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campaigns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gain India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its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919"/>
              </a:lnSpc>
            </a:pPr>
            <a:r>
              <a:rPr sz="800" spc="-10" dirty="0">
                <a:latin typeface="Arial MT"/>
                <a:cs typeface="Arial MT"/>
              </a:rPr>
              <a:t>independence.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8841740" y="657351"/>
            <a:ext cx="1329055" cy="1542415"/>
            <a:chOff x="8841740" y="657351"/>
            <a:chExt cx="1329055" cy="1542415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841740" y="1224279"/>
              <a:ext cx="338327" cy="38404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907765" y="1297531"/>
              <a:ext cx="205897" cy="23773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109964" y="657351"/>
              <a:ext cx="1060703" cy="1542288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9190126" y="740244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829454" y="0"/>
                  </a:moveTo>
                  <a:lnTo>
                    <a:pt x="92161" y="0"/>
                  </a:lnTo>
                  <a:lnTo>
                    <a:pt x="56288" y="7240"/>
                  </a:lnTo>
                  <a:lnTo>
                    <a:pt x="26993" y="26985"/>
                  </a:lnTo>
                  <a:lnTo>
                    <a:pt x="7242" y="56271"/>
                  </a:lnTo>
                  <a:lnTo>
                    <a:pt x="0" y="92134"/>
                  </a:lnTo>
                  <a:lnTo>
                    <a:pt x="0" y="1283205"/>
                  </a:lnTo>
                  <a:lnTo>
                    <a:pt x="7242" y="1319068"/>
                  </a:lnTo>
                  <a:lnTo>
                    <a:pt x="26993" y="1348354"/>
                  </a:lnTo>
                  <a:lnTo>
                    <a:pt x="56288" y="1368099"/>
                  </a:lnTo>
                  <a:lnTo>
                    <a:pt x="92161" y="1375340"/>
                  </a:lnTo>
                  <a:lnTo>
                    <a:pt x="829454" y="1375340"/>
                  </a:lnTo>
                  <a:lnTo>
                    <a:pt x="865328" y="1368099"/>
                  </a:lnTo>
                  <a:lnTo>
                    <a:pt x="894623" y="1348354"/>
                  </a:lnTo>
                  <a:lnTo>
                    <a:pt x="914374" y="1319068"/>
                  </a:lnTo>
                  <a:lnTo>
                    <a:pt x="921617" y="1283205"/>
                  </a:lnTo>
                  <a:lnTo>
                    <a:pt x="921617" y="92134"/>
                  </a:lnTo>
                  <a:lnTo>
                    <a:pt x="914374" y="56271"/>
                  </a:lnTo>
                  <a:lnTo>
                    <a:pt x="894623" y="26985"/>
                  </a:lnTo>
                  <a:lnTo>
                    <a:pt x="865328" y="7240"/>
                  </a:lnTo>
                  <a:lnTo>
                    <a:pt x="829454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9190126" y="740244"/>
              <a:ext cx="922019" cy="1375410"/>
            </a:xfrm>
            <a:custGeom>
              <a:avLst/>
              <a:gdLst/>
              <a:ahLst/>
              <a:cxnLst/>
              <a:rect l="l" t="t" r="r" b="b"/>
              <a:pathLst>
                <a:path w="922020" h="1375410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83206"/>
                  </a:lnTo>
                  <a:lnTo>
                    <a:pt x="914374" y="1319069"/>
                  </a:lnTo>
                  <a:lnTo>
                    <a:pt x="894623" y="1348355"/>
                  </a:lnTo>
                  <a:lnTo>
                    <a:pt x="865328" y="1368100"/>
                  </a:lnTo>
                  <a:lnTo>
                    <a:pt x="829455" y="1375340"/>
                  </a:lnTo>
                  <a:lnTo>
                    <a:pt x="92161" y="1375340"/>
                  </a:lnTo>
                  <a:lnTo>
                    <a:pt x="56288" y="1368100"/>
                  </a:lnTo>
                  <a:lnTo>
                    <a:pt x="26993" y="1348355"/>
                  </a:lnTo>
                  <a:lnTo>
                    <a:pt x="7242" y="1319069"/>
                  </a:lnTo>
                  <a:lnTo>
                    <a:pt x="0" y="128320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9239098" y="765586"/>
            <a:ext cx="823594" cy="129032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5080" algn="ctr">
              <a:lnSpc>
                <a:spcPts val="790"/>
              </a:lnSpc>
              <a:spcBef>
                <a:spcPts val="26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Muslim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League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created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endParaRPr sz="800">
              <a:latin typeface="Arial MT"/>
              <a:cs typeface="Arial MT"/>
            </a:endParaRPr>
          </a:p>
          <a:p>
            <a:pPr marL="27940" marR="20955" indent="-1270" algn="ctr">
              <a:lnSpc>
                <a:spcPct val="84700"/>
              </a:lnSpc>
              <a:spcBef>
                <a:spcPts val="80"/>
              </a:spcBef>
            </a:pPr>
            <a:r>
              <a:rPr sz="800" spc="-75" dirty="0">
                <a:latin typeface="Arial MT"/>
                <a:cs typeface="Arial MT"/>
              </a:rPr>
              <a:t>Muslims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35" dirty="0">
                <a:latin typeface="Arial MT"/>
                <a:cs typeface="Arial MT"/>
              </a:rPr>
              <a:t>scared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independent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India</a:t>
            </a:r>
            <a:r>
              <a:rPr sz="800" spc="-20" dirty="0">
                <a:latin typeface="Arial MT"/>
                <a:cs typeface="Arial MT"/>
              </a:rPr>
              <a:t> would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mean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were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minority,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25" dirty="0">
                <a:latin typeface="Arial MT"/>
                <a:cs typeface="Arial MT"/>
              </a:rPr>
              <a:t>campaigned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-10" dirty="0">
                <a:latin typeface="Arial MT"/>
                <a:cs typeface="Arial MT"/>
              </a:rPr>
              <a:t> partition and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creation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Pakistan.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891333" y="3319831"/>
            <a:ext cx="26244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0" dirty="0">
                <a:latin typeface="Trebuchet MS"/>
                <a:cs typeface="Trebuchet MS"/>
              </a:rPr>
              <a:t>Interpretations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on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British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40" dirty="0">
                <a:latin typeface="Trebuchet MS"/>
                <a:cs typeface="Trebuchet MS"/>
              </a:rPr>
              <a:t>empire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570413" y="421184"/>
            <a:ext cx="32924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steps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40" dirty="0">
                <a:latin typeface="Trebuchet MS"/>
                <a:cs typeface="Trebuchet MS"/>
              </a:rPr>
              <a:t>partition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40" dirty="0">
                <a:latin typeface="Trebuchet MS"/>
                <a:cs typeface="Trebuchet MS"/>
              </a:rPr>
              <a:t>India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and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Pakistan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185363" y="1106984"/>
            <a:ext cx="169608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rebuchet MS"/>
                <a:cs typeface="Trebuchet MS"/>
              </a:rPr>
              <a:t>British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control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India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257189" y="2167687"/>
            <a:ext cx="191897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75" dirty="0">
                <a:latin typeface="Trebuchet MS"/>
                <a:cs typeface="Trebuchet MS"/>
              </a:rPr>
              <a:t>new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model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30" dirty="0">
                <a:latin typeface="Trebuchet MS"/>
                <a:cs typeface="Trebuchet MS"/>
              </a:rPr>
              <a:t>army?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067174" y="2393181"/>
            <a:ext cx="1827530" cy="9156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After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Partition,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India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part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fertile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previously</a:t>
            </a:r>
            <a:r>
              <a:rPr sz="800" dirty="0">
                <a:latin typeface="Arial MT"/>
                <a:cs typeface="Arial MT"/>
              </a:rPr>
              <a:t> owned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Punjab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region,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Pakistan.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meant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India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not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much</a:t>
            </a:r>
            <a:r>
              <a:rPr sz="800" dirty="0">
                <a:latin typeface="Arial MT"/>
                <a:cs typeface="Arial MT"/>
              </a:rPr>
              <a:t> farmland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grow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its </a:t>
            </a:r>
            <a:r>
              <a:rPr sz="800" spc="-35" dirty="0">
                <a:latin typeface="Arial MT"/>
                <a:cs typeface="Arial MT"/>
              </a:rPr>
              <a:t>crops,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its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people. This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caused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there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shortage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food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initially.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975189" y="2393181"/>
            <a:ext cx="2124710" cy="9156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After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partition,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both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India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Pakistan</a:t>
            </a:r>
            <a:r>
              <a:rPr sz="800" spc="-10" dirty="0">
                <a:latin typeface="Arial MT"/>
                <a:cs typeface="Arial MT"/>
              </a:rPr>
              <a:t> claimed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should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full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control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Kashmir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region.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Kashmir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region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(on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border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I/P)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split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between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two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during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partition.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Pakistan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India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fought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three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wars,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full </a:t>
            </a:r>
            <a:r>
              <a:rPr sz="800" spc="-20" dirty="0">
                <a:latin typeface="Arial MT"/>
                <a:cs typeface="Arial MT"/>
              </a:rPr>
              <a:t>control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region,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1947,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1965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1999.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6" name="object 4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20700" y="1358391"/>
            <a:ext cx="1606296" cy="1868424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2109727" y="1393474"/>
            <a:ext cx="1648460" cy="1796414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>
              <a:lnSpc>
                <a:spcPct val="104000"/>
              </a:lnSpc>
              <a:spcBef>
                <a:spcPts val="60"/>
              </a:spcBef>
            </a:pP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controlled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India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since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1622.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East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India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Company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(run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British)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used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India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base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trade 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rest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30" dirty="0">
                <a:latin typeface="Arial MT"/>
                <a:cs typeface="Arial MT"/>
              </a:rPr>
              <a:t>Asia.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During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time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India,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British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put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down</a:t>
            </a:r>
            <a:r>
              <a:rPr sz="800" spc="-10" dirty="0">
                <a:latin typeface="Arial MT"/>
                <a:cs typeface="Arial MT"/>
              </a:rPr>
              <a:t> several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rebellions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worst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one</a:t>
            </a:r>
            <a:r>
              <a:rPr sz="800" dirty="0">
                <a:latin typeface="Arial MT"/>
                <a:cs typeface="Arial MT"/>
              </a:rPr>
              <a:t> being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Sepoy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Rebellion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1857 </a:t>
            </a:r>
            <a:r>
              <a:rPr sz="800" spc="-25" dirty="0">
                <a:latin typeface="Arial MT"/>
                <a:cs typeface="Arial MT"/>
              </a:rPr>
              <a:t>Queen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Victoria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became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Empress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India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May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1876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attempt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dispel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future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rebellions.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India </a:t>
            </a:r>
            <a:r>
              <a:rPr sz="800" dirty="0">
                <a:latin typeface="Arial MT"/>
                <a:cs typeface="Arial MT"/>
              </a:rPr>
              <a:t>played</a:t>
            </a:r>
            <a:r>
              <a:rPr sz="800" spc="3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role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providing </a:t>
            </a:r>
            <a:r>
              <a:rPr sz="800" dirty="0">
                <a:latin typeface="Arial MT"/>
                <a:cs typeface="Arial MT"/>
              </a:rPr>
              <a:t>Britain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soldiers.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These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soldiers</a:t>
            </a:r>
            <a:r>
              <a:rPr sz="800" dirty="0">
                <a:latin typeface="Arial MT"/>
                <a:cs typeface="Arial MT"/>
              </a:rPr>
              <a:t> were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used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protecting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0" dirty="0">
                <a:latin typeface="Arial MT"/>
                <a:cs typeface="Arial MT"/>
              </a:rPr>
              <a:t> Empire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577885" y="3600339"/>
            <a:ext cx="3246120" cy="1300480"/>
            <a:chOff x="577885" y="3600339"/>
            <a:chExt cx="3246120" cy="1300480"/>
          </a:xfrm>
        </p:grpSpPr>
        <p:sp>
          <p:nvSpPr>
            <p:cNvPr id="49" name="object 49"/>
            <p:cNvSpPr/>
            <p:nvPr/>
          </p:nvSpPr>
          <p:spPr>
            <a:xfrm>
              <a:off x="593199" y="3603543"/>
              <a:ext cx="3228975" cy="1290955"/>
            </a:xfrm>
            <a:custGeom>
              <a:avLst/>
              <a:gdLst/>
              <a:ahLst/>
              <a:cxnLst/>
              <a:rect l="l" t="t" r="r" b="b"/>
              <a:pathLst>
                <a:path w="3228975" h="1290954">
                  <a:moveTo>
                    <a:pt x="1314161" y="0"/>
                  </a:moveTo>
                  <a:lnTo>
                    <a:pt x="1275527" y="2656"/>
                  </a:lnTo>
                  <a:lnTo>
                    <a:pt x="1238785" y="9814"/>
                  </a:lnTo>
                  <a:lnTo>
                    <a:pt x="1203793" y="22420"/>
                  </a:lnTo>
                  <a:lnTo>
                    <a:pt x="1167453" y="34939"/>
                  </a:lnTo>
                  <a:lnTo>
                    <a:pt x="1127081" y="41870"/>
                  </a:lnTo>
                  <a:lnTo>
                    <a:pt x="1083146" y="44204"/>
                  </a:lnTo>
                  <a:lnTo>
                    <a:pt x="1036118" y="42937"/>
                  </a:lnTo>
                  <a:lnTo>
                    <a:pt x="986467" y="39063"/>
                  </a:lnTo>
                  <a:lnTo>
                    <a:pt x="934664" y="33575"/>
                  </a:lnTo>
                  <a:lnTo>
                    <a:pt x="881178" y="27467"/>
                  </a:lnTo>
                  <a:lnTo>
                    <a:pt x="826479" y="21733"/>
                  </a:lnTo>
                  <a:lnTo>
                    <a:pt x="771039" y="17368"/>
                  </a:lnTo>
                  <a:lnTo>
                    <a:pt x="715326" y="15365"/>
                  </a:lnTo>
                  <a:lnTo>
                    <a:pt x="659810" y="16717"/>
                  </a:lnTo>
                  <a:lnTo>
                    <a:pt x="604963" y="22420"/>
                  </a:lnTo>
                  <a:lnTo>
                    <a:pt x="552973" y="28894"/>
                  </a:lnTo>
                  <a:lnTo>
                    <a:pt x="504991" y="32281"/>
                  </a:lnTo>
                  <a:lnTo>
                    <a:pt x="459929" y="33154"/>
                  </a:lnTo>
                  <a:lnTo>
                    <a:pt x="416698" y="32086"/>
                  </a:lnTo>
                  <a:lnTo>
                    <a:pt x="374210" y="29649"/>
                  </a:lnTo>
                  <a:lnTo>
                    <a:pt x="287105" y="22963"/>
                  </a:lnTo>
                  <a:lnTo>
                    <a:pt x="240312" y="19861"/>
                  </a:lnTo>
                  <a:lnTo>
                    <a:pt x="189907" y="17682"/>
                  </a:lnTo>
                  <a:lnTo>
                    <a:pt x="134801" y="17000"/>
                  </a:lnTo>
                  <a:lnTo>
                    <a:pt x="73906" y="18388"/>
                  </a:lnTo>
                  <a:lnTo>
                    <a:pt x="6134" y="22420"/>
                  </a:lnTo>
                  <a:lnTo>
                    <a:pt x="14269" y="79349"/>
                  </a:lnTo>
                  <a:lnTo>
                    <a:pt x="18016" y="129705"/>
                  </a:lnTo>
                  <a:lnTo>
                    <a:pt x="18407" y="176084"/>
                  </a:lnTo>
                  <a:lnTo>
                    <a:pt x="16474" y="221081"/>
                  </a:lnTo>
                  <a:lnTo>
                    <a:pt x="9762" y="317305"/>
                  </a:lnTo>
                  <a:lnTo>
                    <a:pt x="7047" y="373723"/>
                  </a:lnTo>
                  <a:lnTo>
                    <a:pt x="6134" y="439137"/>
                  </a:lnTo>
                  <a:lnTo>
                    <a:pt x="6363" y="552435"/>
                  </a:lnTo>
                  <a:lnTo>
                    <a:pt x="5790" y="781880"/>
                  </a:lnTo>
                  <a:lnTo>
                    <a:pt x="6134" y="880859"/>
                  </a:lnTo>
                  <a:lnTo>
                    <a:pt x="5851" y="935999"/>
                  </a:lnTo>
                  <a:lnTo>
                    <a:pt x="4544" y="982775"/>
                  </a:lnTo>
                  <a:lnTo>
                    <a:pt x="1065" y="1064435"/>
                  </a:lnTo>
                  <a:lnTo>
                    <a:pt x="0" y="1105918"/>
                  </a:lnTo>
                  <a:lnTo>
                    <a:pt x="121" y="1152236"/>
                  </a:lnTo>
                  <a:lnTo>
                    <a:pt x="1981" y="1206688"/>
                  </a:lnTo>
                  <a:lnTo>
                    <a:pt x="6134" y="1272574"/>
                  </a:lnTo>
                  <a:lnTo>
                    <a:pt x="39914" y="1267853"/>
                  </a:lnTo>
                  <a:lnTo>
                    <a:pt x="76777" y="1267210"/>
                  </a:lnTo>
                  <a:lnTo>
                    <a:pt x="116683" y="1269600"/>
                  </a:lnTo>
                  <a:lnTo>
                    <a:pt x="159594" y="1273978"/>
                  </a:lnTo>
                  <a:lnTo>
                    <a:pt x="205470" y="1279300"/>
                  </a:lnTo>
                  <a:lnTo>
                    <a:pt x="254273" y="1284522"/>
                  </a:lnTo>
                  <a:lnTo>
                    <a:pt x="305962" y="1288599"/>
                  </a:lnTo>
                  <a:lnTo>
                    <a:pt x="360498" y="1290488"/>
                  </a:lnTo>
                  <a:lnTo>
                    <a:pt x="417843" y="1289142"/>
                  </a:lnTo>
                  <a:lnTo>
                    <a:pt x="477958" y="1283519"/>
                  </a:lnTo>
                  <a:lnTo>
                    <a:pt x="540802" y="1272574"/>
                  </a:lnTo>
                  <a:lnTo>
                    <a:pt x="602649" y="1262166"/>
                  </a:lnTo>
                  <a:lnTo>
                    <a:pt x="660064" y="1257942"/>
                  </a:lnTo>
                  <a:lnTo>
                    <a:pt x="713447" y="1258534"/>
                  </a:lnTo>
                  <a:lnTo>
                    <a:pt x="763199" y="1262575"/>
                  </a:lnTo>
                  <a:lnTo>
                    <a:pt x="809719" y="1268697"/>
                  </a:lnTo>
                  <a:lnTo>
                    <a:pt x="853408" y="1275533"/>
                  </a:lnTo>
                  <a:lnTo>
                    <a:pt x="894666" y="1281716"/>
                  </a:lnTo>
                  <a:lnTo>
                    <a:pt x="933893" y="1285879"/>
                  </a:lnTo>
                  <a:lnTo>
                    <a:pt x="971490" y="1286655"/>
                  </a:lnTo>
                  <a:lnTo>
                    <a:pt x="1007856" y="1282675"/>
                  </a:lnTo>
                  <a:lnTo>
                    <a:pt x="1043392" y="1272574"/>
                  </a:lnTo>
                  <a:lnTo>
                    <a:pt x="1081864" y="1262124"/>
                  </a:lnTo>
                  <a:lnTo>
                    <a:pt x="1125973" y="1257241"/>
                  </a:lnTo>
                  <a:lnTo>
                    <a:pt x="1174514" y="1256764"/>
                  </a:lnTo>
                  <a:lnTo>
                    <a:pt x="1226285" y="1259536"/>
                  </a:lnTo>
                  <a:lnTo>
                    <a:pt x="1280083" y="1264398"/>
                  </a:lnTo>
                  <a:lnTo>
                    <a:pt x="1388946" y="1275757"/>
                  </a:lnTo>
                  <a:lnTo>
                    <a:pt x="1441606" y="1279937"/>
                  </a:lnTo>
                  <a:lnTo>
                    <a:pt x="1491480" y="1281572"/>
                  </a:lnTo>
                  <a:lnTo>
                    <a:pt x="1537366" y="1279504"/>
                  </a:lnTo>
                  <a:lnTo>
                    <a:pt x="1578060" y="1272574"/>
                  </a:lnTo>
                  <a:lnTo>
                    <a:pt x="1623387" y="1263847"/>
                  </a:lnTo>
                  <a:lnTo>
                    <a:pt x="1667738" y="1260564"/>
                  </a:lnTo>
                  <a:lnTo>
                    <a:pt x="1711893" y="1261325"/>
                  </a:lnTo>
                  <a:lnTo>
                    <a:pt x="1756635" y="1264734"/>
                  </a:lnTo>
                  <a:lnTo>
                    <a:pt x="1802745" y="1269393"/>
                  </a:lnTo>
                  <a:lnTo>
                    <a:pt x="1851004" y="1273904"/>
                  </a:lnTo>
                  <a:lnTo>
                    <a:pt x="1902194" y="1276870"/>
                  </a:lnTo>
                  <a:lnTo>
                    <a:pt x="1957095" y="1276892"/>
                  </a:lnTo>
                  <a:lnTo>
                    <a:pt x="2016490" y="1272574"/>
                  </a:lnTo>
                  <a:lnTo>
                    <a:pt x="2063814" y="1268595"/>
                  </a:lnTo>
                  <a:lnTo>
                    <a:pt x="2112715" y="1266797"/>
                  </a:lnTo>
                  <a:lnTo>
                    <a:pt x="2162860" y="1266744"/>
                  </a:lnTo>
                  <a:lnTo>
                    <a:pt x="2213917" y="1267998"/>
                  </a:lnTo>
                  <a:lnTo>
                    <a:pt x="2265552" y="1270122"/>
                  </a:lnTo>
                  <a:lnTo>
                    <a:pt x="2369234" y="1275226"/>
                  </a:lnTo>
                  <a:lnTo>
                    <a:pt x="2420614" y="1277332"/>
                  </a:lnTo>
                  <a:lnTo>
                    <a:pt x="2471245" y="1278557"/>
                  </a:lnTo>
                  <a:lnTo>
                    <a:pt x="2520795" y="1278464"/>
                  </a:lnTo>
                  <a:lnTo>
                    <a:pt x="2568930" y="1276616"/>
                  </a:lnTo>
                  <a:lnTo>
                    <a:pt x="2615319" y="1272574"/>
                  </a:lnTo>
                  <a:lnTo>
                    <a:pt x="2661519" y="1268823"/>
                  </a:lnTo>
                  <a:lnTo>
                    <a:pt x="2709158" y="1267743"/>
                  </a:lnTo>
                  <a:lnTo>
                    <a:pt x="2758004" y="1268736"/>
                  </a:lnTo>
                  <a:lnTo>
                    <a:pt x="2807830" y="1271206"/>
                  </a:lnTo>
                  <a:lnTo>
                    <a:pt x="2909502" y="1278192"/>
                  </a:lnTo>
                  <a:lnTo>
                    <a:pt x="2960888" y="1281516"/>
                  </a:lnTo>
                  <a:lnTo>
                    <a:pt x="3012336" y="1283930"/>
                  </a:lnTo>
                  <a:lnTo>
                    <a:pt x="3063615" y="1284840"/>
                  </a:lnTo>
                  <a:lnTo>
                    <a:pt x="3114497" y="1283648"/>
                  </a:lnTo>
                  <a:lnTo>
                    <a:pt x="3164751" y="1279758"/>
                  </a:lnTo>
                  <a:lnTo>
                    <a:pt x="3214148" y="1272574"/>
                  </a:lnTo>
                  <a:lnTo>
                    <a:pt x="3212848" y="1208455"/>
                  </a:lnTo>
                  <a:lnTo>
                    <a:pt x="3213951" y="1151489"/>
                  </a:lnTo>
                  <a:lnTo>
                    <a:pt x="3216566" y="1100221"/>
                  </a:lnTo>
                  <a:lnTo>
                    <a:pt x="3222770" y="1008964"/>
                  </a:lnTo>
                  <a:lnTo>
                    <a:pt x="3224580" y="966066"/>
                  </a:lnTo>
                  <a:lnTo>
                    <a:pt x="3224339" y="923052"/>
                  </a:lnTo>
                  <a:lnTo>
                    <a:pt x="3221159" y="878465"/>
                  </a:lnTo>
                  <a:lnTo>
                    <a:pt x="3214148" y="830852"/>
                  </a:lnTo>
                  <a:lnTo>
                    <a:pt x="3208294" y="783679"/>
                  </a:lnTo>
                  <a:lnTo>
                    <a:pt x="3208007" y="740420"/>
                  </a:lnTo>
                  <a:lnTo>
                    <a:pt x="3211527" y="699641"/>
                  </a:lnTo>
                  <a:lnTo>
                    <a:pt x="3222957" y="619778"/>
                  </a:lnTo>
                  <a:lnTo>
                    <a:pt x="3227350" y="577823"/>
                  </a:lnTo>
                  <a:lnTo>
                    <a:pt x="3228519" y="532605"/>
                  </a:lnTo>
                  <a:lnTo>
                    <a:pt x="3224704" y="482687"/>
                  </a:lnTo>
                  <a:lnTo>
                    <a:pt x="3214148" y="426636"/>
                  </a:lnTo>
                  <a:lnTo>
                    <a:pt x="3202603" y="361574"/>
                  </a:lnTo>
                  <a:lnTo>
                    <a:pt x="3199057" y="300530"/>
                  </a:lnTo>
                  <a:lnTo>
                    <a:pt x="3201159" y="243570"/>
                  </a:lnTo>
                  <a:lnTo>
                    <a:pt x="3206559" y="190762"/>
                  </a:lnTo>
                  <a:lnTo>
                    <a:pt x="3212909" y="142175"/>
                  </a:lnTo>
                  <a:lnTo>
                    <a:pt x="3217856" y="97878"/>
                  </a:lnTo>
                  <a:lnTo>
                    <a:pt x="3219053" y="57936"/>
                  </a:lnTo>
                  <a:lnTo>
                    <a:pt x="3214148" y="22420"/>
                  </a:lnTo>
                  <a:lnTo>
                    <a:pt x="3149975" y="29466"/>
                  </a:lnTo>
                  <a:lnTo>
                    <a:pt x="3087927" y="33921"/>
                  </a:lnTo>
                  <a:lnTo>
                    <a:pt x="3027909" y="36114"/>
                  </a:lnTo>
                  <a:lnTo>
                    <a:pt x="2969823" y="36377"/>
                  </a:lnTo>
                  <a:lnTo>
                    <a:pt x="2913572" y="35039"/>
                  </a:lnTo>
                  <a:lnTo>
                    <a:pt x="2859059" y="32431"/>
                  </a:lnTo>
                  <a:lnTo>
                    <a:pt x="2806188" y="28885"/>
                  </a:lnTo>
                  <a:lnTo>
                    <a:pt x="2754861" y="24729"/>
                  </a:lnTo>
                  <a:lnTo>
                    <a:pt x="2656453" y="15915"/>
                  </a:lnTo>
                  <a:lnTo>
                    <a:pt x="2609178" y="11917"/>
                  </a:lnTo>
                  <a:lnTo>
                    <a:pt x="2563059" y="8633"/>
                  </a:lnTo>
                  <a:lnTo>
                    <a:pt x="2518001" y="6392"/>
                  </a:lnTo>
                  <a:lnTo>
                    <a:pt x="2473905" y="5526"/>
                  </a:lnTo>
                  <a:lnTo>
                    <a:pt x="2430675" y="6366"/>
                  </a:lnTo>
                  <a:lnTo>
                    <a:pt x="2388213" y="9241"/>
                  </a:lnTo>
                  <a:lnTo>
                    <a:pt x="2346424" y="14482"/>
                  </a:lnTo>
                  <a:lnTo>
                    <a:pt x="2247932" y="33723"/>
                  </a:lnTo>
                  <a:lnTo>
                    <a:pt x="2197974" y="40029"/>
                  </a:lnTo>
                  <a:lnTo>
                    <a:pt x="2153833" y="42223"/>
                  </a:lnTo>
                  <a:lnTo>
                    <a:pt x="2114007" y="41185"/>
                  </a:lnTo>
                  <a:lnTo>
                    <a:pt x="2076995" y="37798"/>
                  </a:lnTo>
                  <a:lnTo>
                    <a:pt x="2041295" y="32944"/>
                  </a:lnTo>
                  <a:lnTo>
                    <a:pt x="2005406" y="27505"/>
                  </a:lnTo>
                  <a:lnTo>
                    <a:pt x="1967824" y="22364"/>
                  </a:lnTo>
                  <a:lnTo>
                    <a:pt x="1927048" y="18403"/>
                  </a:lnTo>
                  <a:lnTo>
                    <a:pt x="1881577" y="16504"/>
                  </a:lnTo>
                  <a:lnTo>
                    <a:pt x="1829909" y="17549"/>
                  </a:lnTo>
                  <a:lnTo>
                    <a:pt x="1770542" y="22420"/>
                  </a:lnTo>
                  <a:lnTo>
                    <a:pt x="1708460" y="27173"/>
                  </a:lnTo>
                  <a:lnTo>
                    <a:pt x="1649554" y="27905"/>
                  </a:lnTo>
                  <a:lnTo>
                    <a:pt x="1593682" y="25564"/>
                  </a:lnTo>
                  <a:lnTo>
                    <a:pt x="1540700" y="21097"/>
                  </a:lnTo>
                  <a:lnTo>
                    <a:pt x="1490467" y="15450"/>
                  </a:lnTo>
                  <a:lnTo>
                    <a:pt x="1442839" y="9569"/>
                  </a:lnTo>
                  <a:lnTo>
                    <a:pt x="1397674" y="4403"/>
                  </a:lnTo>
                  <a:lnTo>
                    <a:pt x="1354829" y="897"/>
                  </a:lnTo>
                  <a:lnTo>
                    <a:pt x="1314161" y="0"/>
                  </a:lnTo>
                  <a:close/>
                </a:path>
              </a:pathLst>
            </a:custGeom>
            <a:solidFill>
              <a:srgbClr val="FFCC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587163" y="3609617"/>
              <a:ext cx="3227705" cy="1282065"/>
            </a:xfrm>
            <a:custGeom>
              <a:avLst/>
              <a:gdLst/>
              <a:ahLst/>
              <a:cxnLst/>
              <a:rect l="l" t="t" r="r" b="b"/>
              <a:pathLst>
                <a:path w="3227704" h="1282064">
                  <a:moveTo>
                    <a:pt x="12169" y="16346"/>
                  </a:moveTo>
                  <a:lnTo>
                    <a:pt x="72578" y="6814"/>
                  </a:lnTo>
                  <a:lnTo>
                    <a:pt x="129847" y="1626"/>
                  </a:lnTo>
                  <a:lnTo>
                    <a:pt x="184345" y="0"/>
                  </a:lnTo>
                  <a:lnTo>
                    <a:pt x="236441" y="1150"/>
                  </a:lnTo>
                  <a:lnTo>
                    <a:pt x="286503" y="4294"/>
                  </a:lnTo>
                  <a:lnTo>
                    <a:pt x="334901" y="8650"/>
                  </a:lnTo>
                  <a:lnTo>
                    <a:pt x="382004" y="13433"/>
                  </a:lnTo>
                  <a:lnTo>
                    <a:pt x="428180" y="17860"/>
                  </a:lnTo>
                  <a:lnTo>
                    <a:pt x="473798" y="21148"/>
                  </a:lnTo>
                  <a:lnTo>
                    <a:pt x="519228" y="22514"/>
                  </a:lnTo>
                  <a:lnTo>
                    <a:pt x="564839" y="21174"/>
                  </a:lnTo>
                  <a:lnTo>
                    <a:pt x="610999" y="16346"/>
                  </a:lnTo>
                  <a:lnTo>
                    <a:pt x="670882" y="9230"/>
                  </a:lnTo>
                  <a:lnTo>
                    <a:pt x="726735" y="5616"/>
                  </a:lnTo>
                  <a:lnTo>
                    <a:pt x="779087" y="4765"/>
                  </a:lnTo>
                  <a:lnTo>
                    <a:pt x="828470" y="5939"/>
                  </a:lnTo>
                  <a:lnTo>
                    <a:pt x="875414" y="8399"/>
                  </a:lnTo>
                  <a:lnTo>
                    <a:pt x="920451" y="11408"/>
                  </a:lnTo>
                  <a:lnTo>
                    <a:pt x="964111" y="14228"/>
                  </a:lnTo>
                  <a:lnTo>
                    <a:pt x="1006926" y="16120"/>
                  </a:lnTo>
                  <a:lnTo>
                    <a:pt x="1049427" y="16346"/>
                  </a:lnTo>
                  <a:lnTo>
                    <a:pt x="1092206" y="16250"/>
                  </a:lnTo>
                  <a:lnTo>
                    <a:pt x="1135717" y="17338"/>
                  </a:lnTo>
                  <a:lnTo>
                    <a:pt x="1180282" y="19112"/>
                  </a:lnTo>
                  <a:lnTo>
                    <a:pt x="1226224" y="21075"/>
                  </a:lnTo>
                  <a:lnTo>
                    <a:pt x="1273864" y="22731"/>
                  </a:lnTo>
                  <a:lnTo>
                    <a:pt x="1323525" y="23583"/>
                  </a:lnTo>
                  <a:lnTo>
                    <a:pt x="1375529" y="23134"/>
                  </a:lnTo>
                  <a:lnTo>
                    <a:pt x="1430199" y="20887"/>
                  </a:lnTo>
                  <a:lnTo>
                    <a:pt x="1487856" y="16346"/>
                  </a:lnTo>
                  <a:lnTo>
                    <a:pt x="1536572" y="12513"/>
                  </a:lnTo>
                  <a:lnTo>
                    <a:pt x="1585768" y="10385"/>
                  </a:lnTo>
                  <a:lnTo>
                    <a:pt x="1635472" y="9650"/>
                  </a:lnTo>
                  <a:lnTo>
                    <a:pt x="1685710" y="9995"/>
                  </a:lnTo>
                  <a:lnTo>
                    <a:pt x="1736510" y="11106"/>
                  </a:lnTo>
                  <a:lnTo>
                    <a:pt x="1787898" y="12671"/>
                  </a:lnTo>
                  <a:lnTo>
                    <a:pt x="1839901" y="14376"/>
                  </a:lnTo>
                  <a:lnTo>
                    <a:pt x="1892546" y="15909"/>
                  </a:lnTo>
                  <a:lnTo>
                    <a:pt x="1945861" y="16957"/>
                  </a:lnTo>
                  <a:lnTo>
                    <a:pt x="1999871" y="17207"/>
                  </a:lnTo>
                  <a:lnTo>
                    <a:pt x="2054605" y="16346"/>
                  </a:lnTo>
                  <a:lnTo>
                    <a:pt x="2104554" y="15470"/>
                  </a:lnTo>
                  <a:lnTo>
                    <a:pt x="2153565" y="15485"/>
                  </a:lnTo>
                  <a:lnTo>
                    <a:pt x="2201915" y="16171"/>
                  </a:lnTo>
                  <a:lnTo>
                    <a:pt x="2249884" y="17309"/>
                  </a:lnTo>
                  <a:lnTo>
                    <a:pt x="2297752" y="18680"/>
                  </a:lnTo>
                  <a:lnTo>
                    <a:pt x="2345798" y="20063"/>
                  </a:lnTo>
                  <a:lnTo>
                    <a:pt x="2394300" y="21240"/>
                  </a:lnTo>
                  <a:lnTo>
                    <a:pt x="2443538" y="21991"/>
                  </a:lnTo>
                  <a:lnTo>
                    <a:pt x="2493792" y="22097"/>
                  </a:lnTo>
                  <a:lnTo>
                    <a:pt x="2545339" y="21337"/>
                  </a:lnTo>
                  <a:lnTo>
                    <a:pt x="2598460" y="19494"/>
                  </a:lnTo>
                  <a:lnTo>
                    <a:pt x="2653434" y="16346"/>
                  </a:lnTo>
                  <a:lnTo>
                    <a:pt x="2708688" y="14356"/>
                  </a:lnTo>
                  <a:lnTo>
                    <a:pt x="2762464" y="15563"/>
                  </a:lnTo>
                  <a:lnTo>
                    <a:pt x="2814770" y="19116"/>
                  </a:lnTo>
                  <a:lnTo>
                    <a:pt x="2865610" y="24166"/>
                  </a:lnTo>
                  <a:lnTo>
                    <a:pt x="2914989" y="29862"/>
                  </a:lnTo>
                  <a:lnTo>
                    <a:pt x="2962913" y="35352"/>
                  </a:lnTo>
                  <a:lnTo>
                    <a:pt x="3009386" y="39786"/>
                  </a:lnTo>
                  <a:lnTo>
                    <a:pt x="3054414" y="42314"/>
                  </a:lnTo>
                  <a:lnTo>
                    <a:pt x="3098003" y="42084"/>
                  </a:lnTo>
                  <a:lnTo>
                    <a:pt x="3140158" y="38247"/>
                  </a:lnTo>
                  <a:lnTo>
                    <a:pt x="3180883" y="29951"/>
                  </a:lnTo>
                  <a:lnTo>
                    <a:pt x="3220184" y="16346"/>
                  </a:lnTo>
                  <a:lnTo>
                    <a:pt x="3222300" y="77920"/>
                  </a:lnTo>
                  <a:lnTo>
                    <a:pt x="3221803" y="135333"/>
                  </a:lnTo>
                  <a:lnTo>
                    <a:pt x="3219697" y="188641"/>
                  </a:lnTo>
                  <a:lnTo>
                    <a:pt x="3216986" y="237900"/>
                  </a:lnTo>
                  <a:lnTo>
                    <a:pt x="3214676" y="283165"/>
                  </a:lnTo>
                  <a:lnTo>
                    <a:pt x="3213769" y="324493"/>
                  </a:lnTo>
                  <a:lnTo>
                    <a:pt x="3215270" y="361939"/>
                  </a:lnTo>
                  <a:lnTo>
                    <a:pt x="3220184" y="395559"/>
                  </a:lnTo>
                  <a:lnTo>
                    <a:pt x="3225343" y="429920"/>
                  </a:lnTo>
                  <a:lnTo>
                    <a:pt x="3227439" y="469501"/>
                  </a:lnTo>
                  <a:lnTo>
                    <a:pt x="3227267" y="514224"/>
                  </a:lnTo>
                  <a:lnTo>
                    <a:pt x="3225620" y="564012"/>
                  </a:lnTo>
                  <a:lnTo>
                    <a:pt x="3223295" y="618789"/>
                  </a:lnTo>
                  <a:lnTo>
                    <a:pt x="3221084" y="678477"/>
                  </a:lnTo>
                  <a:lnTo>
                    <a:pt x="3219782" y="742999"/>
                  </a:lnTo>
                  <a:lnTo>
                    <a:pt x="3220184" y="812277"/>
                  </a:lnTo>
                  <a:lnTo>
                    <a:pt x="3220663" y="872155"/>
                  </a:lnTo>
                  <a:lnTo>
                    <a:pt x="3219760" y="925606"/>
                  </a:lnTo>
                  <a:lnTo>
                    <a:pt x="3218017" y="974377"/>
                  </a:lnTo>
                  <a:lnTo>
                    <a:pt x="3215974" y="1020214"/>
                  </a:lnTo>
                  <a:lnTo>
                    <a:pt x="3214172" y="1064863"/>
                  </a:lnTo>
                  <a:lnTo>
                    <a:pt x="3213151" y="1110069"/>
                  </a:lnTo>
                  <a:lnTo>
                    <a:pt x="3213453" y="1157581"/>
                  </a:lnTo>
                  <a:lnTo>
                    <a:pt x="3215617" y="1209142"/>
                  </a:lnTo>
                  <a:lnTo>
                    <a:pt x="3220184" y="1266500"/>
                  </a:lnTo>
                  <a:lnTo>
                    <a:pt x="3159863" y="1275080"/>
                  </a:lnTo>
                  <a:lnTo>
                    <a:pt x="3108121" y="1277913"/>
                  </a:lnTo>
                  <a:lnTo>
                    <a:pt x="3063113" y="1276439"/>
                  </a:lnTo>
                  <a:lnTo>
                    <a:pt x="3022997" y="1272098"/>
                  </a:lnTo>
                  <a:lnTo>
                    <a:pt x="2985927" y="1266330"/>
                  </a:lnTo>
                  <a:lnTo>
                    <a:pt x="2950061" y="1260576"/>
                  </a:lnTo>
                  <a:lnTo>
                    <a:pt x="2913555" y="1256275"/>
                  </a:lnTo>
                  <a:lnTo>
                    <a:pt x="2874564" y="1254869"/>
                  </a:lnTo>
                  <a:lnTo>
                    <a:pt x="2831246" y="1257797"/>
                  </a:lnTo>
                  <a:lnTo>
                    <a:pt x="2781755" y="1266500"/>
                  </a:lnTo>
                  <a:lnTo>
                    <a:pt x="2731960" y="1274939"/>
                  </a:lnTo>
                  <a:lnTo>
                    <a:pt x="2687863" y="1277196"/>
                  </a:lnTo>
                  <a:lnTo>
                    <a:pt x="2647822" y="1274884"/>
                  </a:lnTo>
                  <a:lnTo>
                    <a:pt x="2610197" y="1269619"/>
                  </a:lnTo>
                  <a:lnTo>
                    <a:pt x="2573348" y="1263018"/>
                  </a:lnTo>
                  <a:lnTo>
                    <a:pt x="2535635" y="1256695"/>
                  </a:lnTo>
                  <a:lnTo>
                    <a:pt x="2495417" y="1252266"/>
                  </a:lnTo>
                  <a:lnTo>
                    <a:pt x="2451053" y="1251347"/>
                  </a:lnTo>
                  <a:lnTo>
                    <a:pt x="2400903" y="1255553"/>
                  </a:lnTo>
                  <a:lnTo>
                    <a:pt x="2343326" y="1266500"/>
                  </a:lnTo>
                  <a:lnTo>
                    <a:pt x="2292258" y="1276106"/>
                  </a:lnTo>
                  <a:lnTo>
                    <a:pt x="2241995" y="1280798"/>
                  </a:lnTo>
                  <a:lnTo>
                    <a:pt x="2192360" y="1281527"/>
                  </a:lnTo>
                  <a:lnTo>
                    <a:pt x="2143174" y="1279242"/>
                  </a:lnTo>
                  <a:lnTo>
                    <a:pt x="2094260" y="1274894"/>
                  </a:lnTo>
                  <a:lnTo>
                    <a:pt x="2045439" y="1269433"/>
                  </a:lnTo>
                  <a:lnTo>
                    <a:pt x="1996533" y="1263809"/>
                  </a:lnTo>
                  <a:lnTo>
                    <a:pt x="1947364" y="1258972"/>
                  </a:lnTo>
                  <a:lnTo>
                    <a:pt x="1897754" y="1255873"/>
                  </a:lnTo>
                  <a:lnTo>
                    <a:pt x="1847525" y="1255461"/>
                  </a:lnTo>
                  <a:lnTo>
                    <a:pt x="1796499" y="1258686"/>
                  </a:lnTo>
                  <a:lnTo>
                    <a:pt x="1744497" y="1266500"/>
                  </a:lnTo>
                  <a:lnTo>
                    <a:pt x="1682938" y="1275771"/>
                  </a:lnTo>
                  <a:lnTo>
                    <a:pt x="1624423" y="1279450"/>
                  </a:lnTo>
                  <a:lnTo>
                    <a:pt x="1569019" y="1278862"/>
                  </a:lnTo>
                  <a:lnTo>
                    <a:pt x="1516795" y="1275330"/>
                  </a:lnTo>
                  <a:lnTo>
                    <a:pt x="1467817" y="1270179"/>
                  </a:lnTo>
                  <a:lnTo>
                    <a:pt x="1422154" y="1264734"/>
                  </a:lnTo>
                  <a:lnTo>
                    <a:pt x="1379872" y="1260319"/>
                  </a:lnTo>
                  <a:lnTo>
                    <a:pt x="1341038" y="1258259"/>
                  </a:lnTo>
                  <a:lnTo>
                    <a:pt x="1305721" y="1259878"/>
                  </a:lnTo>
                  <a:lnTo>
                    <a:pt x="1273988" y="1266500"/>
                  </a:lnTo>
                  <a:lnTo>
                    <a:pt x="1240210" y="1273261"/>
                  </a:lnTo>
                  <a:lnTo>
                    <a:pt x="1199667" y="1275236"/>
                  </a:lnTo>
                  <a:lnTo>
                    <a:pt x="1153789" y="1273656"/>
                  </a:lnTo>
                  <a:lnTo>
                    <a:pt x="1104008" y="1269752"/>
                  </a:lnTo>
                  <a:lnTo>
                    <a:pt x="1051755" y="1264757"/>
                  </a:lnTo>
                  <a:lnTo>
                    <a:pt x="998459" y="1259900"/>
                  </a:lnTo>
                  <a:lnTo>
                    <a:pt x="945553" y="1256415"/>
                  </a:lnTo>
                  <a:lnTo>
                    <a:pt x="894467" y="1255532"/>
                  </a:lnTo>
                  <a:lnTo>
                    <a:pt x="846632" y="1258483"/>
                  </a:lnTo>
                  <a:lnTo>
                    <a:pt x="803479" y="1266500"/>
                  </a:lnTo>
                  <a:lnTo>
                    <a:pt x="774333" y="1272439"/>
                  </a:lnTo>
                  <a:lnTo>
                    <a:pt x="737959" y="1276686"/>
                  </a:lnTo>
                  <a:lnTo>
                    <a:pt x="695326" y="1279434"/>
                  </a:lnTo>
                  <a:lnTo>
                    <a:pt x="647402" y="1280876"/>
                  </a:lnTo>
                  <a:lnTo>
                    <a:pt x="595156" y="1281204"/>
                  </a:lnTo>
                  <a:lnTo>
                    <a:pt x="539556" y="1280611"/>
                  </a:lnTo>
                  <a:lnTo>
                    <a:pt x="481571" y="1279291"/>
                  </a:lnTo>
                  <a:lnTo>
                    <a:pt x="422170" y="1277436"/>
                  </a:lnTo>
                  <a:lnTo>
                    <a:pt x="362319" y="1275240"/>
                  </a:lnTo>
                  <a:lnTo>
                    <a:pt x="302990" y="1272894"/>
                  </a:lnTo>
                  <a:lnTo>
                    <a:pt x="245148" y="1270593"/>
                  </a:lnTo>
                  <a:lnTo>
                    <a:pt x="189764" y="1268528"/>
                  </a:lnTo>
                  <a:lnTo>
                    <a:pt x="137806" y="1266894"/>
                  </a:lnTo>
                  <a:lnTo>
                    <a:pt x="90241" y="1265883"/>
                  </a:lnTo>
                  <a:lnTo>
                    <a:pt x="48040" y="1265687"/>
                  </a:lnTo>
                  <a:lnTo>
                    <a:pt x="12169" y="1266500"/>
                  </a:lnTo>
                  <a:lnTo>
                    <a:pt x="7204" y="1223640"/>
                  </a:lnTo>
                  <a:lnTo>
                    <a:pt x="5461" y="1180573"/>
                  </a:lnTo>
                  <a:lnTo>
                    <a:pt x="6038" y="1136307"/>
                  </a:lnTo>
                  <a:lnTo>
                    <a:pt x="8033" y="1089850"/>
                  </a:lnTo>
                  <a:lnTo>
                    <a:pt x="10546" y="1040210"/>
                  </a:lnTo>
                  <a:lnTo>
                    <a:pt x="12674" y="986397"/>
                  </a:lnTo>
                  <a:lnTo>
                    <a:pt x="13515" y="927419"/>
                  </a:lnTo>
                  <a:lnTo>
                    <a:pt x="12169" y="862283"/>
                  </a:lnTo>
                  <a:lnTo>
                    <a:pt x="11537" y="802518"/>
                  </a:lnTo>
                  <a:lnTo>
                    <a:pt x="13746" y="745233"/>
                  </a:lnTo>
                  <a:lnTo>
                    <a:pt x="17645" y="690658"/>
                  </a:lnTo>
                  <a:lnTo>
                    <a:pt x="22086" y="639025"/>
                  </a:lnTo>
                  <a:lnTo>
                    <a:pt x="25918" y="590565"/>
                  </a:lnTo>
                  <a:lnTo>
                    <a:pt x="27993" y="545507"/>
                  </a:lnTo>
                  <a:lnTo>
                    <a:pt x="27159" y="504084"/>
                  </a:lnTo>
                  <a:lnTo>
                    <a:pt x="22268" y="466526"/>
                  </a:lnTo>
                  <a:lnTo>
                    <a:pt x="12169" y="433064"/>
                  </a:lnTo>
                  <a:lnTo>
                    <a:pt x="2876" y="400674"/>
                  </a:lnTo>
                  <a:lnTo>
                    <a:pt x="0" y="365874"/>
                  </a:lnTo>
                  <a:lnTo>
                    <a:pt x="1785" y="328206"/>
                  </a:lnTo>
                  <a:lnTo>
                    <a:pt x="6478" y="287213"/>
                  </a:lnTo>
                  <a:lnTo>
                    <a:pt x="12325" y="242437"/>
                  </a:lnTo>
                  <a:lnTo>
                    <a:pt x="17571" y="193420"/>
                  </a:lnTo>
                  <a:lnTo>
                    <a:pt x="20464" y="139704"/>
                  </a:lnTo>
                  <a:lnTo>
                    <a:pt x="19248" y="80832"/>
                  </a:lnTo>
                  <a:lnTo>
                    <a:pt x="12169" y="16346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675729" y="3658137"/>
            <a:ext cx="3044190" cy="272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ct val="102499"/>
              </a:lnSpc>
              <a:spcBef>
                <a:spcPts val="75"/>
              </a:spcBef>
            </a:pPr>
            <a:r>
              <a:rPr sz="800" b="1" spc="-40" dirty="0">
                <a:latin typeface="Arial"/>
                <a:cs typeface="Arial"/>
              </a:rPr>
              <a:t>Interpretation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spc="-110" dirty="0">
                <a:latin typeface="Arial"/>
                <a:cs typeface="Arial"/>
              </a:rPr>
              <a:t>B: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40" dirty="0">
                <a:latin typeface="Arial"/>
                <a:cs typeface="Arial"/>
              </a:rPr>
              <a:t>‘Inglorious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65" dirty="0">
                <a:latin typeface="Arial"/>
                <a:cs typeface="Arial"/>
              </a:rPr>
              <a:t>Empire: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55" dirty="0">
                <a:latin typeface="Arial"/>
                <a:cs typeface="Arial"/>
              </a:rPr>
              <a:t>What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45" dirty="0">
                <a:latin typeface="Arial"/>
                <a:cs typeface="Arial"/>
              </a:rPr>
              <a:t>the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spc="-65" dirty="0">
                <a:latin typeface="Arial"/>
                <a:cs typeface="Arial"/>
              </a:rPr>
              <a:t>British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did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spc="-35" dirty="0">
                <a:latin typeface="Arial"/>
                <a:cs typeface="Arial"/>
              </a:rPr>
              <a:t>to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India’,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by</a:t>
            </a:r>
            <a:r>
              <a:rPr sz="800" b="1" spc="500" dirty="0">
                <a:latin typeface="Arial"/>
                <a:cs typeface="Arial"/>
              </a:rPr>
              <a:t> </a:t>
            </a:r>
            <a:r>
              <a:rPr sz="800" b="1" spc="-45" dirty="0">
                <a:latin typeface="Arial"/>
                <a:cs typeface="Arial"/>
              </a:rPr>
              <a:t>the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Indian</a:t>
            </a:r>
            <a:r>
              <a:rPr sz="800" b="1" spc="-10" dirty="0">
                <a:latin typeface="Arial"/>
                <a:cs typeface="Arial"/>
              </a:rPr>
              <a:t> </a:t>
            </a:r>
            <a:r>
              <a:rPr sz="800" b="1" spc="-35" dirty="0">
                <a:latin typeface="Arial"/>
                <a:cs typeface="Arial"/>
              </a:rPr>
              <a:t>author</a:t>
            </a:r>
            <a:r>
              <a:rPr sz="800" b="1" spc="-10" dirty="0">
                <a:latin typeface="Arial"/>
                <a:cs typeface="Arial"/>
              </a:rPr>
              <a:t> </a:t>
            </a:r>
            <a:r>
              <a:rPr sz="800" b="1" spc="-30" dirty="0">
                <a:latin typeface="Arial"/>
                <a:cs typeface="Arial"/>
              </a:rPr>
              <a:t>and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35" dirty="0">
                <a:latin typeface="Arial"/>
                <a:cs typeface="Arial"/>
              </a:rPr>
              <a:t>diplomat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65" dirty="0">
                <a:latin typeface="Arial"/>
                <a:cs typeface="Arial"/>
              </a:rPr>
              <a:t>Shashi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40" dirty="0">
                <a:latin typeface="Arial"/>
                <a:cs typeface="Arial"/>
              </a:rPr>
              <a:t>Tharoor,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40" dirty="0">
                <a:latin typeface="Arial"/>
                <a:cs typeface="Arial"/>
              </a:rPr>
              <a:t>published</a:t>
            </a:r>
            <a:r>
              <a:rPr sz="800" b="1" dirty="0">
                <a:latin typeface="Arial"/>
                <a:cs typeface="Arial"/>
              </a:rPr>
              <a:t> in </a:t>
            </a:r>
            <a:r>
              <a:rPr sz="800" b="1" spc="-10" dirty="0">
                <a:latin typeface="Arial"/>
                <a:cs typeface="Arial"/>
              </a:rPr>
              <a:t>2018.</a:t>
            </a:r>
            <a:endParaRPr sz="8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75729" y="4039137"/>
            <a:ext cx="3035300" cy="781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>
              <a:lnSpc>
                <a:spcPct val="104000"/>
              </a:lnSpc>
              <a:spcBef>
                <a:spcPts val="60"/>
              </a:spcBef>
            </a:pPr>
            <a:r>
              <a:rPr sz="800" spc="-55" dirty="0">
                <a:latin typeface="Arial MT"/>
                <a:cs typeface="Arial MT"/>
              </a:rPr>
              <a:t>“The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</a:t>
            </a:r>
            <a:r>
              <a:rPr sz="800" dirty="0">
                <a:latin typeface="Arial MT"/>
                <a:cs typeface="Arial MT"/>
              </a:rPr>
              <a:t> blew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rebels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cannons,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massacred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unarmed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protesters, </a:t>
            </a:r>
            <a:r>
              <a:rPr sz="800" spc="-50" dirty="0">
                <a:latin typeface="Arial MT"/>
                <a:cs typeface="Arial MT"/>
              </a:rPr>
              <a:t>entrenched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longstanding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racism,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caused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millions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spc="-30" dirty="0">
                <a:latin typeface="Arial MT"/>
                <a:cs typeface="Arial MT"/>
              </a:rPr>
              <a:t>starvation.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imperialism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justified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itself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educated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dictatorship </a:t>
            </a:r>
            <a:r>
              <a:rPr sz="800" dirty="0">
                <a:latin typeface="Arial MT"/>
                <a:cs typeface="Arial MT"/>
              </a:rPr>
              <a:t>for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benefit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governed.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supposed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imperial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'gift'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-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railways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rule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-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designed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Britain's </a:t>
            </a:r>
            <a:r>
              <a:rPr sz="800" spc="-45" dirty="0">
                <a:latin typeface="Arial MT"/>
                <a:cs typeface="Arial MT"/>
              </a:rPr>
              <a:t>interests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alone.”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3973865" y="3613968"/>
            <a:ext cx="2817495" cy="1304290"/>
            <a:chOff x="3973865" y="3613968"/>
            <a:chExt cx="2817495" cy="1304290"/>
          </a:xfrm>
        </p:grpSpPr>
        <p:sp>
          <p:nvSpPr>
            <p:cNvPr id="54" name="object 54"/>
            <p:cNvSpPr/>
            <p:nvPr/>
          </p:nvSpPr>
          <p:spPr>
            <a:xfrm>
              <a:off x="3988610" y="3627719"/>
              <a:ext cx="2799715" cy="1273175"/>
            </a:xfrm>
            <a:custGeom>
              <a:avLst/>
              <a:gdLst/>
              <a:ahLst/>
              <a:cxnLst/>
              <a:rect l="l" t="t" r="r" b="b"/>
              <a:pathLst>
                <a:path w="2799715" h="1273175">
                  <a:moveTo>
                    <a:pt x="661772" y="0"/>
                  </a:moveTo>
                  <a:lnTo>
                    <a:pt x="613934" y="189"/>
                  </a:lnTo>
                  <a:lnTo>
                    <a:pt x="562344" y="3488"/>
                  </a:lnTo>
                  <a:lnTo>
                    <a:pt x="446772" y="18483"/>
                  </a:lnTo>
                  <a:lnTo>
                    <a:pt x="389546" y="22784"/>
                  </a:lnTo>
                  <a:lnTo>
                    <a:pt x="334113" y="24325"/>
                  </a:lnTo>
                  <a:lnTo>
                    <a:pt x="280598" y="23735"/>
                  </a:lnTo>
                  <a:lnTo>
                    <a:pt x="229131" y="21645"/>
                  </a:lnTo>
                  <a:lnTo>
                    <a:pt x="179839" y="18687"/>
                  </a:lnTo>
                  <a:lnTo>
                    <a:pt x="88294" y="12690"/>
                  </a:lnTo>
                  <a:lnTo>
                    <a:pt x="46297" y="10912"/>
                  </a:lnTo>
                  <a:lnTo>
                    <a:pt x="6987" y="10789"/>
                  </a:lnTo>
                  <a:lnTo>
                    <a:pt x="12235" y="57656"/>
                  </a:lnTo>
                  <a:lnTo>
                    <a:pt x="13400" y="111046"/>
                  </a:lnTo>
                  <a:lnTo>
                    <a:pt x="11773" y="168443"/>
                  </a:lnTo>
                  <a:lnTo>
                    <a:pt x="8648" y="227332"/>
                  </a:lnTo>
                  <a:lnTo>
                    <a:pt x="5315" y="285198"/>
                  </a:lnTo>
                  <a:lnTo>
                    <a:pt x="3066" y="339526"/>
                  </a:lnTo>
                  <a:lnTo>
                    <a:pt x="3193" y="387801"/>
                  </a:lnTo>
                  <a:lnTo>
                    <a:pt x="6987" y="427507"/>
                  </a:lnTo>
                  <a:lnTo>
                    <a:pt x="11160" y="460731"/>
                  </a:lnTo>
                  <a:lnTo>
                    <a:pt x="13214" y="498701"/>
                  </a:lnTo>
                  <a:lnTo>
                    <a:pt x="13611" y="541083"/>
                  </a:lnTo>
                  <a:lnTo>
                    <a:pt x="12811" y="587539"/>
                  </a:lnTo>
                  <a:lnTo>
                    <a:pt x="9463" y="691339"/>
                  </a:lnTo>
                  <a:lnTo>
                    <a:pt x="7838" y="748012"/>
                  </a:lnTo>
                  <a:lnTo>
                    <a:pt x="6859" y="807420"/>
                  </a:lnTo>
                  <a:lnTo>
                    <a:pt x="6993" y="933715"/>
                  </a:lnTo>
                  <a:lnTo>
                    <a:pt x="5598" y="987685"/>
                  </a:lnTo>
                  <a:lnTo>
                    <a:pt x="1403" y="1076241"/>
                  </a:lnTo>
                  <a:lnTo>
                    <a:pt x="2" y="1116907"/>
                  </a:lnTo>
                  <a:lnTo>
                    <a:pt x="0" y="1159219"/>
                  </a:lnTo>
                  <a:lnTo>
                    <a:pt x="2095" y="1206217"/>
                  </a:lnTo>
                  <a:lnTo>
                    <a:pt x="6987" y="1260943"/>
                  </a:lnTo>
                  <a:lnTo>
                    <a:pt x="47703" y="1260255"/>
                  </a:lnTo>
                  <a:lnTo>
                    <a:pt x="94657" y="1260629"/>
                  </a:lnTo>
                  <a:lnTo>
                    <a:pt x="146526" y="1261809"/>
                  </a:lnTo>
                  <a:lnTo>
                    <a:pt x="376662" y="1269397"/>
                  </a:lnTo>
                  <a:lnTo>
                    <a:pt x="433239" y="1270719"/>
                  </a:lnTo>
                  <a:lnTo>
                    <a:pt x="486786" y="1271293"/>
                  </a:lnTo>
                  <a:lnTo>
                    <a:pt x="535978" y="1270861"/>
                  </a:lnTo>
                  <a:lnTo>
                    <a:pt x="579490" y="1269165"/>
                  </a:lnTo>
                  <a:lnTo>
                    <a:pt x="615999" y="1265945"/>
                  </a:lnTo>
                  <a:lnTo>
                    <a:pt x="644180" y="1260943"/>
                  </a:lnTo>
                  <a:lnTo>
                    <a:pt x="679537" y="1255323"/>
                  </a:lnTo>
                  <a:lnTo>
                    <a:pt x="723072" y="1253397"/>
                  </a:lnTo>
                  <a:lnTo>
                    <a:pt x="772927" y="1254249"/>
                  </a:lnTo>
                  <a:lnTo>
                    <a:pt x="827244" y="1256961"/>
                  </a:lnTo>
                  <a:lnTo>
                    <a:pt x="941838" y="1264298"/>
                  </a:lnTo>
                  <a:lnTo>
                    <a:pt x="998400" y="1267088"/>
                  </a:lnTo>
                  <a:lnTo>
                    <a:pt x="1051995" y="1268071"/>
                  </a:lnTo>
                  <a:lnTo>
                    <a:pt x="1100765" y="1266328"/>
                  </a:lnTo>
                  <a:lnTo>
                    <a:pt x="1142854" y="1260943"/>
                  </a:lnTo>
                  <a:lnTo>
                    <a:pt x="1183088" y="1254978"/>
                  </a:lnTo>
                  <a:lnTo>
                    <a:pt x="1227244" y="1251753"/>
                  </a:lnTo>
                  <a:lnTo>
                    <a:pt x="1274883" y="1250737"/>
                  </a:lnTo>
                  <a:lnTo>
                    <a:pt x="1325570" y="1251401"/>
                  </a:lnTo>
                  <a:lnTo>
                    <a:pt x="1378868" y="1253214"/>
                  </a:lnTo>
                  <a:lnTo>
                    <a:pt x="1491549" y="1258163"/>
                  </a:lnTo>
                  <a:lnTo>
                    <a:pt x="1550058" y="1260240"/>
                  </a:lnTo>
                  <a:lnTo>
                    <a:pt x="1609431" y="1261343"/>
                  </a:lnTo>
                  <a:lnTo>
                    <a:pt x="1669230" y="1260943"/>
                  </a:lnTo>
                  <a:lnTo>
                    <a:pt x="1727971" y="1260059"/>
                  </a:lnTo>
                  <a:lnTo>
                    <a:pt x="1784635" y="1259927"/>
                  </a:lnTo>
                  <a:lnTo>
                    <a:pt x="1839494" y="1260339"/>
                  </a:lnTo>
                  <a:lnTo>
                    <a:pt x="1995935" y="1262751"/>
                  </a:lnTo>
                  <a:lnTo>
                    <a:pt x="2046269" y="1263253"/>
                  </a:lnTo>
                  <a:lnTo>
                    <a:pt x="2096146" y="1263258"/>
                  </a:lnTo>
                  <a:lnTo>
                    <a:pt x="2145835" y="1262558"/>
                  </a:lnTo>
                  <a:lnTo>
                    <a:pt x="2195607" y="1260943"/>
                  </a:lnTo>
                  <a:lnTo>
                    <a:pt x="2239364" y="1260025"/>
                  </a:lnTo>
                  <a:lnTo>
                    <a:pt x="2286881" y="1260580"/>
                  </a:lnTo>
                  <a:lnTo>
                    <a:pt x="2337289" y="1262217"/>
                  </a:lnTo>
                  <a:lnTo>
                    <a:pt x="2497147" y="1269694"/>
                  </a:lnTo>
                  <a:lnTo>
                    <a:pt x="2550410" y="1271736"/>
                  </a:lnTo>
                  <a:lnTo>
                    <a:pt x="2602212" y="1272901"/>
                  </a:lnTo>
                  <a:lnTo>
                    <a:pt x="2651681" y="1272796"/>
                  </a:lnTo>
                  <a:lnTo>
                    <a:pt x="2697948" y="1271029"/>
                  </a:lnTo>
                  <a:lnTo>
                    <a:pt x="2740142" y="1267208"/>
                  </a:lnTo>
                  <a:lnTo>
                    <a:pt x="2777392" y="1260943"/>
                  </a:lnTo>
                  <a:lnTo>
                    <a:pt x="2769861" y="1218107"/>
                  </a:lnTo>
                  <a:lnTo>
                    <a:pt x="2770330" y="1174831"/>
                  </a:lnTo>
                  <a:lnTo>
                    <a:pt x="2775876" y="1130906"/>
                  </a:lnTo>
                  <a:lnTo>
                    <a:pt x="2783573" y="1086122"/>
                  </a:lnTo>
                  <a:lnTo>
                    <a:pt x="2790497" y="1040272"/>
                  </a:lnTo>
                  <a:lnTo>
                    <a:pt x="2793725" y="993146"/>
                  </a:lnTo>
                  <a:lnTo>
                    <a:pt x="2790331" y="944535"/>
                  </a:lnTo>
                  <a:lnTo>
                    <a:pt x="2777392" y="894232"/>
                  </a:lnTo>
                  <a:lnTo>
                    <a:pt x="2764386" y="849133"/>
                  </a:lnTo>
                  <a:lnTo>
                    <a:pt x="2757710" y="804483"/>
                  </a:lnTo>
                  <a:lnTo>
                    <a:pt x="2756044" y="759664"/>
                  </a:lnTo>
                  <a:lnTo>
                    <a:pt x="2758069" y="714055"/>
                  </a:lnTo>
                  <a:lnTo>
                    <a:pt x="2762466" y="667038"/>
                  </a:lnTo>
                  <a:lnTo>
                    <a:pt x="2767916" y="617993"/>
                  </a:lnTo>
                  <a:lnTo>
                    <a:pt x="2773100" y="566304"/>
                  </a:lnTo>
                  <a:lnTo>
                    <a:pt x="2776698" y="511349"/>
                  </a:lnTo>
                  <a:lnTo>
                    <a:pt x="2778148" y="395090"/>
                  </a:lnTo>
                  <a:lnTo>
                    <a:pt x="2781900" y="343680"/>
                  </a:lnTo>
                  <a:lnTo>
                    <a:pt x="2787283" y="296600"/>
                  </a:lnTo>
                  <a:lnTo>
                    <a:pt x="2792933" y="252165"/>
                  </a:lnTo>
                  <a:lnTo>
                    <a:pt x="2797484" y="208693"/>
                  </a:lnTo>
                  <a:lnTo>
                    <a:pt x="2799570" y="164503"/>
                  </a:lnTo>
                  <a:lnTo>
                    <a:pt x="2797827" y="117910"/>
                  </a:lnTo>
                  <a:lnTo>
                    <a:pt x="2790889" y="67233"/>
                  </a:lnTo>
                  <a:lnTo>
                    <a:pt x="2777392" y="10789"/>
                  </a:lnTo>
                  <a:lnTo>
                    <a:pt x="2732169" y="17008"/>
                  </a:lnTo>
                  <a:lnTo>
                    <a:pt x="2681870" y="20458"/>
                  </a:lnTo>
                  <a:lnTo>
                    <a:pt x="2627600" y="21591"/>
                  </a:lnTo>
                  <a:lnTo>
                    <a:pt x="2570464" y="20860"/>
                  </a:lnTo>
                  <a:lnTo>
                    <a:pt x="2511569" y="18719"/>
                  </a:lnTo>
                  <a:lnTo>
                    <a:pt x="2452021" y="15622"/>
                  </a:lnTo>
                  <a:lnTo>
                    <a:pt x="2280510" y="5122"/>
                  </a:lnTo>
                  <a:lnTo>
                    <a:pt x="2229405" y="2730"/>
                  </a:lnTo>
                  <a:lnTo>
                    <a:pt x="2183174" y="1647"/>
                  </a:lnTo>
                  <a:lnTo>
                    <a:pt x="2142924" y="2327"/>
                  </a:lnTo>
                  <a:lnTo>
                    <a:pt x="2109761" y="5224"/>
                  </a:lnTo>
                  <a:lnTo>
                    <a:pt x="2048673" y="18946"/>
                  </a:lnTo>
                  <a:lnTo>
                    <a:pt x="2005089" y="22278"/>
                  </a:lnTo>
                  <a:lnTo>
                    <a:pt x="1955503" y="21978"/>
                  </a:lnTo>
                  <a:lnTo>
                    <a:pt x="1901376" y="19240"/>
                  </a:lnTo>
                  <a:lnTo>
                    <a:pt x="1785351" y="11230"/>
                  </a:lnTo>
                  <a:lnTo>
                    <a:pt x="1726378" y="8345"/>
                  </a:lnTo>
                  <a:lnTo>
                    <a:pt x="1668714" y="7800"/>
                  </a:lnTo>
                  <a:lnTo>
                    <a:pt x="1613822" y="10789"/>
                  </a:lnTo>
                  <a:lnTo>
                    <a:pt x="1572390" y="13701"/>
                  </a:lnTo>
                  <a:lnTo>
                    <a:pt x="1527897" y="14936"/>
                  </a:lnTo>
                  <a:lnTo>
                    <a:pt x="1480748" y="14839"/>
                  </a:lnTo>
                  <a:lnTo>
                    <a:pt x="1431354" y="13753"/>
                  </a:lnTo>
                  <a:lnTo>
                    <a:pt x="1380123" y="12024"/>
                  </a:lnTo>
                  <a:lnTo>
                    <a:pt x="1273779" y="8008"/>
                  </a:lnTo>
                  <a:lnTo>
                    <a:pt x="1219483" y="6411"/>
                  </a:lnTo>
                  <a:lnTo>
                    <a:pt x="1164982" y="5546"/>
                  </a:lnTo>
                  <a:lnTo>
                    <a:pt x="1110685" y="5758"/>
                  </a:lnTo>
                  <a:lnTo>
                    <a:pt x="1056999" y="7391"/>
                  </a:lnTo>
                  <a:lnTo>
                    <a:pt x="1004333" y="10789"/>
                  </a:lnTo>
                  <a:lnTo>
                    <a:pt x="945178" y="14197"/>
                  </a:lnTo>
                  <a:lnTo>
                    <a:pt x="891665" y="14468"/>
                  </a:lnTo>
                  <a:lnTo>
                    <a:pt x="842453" y="12494"/>
                  </a:lnTo>
                  <a:lnTo>
                    <a:pt x="796200" y="9167"/>
                  </a:lnTo>
                  <a:lnTo>
                    <a:pt x="751564" y="5381"/>
                  </a:lnTo>
                  <a:lnTo>
                    <a:pt x="707202" y="2028"/>
                  </a:lnTo>
                  <a:lnTo>
                    <a:pt x="661772" y="0"/>
                  </a:lnTo>
                  <a:close/>
                </a:path>
              </a:pathLst>
            </a:custGeom>
            <a:solidFill>
              <a:srgbClr val="B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3983144" y="3623247"/>
              <a:ext cx="2799080" cy="1285240"/>
            </a:xfrm>
            <a:custGeom>
              <a:avLst/>
              <a:gdLst/>
              <a:ahLst/>
              <a:cxnLst/>
              <a:rect l="l" t="t" r="r" b="b"/>
              <a:pathLst>
                <a:path w="2799079" h="1285239">
                  <a:moveTo>
                    <a:pt x="12453" y="15262"/>
                  </a:moveTo>
                  <a:lnTo>
                    <a:pt x="53583" y="13622"/>
                  </a:lnTo>
                  <a:lnTo>
                    <a:pt x="96326" y="14841"/>
                  </a:lnTo>
                  <a:lnTo>
                    <a:pt x="140573" y="17984"/>
                  </a:lnTo>
                  <a:lnTo>
                    <a:pt x="186219" y="22115"/>
                  </a:lnTo>
                  <a:lnTo>
                    <a:pt x="233154" y="26299"/>
                  </a:lnTo>
                  <a:lnTo>
                    <a:pt x="281272" y="29600"/>
                  </a:lnTo>
                  <a:lnTo>
                    <a:pt x="330465" y="31082"/>
                  </a:lnTo>
                  <a:lnTo>
                    <a:pt x="380627" y="29810"/>
                  </a:lnTo>
                  <a:lnTo>
                    <a:pt x="431648" y="24848"/>
                  </a:lnTo>
                  <a:lnTo>
                    <a:pt x="483422" y="15262"/>
                  </a:lnTo>
                  <a:lnTo>
                    <a:pt x="528016" y="6970"/>
                  </a:lnTo>
                  <a:lnTo>
                    <a:pt x="574667" y="2071"/>
                  </a:lnTo>
                  <a:lnTo>
                    <a:pt x="622971" y="0"/>
                  </a:lnTo>
                  <a:lnTo>
                    <a:pt x="672523" y="189"/>
                  </a:lnTo>
                  <a:lnTo>
                    <a:pt x="722916" y="2075"/>
                  </a:lnTo>
                  <a:lnTo>
                    <a:pt x="773747" y="5091"/>
                  </a:lnTo>
                  <a:lnTo>
                    <a:pt x="824609" y="8672"/>
                  </a:lnTo>
                  <a:lnTo>
                    <a:pt x="875097" y="12253"/>
                  </a:lnTo>
                  <a:lnTo>
                    <a:pt x="924807" y="15268"/>
                  </a:lnTo>
                  <a:lnTo>
                    <a:pt x="973332" y="17151"/>
                  </a:lnTo>
                  <a:lnTo>
                    <a:pt x="1020267" y="17338"/>
                  </a:lnTo>
                  <a:lnTo>
                    <a:pt x="1065207" y="15262"/>
                  </a:lnTo>
                  <a:lnTo>
                    <a:pt x="1108743" y="13088"/>
                  </a:lnTo>
                  <a:lnTo>
                    <a:pt x="1152046" y="13019"/>
                  </a:lnTo>
                  <a:lnTo>
                    <a:pt x="1195581" y="14540"/>
                  </a:lnTo>
                  <a:lnTo>
                    <a:pt x="1239814" y="17140"/>
                  </a:lnTo>
                  <a:lnTo>
                    <a:pt x="1285211" y="20306"/>
                  </a:lnTo>
                  <a:lnTo>
                    <a:pt x="1332238" y="23525"/>
                  </a:lnTo>
                  <a:lnTo>
                    <a:pt x="1381359" y="26285"/>
                  </a:lnTo>
                  <a:lnTo>
                    <a:pt x="1433042" y="28074"/>
                  </a:lnTo>
                  <a:lnTo>
                    <a:pt x="1487752" y="28378"/>
                  </a:lnTo>
                  <a:lnTo>
                    <a:pt x="1545954" y="26686"/>
                  </a:lnTo>
                  <a:lnTo>
                    <a:pt x="1608113" y="22485"/>
                  </a:lnTo>
                  <a:lnTo>
                    <a:pt x="1674697" y="15262"/>
                  </a:lnTo>
                  <a:lnTo>
                    <a:pt x="1743048" y="7284"/>
                  </a:lnTo>
                  <a:lnTo>
                    <a:pt x="1799322" y="2437"/>
                  </a:lnTo>
                  <a:lnTo>
                    <a:pt x="1846011" y="210"/>
                  </a:lnTo>
                  <a:lnTo>
                    <a:pt x="1885606" y="90"/>
                  </a:lnTo>
                  <a:lnTo>
                    <a:pt x="1920598" y="1566"/>
                  </a:lnTo>
                  <a:lnTo>
                    <a:pt x="1953477" y="4126"/>
                  </a:lnTo>
                  <a:lnTo>
                    <a:pt x="1986735" y="7257"/>
                  </a:lnTo>
                  <a:lnTo>
                    <a:pt x="2022862" y="10448"/>
                  </a:lnTo>
                  <a:lnTo>
                    <a:pt x="2064350" y="13187"/>
                  </a:lnTo>
                  <a:lnTo>
                    <a:pt x="2113689" y="14962"/>
                  </a:lnTo>
                  <a:lnTo>
                    <a:pt x="2173370" y="15262"/>
                  </a:lnTo>
                  <a:lnTo>
                    <a:pt x="2232477" y="16091"/>
                  </a:lnTo>
                  <a:lnTo>
                    <a:pt x="2289495" y="19208"/>
                  </a:lnTo>
                  <a:lnTo>
                    <a:pt x="2344597" y="23881"/>
                  </a:lnTo>
                  <a:lnTo>
                    <a:pt x="2397957" y="29379"/>
                  </a:lnTo>
                  <a:lnTo>
                    <a:pt x="2449746" y="34971"/>
                  </a:lnTo>
                  <a:lnTo>
                    <a:pt x="2500140" y="39923"/>
                  </a:lnTo>
                  <a:lnTo>
                    <a:pt x="2549309" y="43506"/>
                  </a:lnTo>
                  <a:lnTo>
                    <a:pt x="2597428" y="44987"/>
                  </a:lnTo>
                  <a:lnTo>
                    <a:pt x="2644669" y="43634"/>
                  </a:lnTo>
                  <a:lnTo>
                    <a:pt x="2691206" y="38717"/>
                  </a:lnTo>
                  <a:lnTo>
                    <a:pt x="2737212" y="29503"/>
                  </a:lnTo>
                  <a:lnTo>
                    <a:pt x="2782859" y="15262"/>
                  </a:lnTo>
                  <a:lnTo>
                    <a:pt x="2793228" y="58474"/>
                  </a:lnTo>
                  <a:lnTo>
                    <a:pt x="2795081" y="106726"/>
                  </a:lnTo>
                  <a:lnTo>
                    <a:pt x="2791194" y="158096"/>
                  </a:lnTo>
                  <a:lnTo>
                    <a:pt x="2784345" y="210662"/>
                  </a:lnTo>
                  <a:lnTo>
                    <a:pt x="2777310" y="262505"/>
                  </a:lnTo>
                  <a:lnTo>
                    <a:pt x="2772866" y="311701"/>
                  </a:lnTo>
                  <a:lnTo>
                    <a:pt x="2773790" y="356332"/>
                  </a:lnTo>
                  <a:lnTo>
                    <a:pt x="2782859" y="394474"/>
                  </a:lnTo>
                  <a:lnTo>
                    <a:pt x="2792635" y="428742"/>
                  </a:lnTo>
                  <a:lnTo>
                    <a:pt x="2797625" y="469691"/>
                  </a:lnTo>
                  <a:lnTo>
                    <a:pt x="2798832" y="515896"/>
                  </a:lnTo>
                  <a:lnTo>
                    <a:pt x="2797261" y="565931"/>
                  </a:lnTo>
                  <a:lnTo>
                    <a:pt x="2793915" y="618373"/>
                  </a:lnTo>
                  <a:lnTo>
                    <a:pt x="2789799" y="671795"/>
                  </a:lnTo>
                  <a:lnTo>
                    <a:pt x="2785914" y="724773"/>
                  </a:lnTo>
                  <a:lnTo>
                    <a:pt x="2783267" y="775881"/>
                  </a:lnTo>
                  <a:lnTo>
                    <a:pt x="2782859" y="823694"/>
                  </a:lnTo>
                  <a:lnTo>
                    <a:pt x="2782614" y="869804"/>
                  </a:lnTo>
                  <a:lnTo>
                    <a:pt x="2780371" y="916731"/>
                  </a:lnTo>
                  <a:lnTo>
                    <a:pt x="2777015" y="964443"/>
                  </a:lnTo>
                  <a:lnTo>
                    <a:pt x="2773425" y="1012908"/>
                  </a:lnTo>
                  <a:lnTo>
                    <a:pt x="2770485" y="1062094"/>
                  </a:lnTo>
                  <a:lnTo>
                    <a:pt x="2769076" y="1111969"/>
                  </a:lnTo>
                  <a:lnTo>
                    <a:pt x="2770081" y="1162503"/>
                  </a:lnTo>
                  <a:lnTo>
                    <a:pt x="2774381" y="1213662"/>
                  </a:lnTo>
                  <a:lnTo>
                    <a:pt x="2782859" y="1265415"/>
                  </a:lnTo>
                  <a:lnTo>
                    <a:pt x="2729757" y="1270276"/>
                  </a:lnTo>
                  <a:lnTo>
                    <a:pt x="2677038" y="1272543"/>
                  </a:lnTo>
                  <a:lnTo>
                    <a:pt x="2624838" y="1272729"/>
                  </a:lnTo>
                  <a:lnTo>
                    <a:pt x="2573295" y="1271346"/>
                  </a:lnTo>
                  <a:lnTo>
                    <a:pt x="2522546" y="1268909"/>
                  </a:lnTo>
                  <a:lnTo>
                    <a:pt x="2472729" y="1265930"/>
                  </a:lnTo>
                  <a:lnTo>
                    <a:pt x="2423980" y="1262922"/>
                  </a:lnTo>
                  <a:lnTo>
                    <a:pt x="2376437" y="1260399"/>
                  </a:lnTo>
                  <a:lnTo>
                    <a:pt x="2330238" y="1258874"/>
                  </a:lnTo>
                  <a:lnTo>
                    <a:pt x="2285519" y="1258859"/>
                  </a:lnTo>
                  <a:lnTo>
                    <a:pt x="2242419" y="1260869"/>
                  </a:lnTo>
                  <a:lnTo>
                    <a:pt x="2201074" y="1265415"/>
                  </a:lnTo>
                  <a:lnTo>
                    <a:pt x="2158697" y="1269158"/>
                  </a:lnTo>
                  <a:lnTo>
                    <a:pt x="2112876" y="1269048"/>
                  </a:lnTo>
                  <a:lnTo>
                    <a:pt x="2064310" y="1266037"/>
                  </a:lnTo>
                  <a:lnTo>
                    <a:pt x="2013701" y="1261077"/>
                  </a:lnTo>
                  <a:lnTo>
                    <a:pt x="1961748" y="1255119"/>
                  </a:lnTo>
                  <a:lnTo>
                    <a:pt x="1909153" y="1249115"/>
                  </a:lnTo>
                  <a:lnTo>
                    <a:pt x="1856614" y="1244017"/>
                  </a:lnTo>
                  <a:lnTo>
                    <a:pt x="1804833" y="1240776"/>
                  </a:lnTo>
                  <a:lnTo>
                    <a:pt x="1754509" y="1240343"/>
                  </a:lnTo>
                  <a:lnTo>
                    <a:pt x="1706344" y="1243671"/>
                  </a:lnTo>
                  <a:lnTo>
                    <a:pt x="1661037" y="1251712"/>
                  </a:lnTo>
                  <a:lnTo>
                    <a:pt x="1619288" y="1265415"/>
                  </a:lnTo>
                  <a:lnTo>
                    <a:pt x="1579496" y="1278389"/>
                  </a:lnTo>
                  <a:lnTo>
                    <a:pt x="1539418" y="1284505"/>
                  </a:lnTo>
                  <a:lnTo>
                    <a:pt x="1498790" y="1285113"/>
                  </a:lnTo>
                  <a:lnTo>
                    <a:pt x="1457352" y="1281562"/>
                  </a:lnTo>
                  <a:lnTo>
                    <a:pt x="1414841" y="1275202"/>
                  </a:lnTo>
                  <a:lnTo>
                    <a:pt x="1370995" y="1267382"/>
                  </a:lnTo>
                  <a:lnTo>
                    <a:pt x="1325551" y="1259454"/>
                  </a:lnTo>
                  <a:lnTo>
                    <a:pt x="1278249" y="1252766"/>
                  </a:lnTo>
                  <a:lnTo>
                    <a:pt x="1228826" y="1248669"/>
                  </a:lnTo>
                  <a:lnTo>
                    <a:pt x="1177019" y="1248511"/>
                  </a:lnTo>
                  <a:lnTo>
                    <a:pt x="1122567" y="1253644"/>
                  </a:lnTo>
                  <a:lnTo>
                    <a:pt x="1065207" y="1265415"/>
                  </a:lnTo>
                  <a:lnTo>
                    <a:pt x="1008731" y="1277528"/>
                  </a:lnTo>
                  <a:lnTo>
                    <a:pt x="956678" y="1283558"/>
                  </a:lnTo>
                  <a:lnTo>
                    <a:pt x="908409" y="1284670"/>
                  </a:lnTo>
                  <a:lnTo>
                    <a:pt x="863285" y="1282028"/>
                  </a:lnTo>
                  <a:lnTo>
                    <a:pt x="820667" y="1276795"/>
                  </a:lnTo>
                  <a:lnTo>
                    <a:pt x="779916" y="1270137"/>
                  </a:lnTo>
                  <a:lnTo>
                    <a:pt x="740392" y="1263216"/>
                  </a:lnTo>
                  <a:lnTo>
                    <a:pt x="701458" y="1257196"/>
                  </a:lnTo>
                  <a:lnTo>
                    <a:pt x="662474" y="1253243"/>
                  </a:lnTo>
                  <a:lnTo>
                    <a:pt x="622800" y="1252519"/>
                  </a:lnTo>
                  <a:lnTo>
                    <a:pt x="581799" y="1256188"/>
                  </a:lnTo>
                  <a:lnTo>
                    <a:pt x="538830" y="1265415"/>
                  </a:lnTo>
                  <a:lnTo>
                    <a:pt x="491588" y="1276204"/>
                  </a:lnTo>
                  <a:lnTo>
                    <a:pt x="445857" y="1282131"/>
                  </a:lnTo>
                  <a:lnTo>
                    <a:pt x="401094" y="1284096"/>
                  </a:lnTo>
                  <a:lnTo>
                    <a:pt x="356754" y="1283002"/>
                  </a:lnTo>
                  <a:lnTo>
                    <a:pt x="312292" y="1279749"/>
                  </a:lnTo>
                  <a:lnTo>
                    <a:pt x="267163" y="1275241"/>
                  </a:lnTo>
                  <a:lnTo>
                    <a:pt x="220822" y="1270379"/>
                  </a:lnTo>
                  <a:lnTo>
                    <a:pt x="172726" y="1266063"/>
                  </a:lnTo>
                  <a:lnTo>
                    <a:pt x="122329" y="1263196"/>
                  </a:lnTo>
                  <a:lnTo>
                    <a:pt x="69086" y="1262680"/>
                  </a:lnTo>
                  <a:lnTo>
                    <a:pt x="12453" y="1265415"/>
                  </a:lnTo>
                  <a:lnTo>
                    <a:pt x="2994" y="1225998"/>
                  </a:lnTo>
                  <a:lnTo>
                    <a:pt x="0" y="1184067"/>
                  </a:lnTo>
                  <a:lnTo>
                    <a:pt x="1713" y="1139813"/>
                  </a:lnTo>
                  <a:lnTo>
                    <a:pt x="6378" y="1093427"/>
                  </a:lnTo>
                  <a:lnTo>
                    <a:pt x="12235" y="1045100"/>
                  </a:lnTo>
                  <a:lnTo>
                    <a:pt x="17529" y="995022"/>
                  </a:lnTo>
                  <a:lnTo>
                    <a:pt x="20501" y="943385"/>
                  </a:lnTo>
                  <a:lnTo>
                    <a:pt x="19395" y="890379"/>
                  </a:lnTo>
                  <a:lnTo>
                    <a:pt x="12453" y="836196"/>
                  </a:lnTo>
                  <a:lnTo>
                    <a:pt x="4741" y="777070"/>
                  </a:lnTo>
                  <a:lnTo>
                    <a:pt x="3639" y="722303"/>
                  </a:lnTo>
                  <a:lnTo>
                    <a:pt x="6943" y="671168"/>
                  </a:lnTo>
                  <a:lnTo>
                    <a:pt x="12451" y="622935"/>
                  </a:lnTo>
                  <a:lnTo>
                    <a:pt x="17960" y="576878"/>
                  </a:lnTo>
                  <a:lnTo>
                    <a:pt x="21265" y="532269"/>
                  </a:lnTo>
                  <a:lnTo>
                    <a:pt x="20164" y="488379"/>
                  </a:lnTo>
                  <a:lnTo>
                    <a:pt x="12453" y="444481"/>
                  </a:lnTo>
                  <a:lnTo>
                    <a:pt x="5598" y="405167"/>
                  </a:lnTo>
                  <a:lnTo>
                    <a:pt x="4705" y="365270"/>
                  </a:lnTo>
                  <a:lnTo>
                    <a:pt x="7955" y="324143"/>
                  </a:lnTo>
                  <a:lnTo>
                    <a:pt x="13525" y="281138"/>
                  </a:lnTo>
                  <a:lnTo>
                    <a:pt x="19595" y="235607"/>
                  </a:lnTo>
                  <a:lnTo>
                    <a:pt x="24344" y="186901"/>
                  </a:lnTo>
                  <a:lnTo>
                    <a:pt x="25951" y="134374"/>
                  </a:lnTo>
                  <a:lnTo>
                    <a:pt x="22594" y="77377"/>
                  </a:lnTo>
                  <a:lnTo>
                    <a:pt x="12453" y="15262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4071992" y="3670329"/>
            <a:ext cx="2580005" cy="272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ct val="102499"/>
              </a:lnSpc>
              <a:spcBef>
                <a:spcPts val="75"/>
              </a:spcBef>
            </a:pPr>
            <a:r>
              <a:rPr sz="800" b="1" spc="-40" dirty="0">
                <a:latin typeface="Arial"/>
                <a:cs typeface="Arial"/>
              </a:rPr>
              <a:t>Interpretation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A: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60" dirty="0">
                <a:latin typeface="Arial"/>
                <a:cs typeface="Arial"/>
              </a:rPr>
              <a:t>‘Empire: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How </a:t>
            </a:r>
            <a:r>
              <a:rPr sz="800" b="1" spc="-45" dirty="0">
                <a:latin typeface="Arial"/>
                <a:cs typeface="Arial"/>
              </a:rPr>
              <a:t>Britain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Made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spc="-45" dirty="0">
                <a:latin typeface="Arial"/>
                <a:cs typeface="Arial"/>
              </a:rPr>
              <a:t>the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40" dirty="0">
                <a:latin typeface="Arial"/>
                <a:cs typeface="Arial"/>
              </a:rPr>
              <a:t>World’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by</a:t>
            </a:r>
            <a:r>
              <a:rPr sz="800" b="1" spc="500" dirty="0">
                <a:latin typeface="Arial"/>
                <a:cs typeface="Arial"/>
              </a:rPr>
              <a:t> </a:t>
            </a:r>
            <a:r>
              <a:rPr sz="800" b="1" spc="-45" dirty="0">
                <a:latin typeface="Arial"/>
                <a:cs typeface="Arial"/>
              </a:rPr>
              <a:t>the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65" dirty="0">
                <a:latin typeface="Arial"/>
                <a:cs typeface="Arial"/>
              </a:rPr>
              <a:t>British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40" dirty="0">
                <a:latin typeface="Arial"/>
                <a:cs typeface="Arial"/>
              </a:rPr>
              <a:t>historian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Niall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55" dirty="0">
                <a:latin typeface="Arial"/>
                <a:cs typeface="Arial"/>
              </a:rPr>
              <a:t>Ferguson,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40" dirty="0">
                <a:latin typeface="Arial"/>
                <a:cs typeface="Arial"/>
              </a:rPr>
              <a:t>published</a:t>
            </a:r>
            <a:r>
              <a:rPr sz="800" b="1" dirty="0">
                <a:latin typeface="Arial"/>
                <a:cs typeface="Arial"/>
              </a:rPr>
              <a:t> in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2003.</a:t>
            </a:r>
            <a:endParaRPr sz="8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071992" y="4051329"/>
            <a:ext cx="2578735" cy="781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>
              <a:lnSpc>
                <a:spcPct val="104000"/>
              </a:lnSpc>
              <a:spcBef>
                <a:spcPts val="60"/>
              </a:spcBef>
            </a:pPr>
            <a:r>
              <a:rPr sz="800" spc="-55" dirty="0">
                <a:latin typeface="Arial MT"/>
                <a:cs typeface="Arial MT"/>
              </a:rPr>
              <a:t>“The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provided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much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colonies,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including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model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parliamentary-</a:t>
            </a:r>
            <a:r>
              <a:rPr sz="800" spc="-25" dirty="0">
                <a:latin typeface="Arial MT"/>
                <a:cs typeface="Arial MT"/>
              </a:rPr>
              <a:t>style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government;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British </a:t>
            </a:r>
            <a:r>
              <a:rPr sz="800" spc="-35" dirty="0">
                <a:latin typeface="Arial MT"/>
                <a:cs typeface="Arial MT"/>
              </a:rPr>
              <a:t>understanding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rule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law;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links;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investment from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European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businesses;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co-</a:t>
            </a:r>
            <a:r>
              <a:rPr sz="800" spc="-20" dirty="0">
                <a:latin typeface="Arial MT"/>
                <a:cs typeface="Arial MT"/>
              </a:rPr>
              <a:t>operation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friendship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40" dirty="0">
                <a:latin typeface="Arial MT"/>
                <a:cs typeface="Arial MT"/>
              </a:rPr>
              <a:t> 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team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sports;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schools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-10" dirty="0">
                <a:latin typeface="Arial MT"/>
                <a:cs typeface="Arial MT"/>
              </a:rPr>
              <a:t> Christian missionaries.”</a:t>
            </a:r>
            <a:endParaRPr sz="800">
              <a:latin typeface="Arial MT"/>
              <a:cs typeface="Arial MT"/>
            </a:endParaRPr>
          </a:p>
        </p:txBody>
      </p:sp>
      <p:graphicFrame>
        <p:nvGraphicFramePr>
          <p:cNvPr id="58" name="object 58"/>
          <p:cNvGraphicFramePr>
            <a:graphicFrameLocks noGrp="1"/>
          </p:cNvGraphicFramePr>
          <p:nvPr/>
        </p:nvGraphicFramePr>
        <p:xfrm>
          <a:off x="6902129" y="3504254"/>
          <a:ext cx="3194050" cy="35388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97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7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1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81280" marR="75565" indent="635" algn="ctr">
                        <a:lnSpc>
                          <a:spcPct val="120000"/>
                        </a:lnSpc>
                      </a:pPr>
                      <a:r>
                        <a:rPr sz="800" spc="-30" dirty="0">
                          <a:latin typeface="Arial MT"/>
                          <a:cs typeface="Arial MT"/>
                        </a:rPr>
                        <a:t>Improved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agriculture: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Britain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improved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these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conditions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Colonies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still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benefit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even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today.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58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tc>
                  <a:txBody>
                    <a:bodyPr/>
                    <a:lstStyle/>
                    <a:p>
                      <a:pPr marL="92710" marR="86360" algn="ctr">
                        <a:lnSpc>
                          <a:spcPts val="1100"/>
                        </a:lnSpc>
                        <a:spcBef>
                          <a:spcPts val="5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Religion: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might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argue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that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Spread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Christianity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100965" marR="95250" algn="ctr">
                        <a:lnSpc>
                          <a:spcPct val="114999"/>
                        </a:lnSpc>
                        <a:spcBef>
                          <a:spcPts val="40"/>
                        </a:spcBef>
                      </a:pPr>
                      <a:r>
                        <a:rPr sz="800" spc="-25" dirty="0">
                          <a:latin typeface="Arial MT"/>
                          <a:cs typeface="Arial MT"/>
                        </a:rPr>
                        <a:t>prevented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following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their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own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faiths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10" dirty="0">
                          <a:latin typeface="Arial MT"/>
                          <a:cs typeface="Arial MT"/>
                        </a:rPr>
                        <a:t>such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Hinduism,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ts val="915"/>
                        </a:lnSpc>
                        <a:spcBef>
                          <a:spcPts val="240"/>
                        </a:spcBef>
                      </a:pPr>
                      <a:r>
                        <a:rPr sz="800" spc="-65" dirty="0">
                          <a:latin typeface="Arial MT"/>
                          <a:cs typeface="Arial MT"/>
                        </a:rPr>
                        <a:t>Buddhism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Islam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690">
                <a:tc>
                  <a:txBody>
                    <a:bodyPr/>
                    <a:lstStyle/>
                    <a:p>
                      <a:pPr marL="44450" marR="38735" algn="ctr">
                        <a:lnSpc>
                          <a:spcPts val="1100"/>
                        </a:lnSpc>
                        <a:spcBef>
                          <a:spcPts val="55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Culture: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British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customs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seen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be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forced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while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ts val="935"/>
                        </a:lnSpc>
                        <a:spcBef>
                          <a:spcPts val="180"/>
                        </a:spcBef>
                      </a:pPr>
                      <a:r>
                        <a:rPr sz="800" spc="-45" dirty="0">
                          <a:latin typeface="Arial MT"/>
                          <a:cs typeface="Arial MT"/>
                        </a:rPr>
                        <a:t>own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local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customs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ignored.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6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39370" marR="33655" indent="-635" algn="ctr">
                        <a:lnSpc>
                          <a:spcPts val="1100"/>
                        </a:lnSpc>
                        <a:spcBef>
                          <a:spcPts val="55"/>
                        </a:spcBef>
                      </a:pPr>
                      <a:r>
                        <a:rPr sz="800" spc="-35" dirty="0">
                          <a:latin typeface="Arial MT"/>
                          <a:cs typeface="Arial MT"/>
                        </a:rPr>
                        <a:t>Clean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water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sanitation: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Britain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improved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these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important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conditions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ts val="935"/>
                        </a:lnSpc>
                        <a:spcBef>
                          <a:spcPts val="180"/>
                        </a:spcBef>
                      </a:pP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Colonies.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6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5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Native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10" dirty="0">
                          <a:latin typeface="Arial MT"/>
                          <a:cs typeface="Arial MT"/>
                        </a:rPr>
                        <a:t>such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800" spc="-30" dirty="0">
                          <a:latin typeface="Arial MT"/>
                          <a:cs typeface="Arial MT"/>
                        </a:rPr>
                        <a:t>Aborigines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Australia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had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89535" marR="83820" algn="ctr">
                        <a:lnSpc>
                          <a:spcPct val="118800"/>
                        </a:lnSpc>
                        <a:spcBef>
                          <a:spcPts val="30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land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taken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 </a:t>
                      </a:r>
                      <a:r>
                        <a:rPr sz="800" spc="-9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British.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80%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Aboriginal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population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wiped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out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150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years.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29209" marR="22225" indent="-635" algn="ctr">
                        <a:lnSpc>
                          <a:spcPct val="120000"/>
                        </a:lnSpc>
                        <a:spcBef>
                          <a:spcPts val="48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Soldiers: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colonies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provided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soldiers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fight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Britain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examples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being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World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1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World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2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defeat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evil.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609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5970">
                <a:tc>
                  <a:txBody>
                    <a:bodyPr/>
                    <a:lstStyle/>
                    <a:p>
                      <a:pPr marL="60960" marR="55244" algn="ctr">
                        <a:lnSpc>
                          <a:spcPct val="120000"/>
                        </a:lnSpc>
                        <a:spcBef>
                          <a:spcPts val="95"/>
                        </a:spcBef>
                      </a:pPr>
                      <a:r>
                        <a:rPr sz="800" spc="-75" dirty="0">
                          <a:latin typeface="Arial MT"/>
                          <a:cs typeface="Arial MT"/>
                        </a:rPr>
                        <a:t>English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Language: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English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language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almost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universal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spoken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throughout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world,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which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makes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good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communication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between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nations.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tc>
                  <a:txBody>
                    <a:bodyPr/>
                    <a:lstStyle/>
                    <a:p>
                      <a:pPr marL="27940" marR="21590" indent="1905" algn="ctr">
                        <a:lnSpc>
                          <a:spcPct val="120000"/>
                        </a:lnSpc>
                        <a:spcBef>
                          <a:spcPts val="95"/>
                        </a:spcBef>
                      </a:pPr>
                      <a:r>
                        <a:rPr sz="800" spc="-75" dirty="0">
                          <a:latin typeface="Arial MT"/>
                          <a:cs typeface="Arial MT"/>
                        </a:rPr>
                        <a:t>Things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belonging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native people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were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stolen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brought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back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Britain.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example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 lot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aborigines’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art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work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taken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well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 diamonds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taken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 India.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20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18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Criminals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committed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petty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800" spc="-65" dirty="0">
                          <a:latin typeface="Arial MT"/>
                          <a:cs typeface="Arial MT"/>
                        </a:rPr>
                        <a:t>crimes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(like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stealing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cheese)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43815" marR="36830" algn="ctr">
                        <a:lnSpc>
                          <a:spcPct val="118300"/>
                        </a:lnSpc>
                        <a:spcBef>
                          <a:spcPts val="65"/>
                        </a:spcBef>
                      </a:pPr>
                      <a:r>
                        <a:rPr sz="800" spc="-25" dirty="0">
                          <a:latin typeface="Arial MT"/>
                          <a:cs typeface="Arial MT"/>
                        </a:rPr>
                        <a:t>transported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far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away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places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like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America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Australia.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had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leave their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family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behind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some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never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saw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them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again.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95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102870" marR="96520" indent="-635" algn="ctr">
                        <a:lnSpc>
                          <a:spcPct val="118700"/>
                        </a:lnSpc>
                        <a:spcBef>
                          <a:spcPts val="495"/>
                        </a:spcBef>
                      </a:pPr>
                      <a:r>
                        <a:rPr sz="800" spc="-45" dirty="0">
                          <a:latin typeface="Arial MT"/>
                          <a:cs typeface="Arial MT"/>
                        </a:rPr>
                        <a:t>Friendship: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Many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former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colonies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though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now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independent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choose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belong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British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800" spc="-50" dirty="0">
                          <a:latin typeface="Arial MT"/>
                          <a:cs typeface="Arial MT"/>
                        </a:rPr>
                        <a:t>Commonwealth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force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for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800" spc="-25" dirty="0">
                          <a:latin typeface="Arial MT"/>
                          <a:cs typeface="Arial MT"/>
                        </a:rPr>
                        <a:t>friendship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between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nations.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9" name="object 59"/>
          <p:cNvSpPr txBox="1"/>
          <p:nvPr/>
        </p:nvSpPr>
        <p:spPr>
          <a:xfrm>
            <a:off x="7316471" y="3264967"/>
            <a:ext cx="240157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55" dirty="0">
                <a:latin typeface="Trebuchet MS"/>
                <a:cs typeface="Trebuchet MS"/>
              </a:rPr>
              <a:t>Consequences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British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Empire</a:t>
            </a:r>
            <a:endParaRPr sz="14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09820" y="980439"/>
            <a:ext cx="4346448" cy="348081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520700" y="745744"/>
            <a:ext cx="820419" cy="4578350"/>
            <a:chOff x="520700" y="745744"/>
            <a:chExt cx="820419" cy="457835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0700" y="745744"/>
              <a:ext cx="819912" cy="457809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0644" y="1234948"/>
              <a:ext cx="421465" cy="396362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80644" y="1234948"/>
              <a:ext cx="421640" cy="3963670"/>
            </a:xfrm>
            <a:custGeom>
              <a:avLst/>
              <a:gdLst/>
              <a:ahLst/>
              <a:cxnLst/>
              <a:rect l="l" t="t" r="r" b="b"/>
              <a:pathLst>
                <a:path w="421640" h="3963670">
                  <a:moveTo>
                    <a:pt x="0" y="3752950"/>
                  </a:moveTo>
                  <a:lnTo>
                    <a:pt x="105368" y="3752950"/>
                  </a:lnTo>
                  <a:lnTo>
                    <a:pt x="105368" y="0"/>
                  </a:lnTo>
                  <a:lnTo>
                    <a:pt x="316101" y="0"/>
                  </a:lnTo>
                  <a:lnTo>
                    <a:pt x="316101" y="3752950"/>
                  </a:lnTo>
                  <a:lnTo>
                    <a:pt x="421465" y="3752950"/>
                  </a:lnTo>
                  <a:lnTo>
                    <a:pt x="210732" y="3963619"/>
                  </a:lnTo>
                  <a:lnTo>
                    <a:pt x="0" y="3752950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0275" y="859048"/>
              <a:ext cx="722630" cy="730250"/>
            </a:xfrm>
            <a:custGeom>
              <a:avLst/>
              <a:gdLst/>
              <a:ahLst/>
              <a:cxnLst/>
              <a:rect l="l" t="t" r="r" b="b"/>
              <a:pathLst>
                <a:path w="722630" h="730250">
                  <a:moveTo>
                    <a:pt x="361212" y="0"/>
                  </a:moveTo>
                  <a:lnTo>
                    <a:pt x="312197" y="3333"/>
                  </a:lnTo>
                  <a:lnTo>
                    <a:pt x="265187" y="13042"/>
                  </a:lnTo>
                  <a:lnTo>
                    <a:pt x="220612" y="28693"/>
                  </a:lnTo>
                  <a:lnTo>
                    <a:pt x="178901" y="49850"/>
                  </a:lnTo>
                  <a:lnTo>
                    <a:pt x="140486" y="76078"/>
                  </a:lnTo>
                  <a:lnTo>
                    <a:pt x="105796" y="106942"/>
                  </a:lnTo>
                  <a:lnTo>
                    <a:pt x="75263" y="142007"/>
                  </a:lnTo>
                  <a:lnTo>
                    <a:pt x="49316" y="180839"/>
                  </a:lnTo>
                  <a:lnTo>
                    <a:pt x="28385" y="223001"/>
                  </a:lnTo>
                  <a:lnTo>
                    <a:pt x="12902" y="268060"/>
                  </a:lnTo>
                  <a:lnTo>
                    <a:pt x="3297" y="315579"/>
                  </a:lnTo>
                  <a:lnTo>
                    <a:pt x="0" y="365124"/>
                  </a:lnTo>
                  <a:lnTo>
                    <a:pt x="3297" y="414670"/>
                  </a:lnTo>
                  <a:lnTo>
                    <a:pt x="12902" y="462189"/>
                  </a:lnTo>
                  <a:lnTo>
                    <a:pt x="28385" y="507247"/>
                  </a:lnTo>
                  <a:lnTo>
                    <a:pt x="49316" y="549409"/>
                  </a:lnTo>
                  <a:lnTo>
                    <a:pt x="75263" y="588241"/>
                  </a:lnTo>
                  <a:lnTo>
                    <a:pt x="105796" y="623306"/>
                  </a:lnTo>
                  <a:lnTo>
                    <a:pt x="140486" y="654170"/>
                  </a:lnTo>
                  <a:lnTo>
                    <a:pt x="178901" y="680398"/>
                  </a:lnTo>
                  <a:lnTo>
                    <a:pt x="220612" y="701555"/>
                  </a:lnTo>
                  <a:lnTo>
                    <a:pt x="265187" y="717206"/>
                  </a:lnTo>
                  <a:lnTo>
                    <a:pt x="312197" y="726915"/>
                  </a:lnTo>
                  <a:lnTo>
                    <a:pt x="361212" y="730248"/>
                  </a:lnTo>
                  <a:lnTo>
                    <a:pt x="410226" y="726915"/>
                  </a:lnTo>
                  <a:lnTo>
                    <a:pt x="457236" y="717206"/>
                  </a:lnTo>
                  <a:lnTo>
                    <a:pt x="501812" y="701555"/>
                  </a:lnTo>
                  <a:lnTo>
                    <a:pt x="543523" y="680398"/>
                  </a:lnTo>
                  <a:lnTo>
                    <a:pt x="581938" y="654170"/>
                  </a:lnTo>
                  <a:lnTo>
                    <a:pt x="616628" y="623306"/>
                  </a:lnTo>
                  <a:lnTo>
                    <a:pt x="647161" y="588241"/>
                  </a:lnTo>
                  <a:lnTo>
                    <a:pt x="673108" y="549409"/>
                  </a:lnTo>
                  <a:lnTo>
                    <a:pt x="694038" y="507247"/>
                  </a:lnTo>
                  <a:lnTo>
                    <a:pt x="709521" y="462189"/>
                  </a:lnTo>
                  <a:lnTo>
                    <a:pt x="719127" y="414670"/>
                  </a:lnTo>
                  <a:lnTo>
                    <a:pt x="722424" y="365124"/>
                  </a:lnTo>
                  <a:lnTo>
                    <a:pt x="719127" y="315579"/>
                  </a:lnTo>
                  <a:lnTo>
                    <a:pt x="709521" y="268060"/>
                  </a:lnTo>
                  <a:lnTo>
                    <a:pt x="694038" y="223001"/>
                  </a:lnTo>
                  <a:lnTo>
                    <a:pt x="673108" y="180839"/>
                  </a:lnTo>
                  <a:lnTo>
                    <a:pt x="647161" y="142007"/>
                  </a:lnTo>
                  <a:lnTo>
                    <a:pt x="616628" y="106942"/>
                  </a:lnTo>
                  <a:lnTo>
                    <a:pt x="581938" y="76078"/>
                  </a:lnTo>
                  <a:lnTo>
                    <a:pt x="543523" y="49850"/>
                  </a:lnTo>
                  <a:lnTo>
                    <a:pt x="501812" y="28693"/>
                  </a:lnTo>
                  <a:lnTo>
                    <a:pt x="457236" y="13042"/>
                  </a:lnTo>
                  <a:lnTo>
                    <a:pt x="410226" y="3333"/>
                  </a:lnTo>
                  <a:lnTo>
                    <a:pt x="3612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40275" y="859048"/>
              <a:ext cx="722630" cy="730250"/>
            </a:xfrm>
            <a:custGeom>
              <a:avLst/>
              <a:gdLst/>
              <a:ahLst/>
              <a:cxnLst/>
              <a:rect l="l" t="t" r="r" b="b"/>
              <a:pathLst>
                <a:path w="722630" h="730250">
                  <a:moveTo>
                    <a:pt x="0" y="365124"/>
                  </a:moveTo>
                  <a:lnTo>
                    <a:pt x="3297" y="315579"/>
                  </a:lnTo>
                  <a:lnTo>
                    <a:pt x="12902" y="268059"/>
                  </a:lnTo>
                  <a:lnTo>
                    <a:pt x="28385" y="223001"/>
                  </a:lnTo>
                  <a:lnTo>
                    <a:pt x="49316" y="180839"/>
                  </a:lnTo>
                  <a:lnTo>
                    <a:pt x="75263" y="142007"/>
                  </a:lnTo>
                  <a:lnTo>
                    <a:pt x="105796" y="106942"/>
                  </a:lnTo>
                  <a:lnTo>
                    <a:pt x="140486" y="76078"/>
                  </a:lnTo>
                  <a:lnTo>
                    <a:pt x="178901" y="49850"/>
                  </a:lnTo>
                  <a:lnTo>
                    <a:pt x="220612" y="28693"/>
                  </a:lnTo>
                  <a:lnTo>
                    <a:pt x="265187" y="13042"/>
                  </a:lnTo>
                  <a:lnTo>
                    <a:pt x="312198" y="3333"/>
                  </a:lnTo>
                  <a:lnTo>
                    <a:pt x="361212" y="0"/>
                  </a:lnTo>
                  <a:lnTo>
                    <a:pt x="410226" y="3333"/>
                  </a:lnTo>
                  <a:lnTo>
                    <a:pt x="457236" y="13042"/>
                  </a:lnTo>
                  <a:lnTo>
                    <a:pt x="501812" y="28693"/>
                  </a:lnTo>
                  <a:lnTo>
                    <a:pt x="543523" y="49850"/>
                  </a:lnTo>
                  <a:lnTo>
                    <a:pt x="581938" y="76078"/>
                  </a:lnTo>
                  <a:lnTo>
                    <a:pt x="616628" y="106942"/>
                  </a:lnTo>
                  <a:lnTo>
                    <a:pt x="647161" y="142007"/>
                  </a:lnTo>
                  <a:lnTo>
                    <a:pt x="673108" y="180839"/>
                  </a:lnTo>
                  <a:lnTo>
                    <a:pt x="694038" y="223001"/>
                  </a:lnTo>
                  <a:lnTo>
                    <a:pt x="709521" y="268059"/>
                  </a:lnTo>
                  <a:lnTo>
                    <a:pt x="719127" y="315579"/>
                  </a:lnTo>
                  <a:lnTo>
                    <a:pt x="722424" y="365124"/>
                  </a:lnTo>
                  <a:lnTo>
                    <a:pt x="719127" y="414669"/>
                  </a:lnTo>
                  <a:lnTo>
                    <a:pt x="709521" y="462188"/>
                  </a:lnTo>
                  <a:lnTo>
                    <a:pt x="694038" y="507247"/>
                  </a:lnTo>
                  <a:lnTo>
                    <a:pt x="673108" y="549409"/>
                  </a:lnTo>
                  <a:lnTo>
                    <a:pt x="647161" y="588240"/>
                  </a:lnTo>
                  <a:lnTo>
                    <a:pt x="616628" y="623306"/>
                  </a:lnTo>
                  <a:lnTo>
                    <a:pt x="581938" y="654170"/>
                  </a:lnTo>
                  <a:lnTo>
                    <a:pt x="543523" y="680398"/>
                  </a:lnTo>
                  <a:lnTo>
                    <a:pt x="501812" y="701555"/>
                  </a:lnTo>
                  <a:lnTo>
                    <a:pt x="457236" y="717206"/>
                  </a:lnTo>
                  <a:lnTo>
                    <a:pt x="410226" y="726915"/>
                  </a:lnTo>
                  <a:lnTo>
                    <a:pt x="361212" y="730248"/>
                  </a:lnTo>
                  <a:lnTo>
                    <a:pt x="312198" y="726915"/>
                  </a:lnTo>
                  <a:lnTo>
                    <a:pt x="265187" y="717206"/>
                  </a:lnTo>
                  <a:lnTo>
                    <a:pt x="220612" y="701555"/>
                  </a:lnTo>
                  <a:lnTo>
                    <a:pt x="178901" y="680398"/>
                  </a:lnTo>
                  <a:lnTo>
                    <a:pt x="140486" y="654170"/>
                  </a:lnTo>
                  <a:lnTo>
                    <a:pt x="105796" y="623306"/>
                  </a:lnTo>
                  <a:lnTo>
                    <a:pt x="75263" y="588240"/>
                  </a:lnTo>
                  <a:lnTo>
                    <a:pt x="49316" y="549409"/>
                  </a:lnTo>
                  <a:lnTo>
                    <a:pt x="28385" y="507247"/>
                  </a:lnTo>
                  <a:lnTo>
                    <a:pt x="12902" y="462188"/>
                  </a:lnTo>
                  <a:lnTo>
                    <a:pt x="3297" y="414669"/>
                  </a:lnTo>
                  <a:lnTo>
                    <a:pt x="0" y="365124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30241" y="984538"/>
            <a:ext cx="343535" cy="4311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 algn="ctr">
              <a:lnSpc>
                <a:spcPct val="97800"/>
              </a:lnSpc>
              <a:spcBef>
                <a:spcPts val="120"/>
              </a:spcBef>
            </a:pPr>
            <a:r>
              <a:rPr sz="900" b="1" spc="-25" dirty="0">
                <a:solidFill>
                  <a:srgbClr val="FFFFFF"/>
                </a:solidFill>
                <a:latin typeface="Trebuchet MS"/>
                <a:cs typeface="Trebuchet MS"/>
              </a:rPr>
              <a:t>Key </a:t>
            </a:r>
            <a:r>
              <a:rPr sz="900" b="1" spc="-60" dirty="0">
                <a:solidFill>
                  <a:srgbClr val="FFFFFF"/>
                </a:solidFill>
                <a:latin typeface="Trebuchet MS"/>
                <a:cs typeface="Trebuchet MS"/>
              </a:rPr>
              <a:t>events </a:t>
            </a:r>
            <a:r>
              <a:rPr sz="900" b="1" spc="-16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91347" y="456774"/>
            <a:ext cx="318198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140" dirty="0">
                <a:latin typeface="Verdana"/>
                <a:cs typeface="Verdana"/>
              </a:rPr>
              <a:t>AFRICAN</a:t>
            </a:r>
            <a:r>
              <a:rPr sz="2200" b="0" spc="40" dirty="0">
                <a:latin typeface="Verdana"/>
                <a:cs typeface="Verdana"/>
              </a:rPr>
              <a:t> </a:t>
            </a:r>
            <a:r>
              <a:rPr sz="2200" b="0" spc="45" dirty="0">
                <a:latin typeface="Verdana"/>
                <a:cs typeface="Verdana"/>
              </a:rPr>
              <a:t>KINGDOMS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41325" y="415088"/>
            <a:ext cx="22529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Where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African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14" dirty="0">
                <a:latin typeface="Trebuchet MS"/>
                <a:cs typeface="Trebuchet MS"/>
              </a:rPr>
              <a:t>kingdoms?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63119" y="6237810"/>
            <a:ext cx="2560320" cy="813435"/>
            <a:chOff x="563119" y="6237810"/>
            <a:chExt cx="2560320" cy="813435"/>
          </a:xfrm>
        </p:grpSpPr>
        <p:sp>
          <p:nvSpPr>
            <p:cNvPr id="15" name="object 15"/>
            <p:cNvSpPr/>
            <p:nvPr/>
          </p:nvSpPr>
          <p:spPr>
            <a:xfrm>
              <a:off x="572644" y="6247335"/>
              <a:ext cx="2541270" cy="794385"/>
            </a:xfrm>
            <a:custGeom>
              <a:avLst/>
              <a:gdLst/>
              <a:ahLst/>
              <a:cxnLst/>
              <a:rect l="l" t="t" r="r" b="b"/>
              <a:pathLst>
                <a:path w="2541270" h="794384">
                  <a:moveTo>
                    <a:pt x="2143858" y="0"/>
                  </a:moveTo>
                  <a:lnTo>
                    <a:pt x="0" y="0"/>
                  </a:lnTo>
                  <a:lnTo>
                    <a:pt x="397026" y="396911"/>
                  </a:lnTo>
                  <a:lnTo>
                    <a:pt x="0" y="793819"/>
                  </a:lnTo>
                  <a:lnTo>
                    <a:pt x="2143858" y="793819"/>
                  </a:lnTo>
                  <a:lnTo>
                    <a:pt x="2540881" y="396911"/>
                  </a:lnTo>
                  <a:lnTo>
                    <a:pt x="2143858" y="0"/>
                  </a:lnTo>
                  <a:close/>
                </a:path>
              </a:pathLst>
            </a:custGeom>
            <a:solidFill>
              <a:srgbClr val="99C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72644" y="6247335"/>
              <a:ext cx="2541270" cy="794385"/>
            </a:xfrm>
            <a:custGeom>
              <a:avLst/>
              <a:gdLst/>
              <a:ahLst/>
              <a:cxnLst/>
              <a:rect l="l" t="t" r="r" b="b"/>
              <a:pathLst>
                <a:path w="2541270" h="794384">
                  <a:moveTo>
                    <a:pt x="0" y="0"/>
                  </a:moveTo>
                  <a:lnTo>
                    <a:pt x="2143857" y="0"/>
                  </a:lnTo>
                  <a:lnTo>
                    <a:pt x="2540881" y="396911"/>
                  </a:lnTo>
                  <a:lnTo>
                    <a:pt x="2143857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994651" y="6447057"/>
            <a:ext cx="1717675" cy="36385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065" marR="5080" indent="-635" algn="ctr">
              <a:lnSpc>
                <a:spcPct val="88700"/>
              </a:lnSpc>
              <a:spcBef>
                <a:spcPts val="204"/>
              </a:spcBef>
            </a:pPr>
            <a:r>
              <a:rPr sz="800" spc="-45" dirty="0">
                <a:latin typeface="Arial MT"/>
                <a:cs typeface="Arial MT"/>
              </a:rPr>
              <a:t>Ancient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Egypt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lasted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around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3000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years,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35" dirty="0">
                <a:latin typeface="Arial MT"/>
                <a:cs typeface="Arial MT"/>
              </a:rPr>
              <a:t>its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Empire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spread</a:t>
            </a:r>
            <a:r>
              <a:rPr sz="800" spc="-10" dirty="0">
                <a:latin typeface="Arial MT"/>
                <a:cs typeface="Arial MT"/>
              </a:rPr>
              <a:t> from Syria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Sudan.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849913" y="6237810"/>
            <a:ext cx="2560320" cy="813435"/>
            <a:chOff x="2849913" y="6237810"/>
            <a:chExt cx="2560320" cy="813435"/>
          </a:xfrm>
        </p:grpSpPr>
        <p:sp>
          <p:nvSpPr>
            <p:cNvPr id="19" name="object 19"/>
            <p:cNvSpPr/>
            <p:nvPr/>
          </p:nvSpPr>
          <p:spPr>
            <a:xfrm>
              <a:off x="2859438" y="6247335"/>
              <a:ext cx="2541270" cy="794385"/>
            </a:xfrm>
            <a:custGeom>
              <a:avLst/>
              <a:gdLst/>
              <a:ahLst/>
              <a:cxnLst/>
              <a:rect l="l" t="t" r="r" b="b"/>
              <a:pathLst>
                <a:path w="2541270" h="794384">
                  <a:moveTo>
                    <a:pt x="2143857" y="0"/>
                  </a:moveTo>
                  <a:lnTo>
                    <a:pt x="0" y="0"/>
                  </a:lnTo>
                  <a:lnTo>
                    <a:pt x="397026" y="396911"/>
                  </a:lnTo>
                  <a:lnTo>
                    <a:pt x="0" y="793819"/>
                  </a:lnTo>
                  <a:lnTo>
                    <a:pt x="2143857" y="793819"/>
                  </a:lnTo>
                  <a:lnTo>
                    <a:pt x="2540881" y="396911"/>
                  </a:lnTo>
                  <a:lnTo>
                    <a:pt x="2143857" y="0"/>
                  </a:lnTo>
                  <a:close/>
                </a:path>
              </a:pathLst>
            </a:custGeom>
            <a:solidFill>
              <a:srgbClr val="CCCC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859438" y="6247335"/>
              <a:ext cx="2541270" cy="794385"/>
            </a:xfrm>
            <a:custGeom>
              <a:avLst/>
              <a:gdLst/>
              <a:ahLst/>
              <a:cxnLst/>
              <a:rect l="l" t="t" r="r" b="b"/>
              <a:pathLst>
                <a:path w="2541270" h="794384">
                  <a:moveTo>
                    <a:pt x="0" y="0"/>
                  </a:moveTo>
                  <a:lnTo>
                    <a:pt x="2143857" y="0"/>
                  </a:lnTo>
                  <a:lnTo>
                    <a:pt x="2540881" y="396911"/>
                  </a:lnTo>
                  <a:lnTo>
                    <a:pt x="2143857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3309844" y="6395241"/>
            <a:ext cx="1661795" cy="46482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5080" algn="ctr">
              <a:lnSpc>
                <a:spcPct val="86700"/>
              </a:lnSpc>
              <a:spcBef>
                <a:spcPts val="225"/>
              </a:spcBef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beginning,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Egypt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series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cities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spread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across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River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Nile,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eventually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united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what </a:t>
            </a:r>
            <a:r>
              <a:rPr sz="800" spc="-25" dirty="0">
                <a:latin typeface="Arial MT"/>
                <a:cs typeface="Arial MT"/>
              </a:rPr>
              <a:t>we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know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Ancient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Egypt.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136953" y="6238057"/>
            <a:ext cx="2559685" cy="812800"/>
            <a:chOff x="5136953" y="6238057"/>
            <a:chExt cx="2559685" cy="812800"/>
          </a:xfrm>
        </p:grpSpPr>
        <p:sp>
          <p:nvSpPr>
            <p:cNvPr id="23" name="object 23"/>
            <p:cNvSpPr/>
            <p:nvPr/>
          </p:nvSpPr>
          <p:spPr>
            <a:xfrm>
              <a:off x="5146231" y="6247335"/>
              <a:ext cx="2541270" cy="794385"/>
            </a:xfrm>
            <a:custGeom>
              <a:avLst/>
              <a:gdLst/>
              <a:ahLst/>
              <a:cxnLst/>
              <a:rect l="l" t="t" r="r" b="b"/>
              <a:pathLst>
                <a:path w="2541270" h="794384">
                  <a:moveTo>
                    <a:pt x="2143857" y="0"/>
                  </a:moveTo>
                  <a:lnTo>
                    <a:pt x="0" y="0"/>
                  </a:lnTo>
                  <a:lnTo>
                    <a:pt x="397027" y="396911"/>
                  </a:lnTo>
                  <a:lnTo>
                    <a:pt x="0" y="793819"/>
                  </a:lnTo>
                  <a:lnTo>
                    <a:pt x="2143857" y="793819"/>
                  </a:lnTo>
                  <a:lnTo>
                    <a:pt x="2540882" y="396911"/>
                  </a:lnTo>
                  <a:lnTo>
                    <a:pt x="2143857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146231" y="6247335"/>
              <a:ext cx="2541270" cy="794385"/>
            </a:xfrm>
            <a:custGeom>
              <a:avLst/>
              <a:gdLst/>
              <a:ahLst/>
              <a:cxnLst/>
              <a:rect l="l" t="t" r="r" b="b"/>
              <a:pathLst>
                <a:path w="2541270" h="794384">
                  <a:moveTo>
                    <a:pt x="0" y="0"/>
                  </a:moveTo>
                  <a:lnTo>
                    <a:pt x="2143857" y="0"/>
                  </a:lnTo>
                  <a:lnTo>
                    <a:pt x="2540881" y="396911"/>
                  </a:lnTo>
                  <a:lnTo>
                    <a:pt x="2143857" y="793819"/>
                  </a:lnTo>
                  <a:lnTo>
                    <a:pt x="0" y="793819"/>
                  </a:lnTo>
                  <a:lnTo>
                    <a:pt x="397026" y="396911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5566290" y="6447057"/>
            <a:ext cx="1724025" cy="36385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065" marR="5080" indent="-1905" algn="ctr">
              <a:lnSpc>
                <a:spcPct val="88700"/>
              </a:lnSpc>
              <a:spcBef>
                <a:spcPts val="204"/>
              </a:spcBef>
            </a:pPr>
            <a:r>
              <a:rPr sz="800" spc="-40" dirty="0">
                <a:latin typeface="Arial MT"/>
                <a:cs typeface="Arial MT"/>
              </a:rPr>
              <a:t>Pharaoh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name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given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leader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country,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40" dirty="0">
                <a:latin typeface="Arial MT"/>
                <a:cs typeface="Arial MT"/>
              </a:rPr>
              <a:t>considered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protectors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902785" y="4426255"/>
            <a:ext cx="20675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60" dirty="0">
                <a:latin typeface="Trebuchet MS"/>
                <a:cs typeface="Trebuchet MS"/>
              </a:rPr>
              <a:t>HISTORICAL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OPINIONS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340" dirty="0">
                <a:latin typeface="Trebuchet MS"/>
                <a:cs typeface="Trebuchet MS"/>
              </a:rPr>
              <a:t>ON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30" dirty="0">
                <a:latin typeface="Trebuchet MS"/>
                <a:cs typeface="Trebuchet MS"/>
              </a:rPr>
              <a:t>AFRICA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34293" y="600993"/>
            <a:ext cx="255904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800" b="1" spc="-55" dirty="0">
                <a:latin typeface="Arial"/>
                <a:cs typeface="Arial"/>
              </a:rPr>
              <a:t>MALI: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234293" y="722878"/>
            <a:ext cx="90805" cy="40640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45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778438" y="722878"/>
            <a:ext cx="1050925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spc="-50" dirty="0">
                <a:latin typeface="Arial MT"/>
                <a:cs typeface="Arial MT"/>
              </a:rPr>
              <a:t>C.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1240-</a:t>
            </a:r>
            <a:r>
              <a:rPr sz="800" spc="-20" dirty="0">
                <a:latin typeface="Arial MT"/>
                <a:cs typeface="Arial MT"/>
              </a:rPr>
              <a:t>1645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ct val="103699"/>
              </a:lnSpc>
              <a:spcBef>
                <a:spcPts val="15"/>
              </a:spcBef>
            </a:pPr>
            <a:r>
              <a:rPr sz="800" spc="-85" dirty="0">
                <a:latin typeface="Arial MT"/>
                <a:cs typeface="Arial MT"/>
              </a:rPr>
              <a:t>Famous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wealth </a:t>
            </a:r>
            <a:r>
              <a:rPr sz="800" spc="-20" dirty="0">
                <a:latin typeface="Arial MT"/>
                <a:cs typeface="Arial MT"/>
              </a:rPr>
              <a:t>Traded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gold,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salt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spices.</a:t>
            </a:r>
            <a:endParaRPr sz="800">
              <a:latin typeface="Arial MT"/>
              <a:cs typeface="Arial MT"/>
            </a:endParaRPr>
          </a:p>
          <a:p>
            <a:pPr marL="12700" marR="121920">
              <a:lnSpc>
                <a:spcPct val="102499"/>
              </a:lnSpc>
              <a:spcBef>
                <a:spcPts val="25"/>
              </a:spcBef>
            </a:pPr>
            <a:r>
              <a:rPr sz="800" spc="-45" dirty="0">
                <a:latin typeface="Arial MT"/>
                <a:cs typeface="Arial MT"/>
              </a:rPr>
              <a:t>Mansa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Musa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richest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man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ever!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800" spc="-10" dirty="0">
                <a:latin typeface="Arial MT"/>
                <a:cs typeface="Arial MT"/>
              </a:rPr>
              <a:t>Islam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21593" y="1238025"/>
            <a:ext cx="1162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221593" y="1491010"/>
            <a:ext cx="1162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5228907" y="802284"/>
            <a:ext cx="2988945" cy="2807970"/>
          </a:xfrm>
          <a:custGeom>
            <a:avLst/>
            <a:gdLst/>
            <a:ahLst/>
            <a:cxnLst/>
            <a:rect l="l" t="t" r="r" b="b"/>
            <a:pathLst>
              <a:path w="2988945" h="2807970">
                <a:moveTo>
                  <a:pt x="504393" y="1476844"/>
                </a:moveTo>
                <a:lnTo>
                  <a:pt x="498551" y="1430566"/>
                </a:lnTo>
                <a:lnTo>
                  <a:pt x="494004" y="1394510"/>
                </a:lnTo>
                <a:lnTo>
                  <a:pt x="470852" y="1409979"/>
                </a:lnTo>
                <a:lnTo>
                  <a:pt x="15430" y="728675"/>
                </a:lnTo>
                <a:lnTo>
                  <a:pt x="0" y="738974"/>
                </a:lnTo>
                <a:lnTo>
                  <a:pt x="455422" y="1420279"/>
                </a:lnTo>
                <a:lnTo>
                  <a:pt x="432269" y="1435747"/>
                </a:lnTo>
                <a:lnTo>
                  <a:pt x="504393" y="1476844"/>
                </a:lnTo>
                <a:close/>
              </a:path>
              <a:path w="2988945" h="2807970">
                <a:moveTo>
                  <a:pt x="720077" y="1553603"/>
                </a:moveTo>
                <a:lnTo>
                  <a:pt x="713600" y="1537843"/>
                </a:lnTo>
                <a:lnTo>
                  <a:pt x="688543" y="1476844"/>
                </a:lnTo>
                <a:lnTo>
                  <a:pt x="646036" y="1548117"/>
                </a:lnTo>
                <a:lnTo>
                  <a:pt x="673798" y="1550174"/>
                </a:lnTo>
                <a:lnTo>
                  <a:pt x="637730" y="2037168"/>
                </a:lnTo>
                <a:lnTo>
                  <a:pt x="656247" y="2038540"/>
                </a:lnTo>
                <a:lnTo>
                  <a:pt x="692315" y="1551546"/>
                </a:lnTo>
                <a:lnTo>
                  <a:pt x="720077" y="1553603"/>
                </a:lnTo>
                <a:close/>
              </a:path>
              <a:path w="2988945" h="2807970">
                <a:moveTo>
                  <a:pt x="1528457" y="1650326"/>
                </a:moveTo>
                <a:lnTo>
                  <a:pt x="1455331" y="1689595"/>
                </a:lnTo>
                <a:lnTo>
                  <a:pt x="1478076" y="1705635"/>
                </a:lnTo>
                <a:lnTo>
                  <a:pt x="801649" y="2664244"/>
                </a:lnTo>
                <a:lnTo>
                  <a:pt x="816825" y="2674950"/>
                </a:lnTo>
                <a:lnTo>
                  <a:pt x="1493253" y="1716328"/>
                </a:lnTo>
                <a:lnTo>
                  <a:pt x="1515999" y="1732381"/>
                </a:lnTo>
                <a:lnTo>
                  <a:pt x="1521599" y="1695526"/>
                </a:lnTo>
                <a:lnTo>
                  <a:pt x="1528457" y="1650326"/>
                </a:lnTo>
                <a:close/>
              </a:path>
              <a:path w="2988945" h="2807970">
                <a:moveTo>
                  <a:pt x="2965361" y="10934"/>
                </a:moveTo>
                <a:lnTo>
                  <a:pt x="2950362" y="0"/>
                </a:lnTo>
                <a:lnTo>
                  <a:pt x="2642133" y="422617"/>
                </a:lnTo>
                <a:lnTo>
                  <a:pt x="2619641" y="406222"/>
                </a:lnTo>
                <a:lnTo>
                  <a:pt x="2605900" y="488061"/>
                </a:lnTo>
                <a:lnTo>
                  <a:pt x="2679636" y="449948"/>
                </a:lnTo>
                <a:lnTo>
                  <a:pt x="2670848" y="443547"/>
                </a:lnTo>
                <a:lnTo>
                  <a:pt x="2657132" y="433552"/>
                </a:lnTo>
                <a:lnTo>
                  <a:pt x="2965361" y="10934"/>
                </a:lnTo>
                <a:close/>
              </a:path>
              <a:path w="2988945" h="2807970">
                <a:moveTo>
                  <a:pt x="2988348" y="2259012"/>
                </a:moveTo>
                <a:lnTo>
                  <a:pt x="2980918" y="2242007"/>
                </a:lnTo>
                <a:lnTo>
                  <a:pt x="1781035" y="2765221"/>
                </a:lnTo>
                <a:lnTo>
                  <a:pt x="1769910" y="2739707"/>
                </a:lnTo>
                <a:lnTo>
                  <a:pt x="1716697" y="2803398"/>
                </a:lnTo>
                <a:lnTo>
                  <a:pt x="1799590" y="2807741"/>
                </a:lnTo>
                <a:lnTo>
                  <a:pt x="1790611" y="2787180"/>
                </a:lnTo>
                <a:lnTo>
                  <a:pt x="1788452" y="2782227"/>
                </a:lnTo>
                <a:lnTo>
                  <a:pt x="2988348" y="22590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616671" y="5297925"/>
            <a:ext cx="2552700" cy="9156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spc="-45" dirty="0">
                <a:latin typeface="Arial MT"/>
                <a:cs typeface="Arial MT"/>
              </a:rPr>
              <a:t>Pre-</a:t>
            </a:r>
            <a:r>
              <a:rPr sz="800" dirty="0">
                <a:latin typeface="Arial MT"/>
                <a:cs typeface="Arial MT"/>
              </a:rPr>
              <a:t>colonial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history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has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neglected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-10" dirty="0">
                <a:latin typeface="Arial MT"/>
                <a:cs typeface="Arial MT"/>
              </a:rPr>
              <a:t> historians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time.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Pre-</a:t>
            </a:r>
            <a:r>
              <a:rPr sz="800" dirty="0">
                <a:latin typeface="Arial MT"/>
                <a:cs typeface="Arial MT"/>
              </a:rPr>
              <a:t>colonial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normally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period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before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1800,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before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Europeans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began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colonise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Africa.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legacies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Transatlantic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Slave </a:t>
            </a:r>
            <a:r>
              <a:rPr sz="800" spc="-20" dirty="0">
                <a:latin typeface="Arial MT"/>
                <a:cs typeface="Arial MT"/>
              </a:rPr>
              <a:t>Trade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Is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misconceptions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about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lots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dirty="0">
                <a:latin typeface="Arial MT"/>
                <a:cs typeface="Arial MT"/>
              </a:rPr>
              <a:t>believe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developed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societies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complex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-10" dirty="0">
                <a:latin typeface="Arial MT"/>
                <a:cs typeface="Arial MT"/>
              </a:rPr>
              <a:t> wealthy.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236661" y="1966497"/>
            <a:ext cx="50482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800" b="1" spc="-55" dirty="0">
                <a:latin typeface="Arial"/>
                <a:cs typeface="Arial"/>
              </a:rPr>
              <a:t>SONGHAY:</a:t>
            </a:r>
            <a:endParaRPr sz="8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236661" y="2094513"/>
            <a:ext cx="90805" cy="272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780807" y="2094513"/>
            <a:ext cx="945515" cy="1034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75" dirty="0">
                <a:latin typeface="Arial MT"/>
                <a:cs typeface="Arial MT"/>
              </a:rPr>
              <a:t>c.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1460s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1591</a:t>
            </a:r>
            <a:endParaRPr sz="800">
              <a:latin typeface="Arial MT"/>
              <a:cs typeface="Arial MT"/>
            </a:endParaRPr>
          </a:p>
          <a:p>
            <a:pPr marL="12700" marR="153670">
              <a:lnSpc>
                <a:spcPts val="1010"/>
              </a:lnSpc>
              <a:spcBef>
                <a:spcPts val="15"/>
              </a:spcBef>
            </a:pPr>
            <a:r>
              <a:rPr sz="800" spc="-35" dirty="0">
                <a:latin typeface="Arial MT"/>
                <a:cs typeface="Arial MT"/>
              </a:rPr>
              <a:t>Replaced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Mali </a:t>
            </a:r>
            <a:r>
              <a:rPr sz="800" spc="-10" dirty="0">
                <a:latin typeface="Arial MT"/>
                <a:cs typeface="Arial MT"/>
              </a:rPr>
              <a:t>empire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ts val="980"/>
              </a:lnSpc>
              <a:spcBef>
                <a:spcPts val="20"/>
              </a:spcBef>
            </a:pPr>
            <a:r>
              <a:rPr sz="800" spc="-50" dirty="0">
                <a:latin typeface="Arial MT"/>
                <a:cs typeface="Arial MT"/>
              </a:rPr>
              <a:t>Diverse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empire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different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800" spc="-10" dirty="0">
                <a:latin typeface="Arial MT"/>
                <a:cs typeface="Arial MT"/>
              </a:rPr>
              <a:t>backgrounds</a:t>
            </a:r>
            <a:endParaRPr sz="800">
              <a:latin typeface="Arial MT"/>
              <a:cs typeface="Arial MT"/>
            </a:endParaRPr>
          </a:p>
          <a:p>
            <a:pPr marL="12700" marR="5715">
              <a:lnSpc>
                <a:spcPct val="102499"/>
              </a:lnSpc>
              <a:spcBef>
                <a:spcPts val="25"/>
              </a:spcBef>
            </a:pPr>
            <a:r>
              <a:rPr sz="800" spc="-25" dirty="0">
                <a:latin typeface="Arial MT"/>
                <a:cs typeface="Arial MT"/>
              </a:rPr>
              <a:t>Controlled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much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Sub-</a:t>
            </a:r>
            <a:r>
              <a:rPr sz="800" spc="-35" dirty="0">
                <a:latin typeface="Arial MT"/>
                <a:cs typeface="Arial MT"/>
              </a:rPr>
              <a:t>Saharan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trade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223961" y="2475513"/>
            <a:ext cx="1162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223961" y="2856513"/>
            <a:ext cx="1162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947212" y="3328953"/>
            <a:ext cx="3067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800" b="1" spc="-70" dirty="0">
                <a:latin typeface="Arial"/>
                <a:cs typeface="Arial"/>
              </a:rPr>
              <a:t>BENIN:</a:t>
            </a:r>
            <a:endParaRPr sz="8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947212" y="3453921"/>
            <a:ext cx="908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934512" y="3834921"/>
            <a:ext cx="1162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934512" y="4090953"/>
            <a:ext cx="1162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934512" y="4471953"/>
            <a:ext cx="1162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491358" y="3447789"/>
            <a:ext cx="1247775" cy="1296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5000"/>
              </a:lnSpc>
              <a:spcBef>
                <a:spcPts val="100"/>
              </a:spcBef>
            </a:pPr>
            <a:r>
              <a:rPr sz="800" spc="-75" dirty="0">
                <a:latin typeface="Arial MT"/>
                <a:cs typeface="Arial MT"/>
              </a:rPr>
              <a:t>c.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900s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when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Edo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people </a:t>
            </a:r>
            <a:r>
              <a:rPr sz="800" spc="-25" dirty="0">
                <a:latin typeface="Arial MT"/>
                <a:cs typeface="Arial MT"/>
              </a:rPr>
              <a:t>settled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rainforests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West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Africa</a:t>
            </a:r>
            <a:endParaRPr sz="800">
              <a:latin typeface="Arial MT"/>
              <a:cs typeface="Arial MT"/>
            </a:endParaRPr>
          </a:p>
          <a:p>
            <a:pPr marL="12700" marR="48260">
              <a:lnSpc>
                <a:spcPts val="1010"/>
              </a:lnSpc>
              <a:spcBef>
                <a:spcPts val="15"/>
              </a:spcBef>
            </a:pPr>
            <a:r>
              <a:rPr sz="800" spc="-60" dirty="0">
                <a:latin typeface="Arial MT"/>
                <a:cs typeface="Arial MT"/>
              </a:rPr>
              <a:t>Ruled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Oba’s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(chiefs) </a:t>
            </a:r>
            <a:r>
              <a:rPr sz="800" spc="-35" dirty="0">
                <a:latin typeface="Arial MT"/>
                <a:cs typeface="Arial MT"/>
              </a:rPr>
              <a:t>including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Eware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Great</a:t>
            </a:r>
            <a:endParaRPr sz="800">
              <a:latin typeface="Arial MT"/>
              <a:cs typeface="Arial MT"/>
            </a:endParaRPr>
          </a:p>
          <a:p>
            <a:pPr marL="12700" marR="48260">
              <a:lnSpc>
                <a:spcPts val="980"/>
              </a:lnSpc>
              <a:spcBef>
                <a:spcPts val="20"/>
              </a:spcBef>
            </a:pPr>
            <a:r>
              <a:rPr sz="800" spc="-30" dirty="0">
                <a:latin typeface="Arial MT"/>
                <a:cs typeface="Arial MT"/>
              </a:rPr>
              <a:t>Developed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Benin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City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city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comparable</a:t>
            </a:r>
            <a:r>
              <a:rPr sz="800" dirty="0">
                <a:latin typeface="Arial MT"/>
                <a:cs typeface="Arial MT"/>
              </a:rPr>
              <a:t> to </a:t>
            </a:r>
            <a:r>
              <a:rPr sz="800" spc="-65" dirty="0">
                <a:latin typeface="Arial MT"/>
                <a:cs typeface="Arial MT"/>
              </a:rPr>
              <a:t>those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800" spc="-10" dirty="0">
                <a:latin typeface="Arial MT"/>
                <a:cs typeface="Arial MT"/>
              </a:rPr>
              <a:t>Europe</a:t>
            </a:r>
            <a:endParaRPr sz="800">
              <a:latin typeface="Arial MT"/>
              <a:cs typeface="Arial MT"/>
            </a:endParaRPr>
          </a:p>
          <a:p>
            <a:pPr marL="12700" marR="107950">
              <a:lnSpc>
                <a:spcPct val="102499"/>
              </a:lnSpc>
              <a:spcBef>
                <a:spcPts val="25"/>
              </a:spcBef>
            </a:pPr>
            <a:r>
              <a:rPr sz="800" spc="-95" dirty="0">
                <a:latin typeface="Arial MT"/>
                <a:cs typeface="Arial MT"/>
              </a:rPr>
              <a:t>Rich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source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including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Benin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Bronzes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289938" y="2957097"/>
            <a:ext cx="127889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25" dirty="0">
                <a:latin typeface="Arial"/>
                <a:cs typeface="Arial"/>
              </a:rPr>
              <a:t>KINGDOM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OF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105" dirty="0">
                <a:latin typeface="Arial"/>
                <a:cs typeface="Arial"/>
              </a:rPr>
              <a:t>THE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KONGO:</a:t>
            </a:r>
            <a:endParaRPr sz="8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289938" y="3078981"/>
            <a:ext cx="116205" cy="40640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289938" y="3847113"/>
            <a:ext cx="1162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8846784" y="3078981"/>
            <a:ext cx="1202690" cy="10439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91440">
              <a:lnSpc>
                <a:spcPct val="104000"/>
              </a:lnSpc>
              <a:spcBef>
                <a:spcPts val="110"/>
              </a:spcBef>
            </a:pPr>
            <a:r>
              <a:rPr sz="800" spc="-55" dirty="0">
                <a:latin typeface="Arial MT"/>
                <a:cs typeface="Arial MT"/>
              </a:rPr>
              <a:t>Emerged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late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14thc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Ruled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Manikongo </a:t>
            </a:r>
            <a:r>
              <a:rPr sz="800" spc="-35" dirty="0">
                <a:latin typeface="Arial MT"/>
                <a:cs typeface="Arial MT"/>
              </a:rPr>
              <a:t>Dominated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routes</a:t>
            </a:r>
            <a:r>
              <a:rPr sz="800" dirty="0">
                <a:latin typeface="Arial MT"/>
                <a:cs typeface="Arial MT"/>
              </a:rPr>
              <a:t> trading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copperware, </a:t>
            </a:r>
            <a:r>
              <a:rPr sz="800" spc="-25" dirty="0">
                <a:latin typeface="Arial MT"/>
                <a:cs typeface="Arial MT"/>
              </a:rPr>
              <a:t>metal,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raffia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cloth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pottery.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ct val="105000"/>
              </a:lnSpc>
            </a:pPr>
            <a:r>
              <a:rPr sz="800" spc="-55" dirty="0">
                <a:latin typeface="Arial MT"/>
                <a:cs typeface="Arial MT"/>
              </a:rPr>
              <a:t>Portuguese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arrived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trade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1482/3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8232927" y="643666"/>
            <a:ext cx="32067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800" b="1" spc="-95" dirty="0">
                <a:latin typeface="Arial"/>
                <a:cs typeface="Arial"/>
              </a:rPr>
              <a:t>EGYPT:</a:t>
            </a:r>
            <a:endParaRPr sz="8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232927" y="768633"/>
            <a:ext cx="908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8220227" y="1143502"/>
            <a:ext cx="116205" cy="281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8220227" y="1786665"/>
            <a:ext cx="1162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0" dirty="0">
                <a:latin typeface="Wingdings"/>
                <a:cs typeface="Wingdings"/>
              </a:rPr>
              <a:t></a:t>
            </a:r>
            <a:endParaRPr sz="800">
              <a:latin typeface="Wingdings"/>
              <a:cs typeface="Wingdings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8777074" y="762502"/>
            <a:ext cx="1249045" cy="1296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54305" algn="just">
              <a:lnSpc>
                <a:spcPct val="105000"/>
              </a:lnSpc>
              <a:spcBef>
                <a:spcPts val="100"/>
              </a:spcBef>
            </a:pPr>
            <a:r>
              <a:rPr sz="800" spc="-75" dirty="0">
                <a:latin typeface="Arial MT"/>
                <a:cs typeface="Arial MT"/>
              </a:rPr>
              <a:t>c.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3150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40" dirty="0">
                <a:latin typeface="Arial MT"/>
                <a:cs typeface="Arial MT"/>
              </a:rPr>
              <a:t>BC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when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Narmer</a:t>
            </a:r>
            <a:r>
              <a:rPr sz="800" spc="-20" dirty="0">
                <a:latin typeface="Arial MT"/>
                <a:cs typeface="Arial MT"/>
              </a:rPr>
              <a:t> unified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Upper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Lower</a:t>
            </a:r>
            <a:r>
              <a:rPr sz="800" spc="-10" dirty="0">
                <a:latin typeface="Arial MT"/>
                <a:cs typeface="Arial MT"/>
              </a:rPr>
              <a:t> Egypt.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800" spc="-60" dirty="0">
                <a:latin typeface="Arial MT"/>
                <a:cs typeface="Arial MT"/>
              </a:rPr>
              <a:t>Ruled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Pharaohs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ct val="104200"/>
              </a:lnSpc>
              <a:spcBef>
                <a:spcPts val="5"/>
              </a:spcBef>
            </a:pPr>
            <a:r>
              <a:rPr sz="800" spc="-30" dirty="0">
                <a:latin typeface="Arial MT"/>
                <a:cs typeface="Arial MT"/>
              </a:rPr>
              <a:t>Developed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Egypt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greatest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civilisations,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spc="-45" dirty="0">
                <a:latin typeface="Arial MT"/>
                <a:cs typeface="Arial MT"/>
              </a:rPr>
              <a:t>impressive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architecture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still </a:t>
            </a:r>
            <a:r>
              <a:rPr sz="800" spc="-30" dirty="0">
                <a:latin typeface="Arial MT"/>
                <a:cs typeface="Arial MT"/>
              </a:rPr>
              <a:t>existing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today.</a:t>
            </a:r>
            <a:endParaRPr sz="800">
              <a:latin typeface="Arial MT"/>
              <a:cs typeface="Arial MT"/>
            </a:endParaRPr>
          </a:p>
          <a:p>
            <a:pPr marL="12700" marR="27305">
              <a:lnSpc>
                <a:spcPct val="102499"/>
              </a:lnSpc>
              <a:spcBef>
                <a:spcPts val="25"/>
              </a:spcBef>
            </a:pP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followed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own</a:t>
            </a:r>
            <a:r>
              <a:rPr sz="800" spc="-20" dirty="0">
                <a:latin typeface="Arial MT"/>
                <a:cs typeface="Arial MT"/>
              </a:rPr>
              <a:t> religion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multiple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deities.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1108778" y="1259384"/>
            <a:ext cx="2880995" cy="401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>
              <a:lnSpc>
                <a:spcPct val="100000"/>
              </a:lnSpc>
              <a:spcBef>
                <a:spcPts val="100"/>
              </a:spcBef>
            </a:pPr>
            <a:r>
              <a:rPr sz="1400" spc="-180" dirty="0">
                <a:latin typeface="Trebuchet MS"/>
                <a:cs typeface="Trebuchet MS"/>
              </a:rPr>
              <a:t>Key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dates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African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history</a:t>
            </a:r>
            <a:endParaRPr sz="1400">
              <a:latin typeface="Trebuchet MS"/>
              <a:cs typeface="Trebuchet MS"/>
            </a:endParaRPr>
          </a:p>
          <a:p>
            <a:pPr marL="29209" marR="14604">
              <a:lnSpc>
                <a:spcPct val="105000"/>
              </a:lnSpc>
              <a:spcBef>
                <a:spcPts val="860"/>
              </a:spcBef>
            </a:pPr>
            <a:r>
              <a:rPr sz="800" spc="50" dirty="0">
                <a:latin typeface="Verdana"/>
                <a:cs typeface="Verdana"/>
              </a:rPr>
              <a:t>5000</a:t>
            </a:r>
            <a:r>
              <a:rPr sz="800" spc="6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BC:</a:t>
            </a:r>
            <a:r>
              <a:rPr sz="800" spc="50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People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begin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farm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along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river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Nile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fertile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easy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produce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crops.</a:t>
            </a:r>
            <a:endParaRPr sz="800">
              <a:latin typeface="Arial MT"/>
              <a:cs typeface="Arial MT"/>
            </a:endParaRPr>
          </a:p>
          <a:p>
            <a:pPr marL="12700" marR="32384">
              <a:lnSpc>
                <a:spcPct val="105000"/>
              </a:lnSpc>
              <a:spcBef>
                <a:spcPts val="145"/>
              </a:spcBef>
            </a:pPr>
            <a:r>
              <a:rPr sz="800" spc="-30" dirty="0">
                <a:latin typeface="Verdana"/>
                <a:cs typeface="Verdana"/>
              </a:rPr>
              <a:t>3150</a:t>
            </a:r>
            <a:r>
              <a:rPr sz="800" spc="-2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BC:</a:t>
            </a:r>
            <a:r>
              <a:rPr sz="800" spc="-35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Narmer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unites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Upper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Lower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Egypt,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becomes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first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Pharaohs.</a:t>
            </a:r>
            <a:endParaRPr sz="800">
              <a:latin typeface="Arial MT"/>
              <a:cs typeface="Arial MT"/>
            </a:endParaRPr>
          </a:p>
          <a:p>
            <a:pPr marL="29209" marR="14604">
              <a:lnSpc>
                <a:spcPct val="105000"/>
              </a:lnSpc>
              <a:spcBef>
                <a:spcPts val="145"/>
              </a:spcBef>
            </a:pPr>
            <a:r>
              <a:rPr sz="800" dirty="0">
                <a:latin typeface="Verdana"/>
                <a:cs typeface="Verdana"/>
              </a:rPr>
              <a:t>2500</a:t>
            </a:r>
            <a:r>
              <a:rPr sz="800" spc="28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BC:</a:t>
            </a:r>
            <a:r>
              <a:rPr sz="800" spc="275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Construction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Pyramid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Giza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completed,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making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Ancient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wonders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world</a:t>
            </a:r>
            <a:endParaRPr sz="800">
              <a:latin typeface="Arial MT"/>
              <a:cs typeface="Arial MT"/>
            </a:endParaRPr>
          </a:p>
          <a:p>
            <a:pPr marL="29209" marR="13970">
              <a:lnSpc>
                <a:spcPct val="105000"/>
              </a:lnSpc>
              <a:spcBef>
                <a:spcPts val="335"/>
              </a:spcBef>
            </a:pPr>
            <a:r>
              <a:rPr sz="800" dirty="0">
                <a:latin typeface="Verdana"/>
                <a:cs typeface="Verdana"/>
              </a:rPr>
              <a:t>525</a:t>
            </a:r>
            <a:r>
              <a:rPr sz="800" spc="5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BC</a:t>
            </a:r>
            <a:r>
              <a:rPr sz="800" dirty="0">
                <a:latin typeface="Arial MT"/>
                <a:cs typeface="Arial MT"/>
              </a:rPr>
              <a:t>: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Persians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conquer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Ancient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Egypt,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which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marks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beginning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Egypt.</a:t>
            </a:r>
            <a:endParaRPr sz="800">
              <a:latin typeface="Arial MT"/>
              <a:cs typeface="Arial MT"/>
            </a:endParaRPr>
          </a:p>
          <a:p>
            <a:pPr marL="34925" marR="10160">
              <a:lnSpc>
                <a:spcPct val="105000"/>
              </a:lnSpc>
              <a:spcBef>
                <a:spcPts val="240"/>
              </a:spcBef>
            </a:pPr>
            <a:r>
              <a:rPr sz="800" dirty="0">
                <a:latin typeface="Verdana"/>
                <a:cs typeface="Verdana"/>
              </a:rPr>
              <a:t>332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20" dirty="0">
                <a:latin typeface="Verdana"/>
                <a:cs typeface="Verdana"/>
              </a:rPr>
              <a:t>BC: </a:t>
            </a:r>
            <a:r>
              <a:rPr sz="800" spc="-20" dirty="0">
                <a:latin typeface="Arial MT"/>
                <a:cs typeface="Arial MT"/>
              </a:rPr>
              <a:t>Alexander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conquers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Egypt,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bringing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-10" dirty="0">
                <a:latin typeface="Arial MT"/>
                <a:cs typeface="Arial MT"/>
              </a:rPr>
              <a:t> Greek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empire</a:t>
            </a:r>
            <a:endParaRPr sz="800">
              <a:latin typeface="Arial MT"/>
              <a:cs typeface="Arial MT"/>
            </a:endParaRPr>
          </a:p>
          <a:p>
            <a:pPr marL="29209" marR="14604">
              <a:lnSpc>
                <a:spcPct val="105000"/>
              </a:lnSpc>
              <a:spcBef>
                <a:spcPts val="240"/>
              </a:spcBef>
            </a:pPr>
            <a:r>
              <a:rPr sz="800" spc="50" dirty="0">
                <a:latin typeface="Verdana"/>
                <a:cs typeface="Verdana"/>
              </a:rPr>
              <a:t>900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kingdom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Benin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created,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Oba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crowned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ruler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country.</a:t>
            </a:r>
            <a:endParaRPr sz="800">
              <a:latin typeface="Arial MT"/>
              <a:cs typeface="Arial MT"/>
            </a:endParaRPr>
          </a:p>
          <a:p>
            <a:pPr marL="26670">
              <a:lnSpc>
                <a:spcPct val="100000"/>
              </a:lnSpc>
              <a:spcBef>
                <a:spcPts val="385"/>
              </a:spcBef>
            </a:pPr>
            <a:r>
              <a:rPr sz="800" spc="-45" dirty="0">
                <a:latin typeface="Verdana"/>
                <a:cs typeface="Verdana"/>
              </a:rPr>
              <a:t>1230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Mali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formed.</a:t>
            </a:r>
            <a:endParaRPr sz="800">
              <a:latin typeface="Arial MT"/>
              <a:cs typeface="Arial MT"/>
            </a:endParaRPr>
          </a:p>
          <a:p>
            <a:pPr marL="40005" marR="5080">
              <a:lnSpc>
                <a:spcPct val="105000"/>
              </a:lnSpc>
              <a:spcBef>
                <a:spcPts val="550"/>
              </a:spcBef>
            </a:pPr>
            <a:r>
              <a:rPr sz="800" spc="-40" dirty="0">
                <a:latin typeface="Verdana"/>
                <a:cs typeface="Verdana"/>
              </a:rPr>
              <a:t>1325</a:t>
            </a:r>
            <a:r>
              <a:rPr sz="800" spc="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Mansa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Musa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makes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his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pilgrimage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Mecca.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journey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bankrupts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Egypt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spends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much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money.</a:t>
            </a:r>
            <a:endParaRPr sz="800">
              <a:latin typeface="Arial MT"/>
              <a:cs typeface="Arial MT"/>
            </a:endParaRPr>
          </a:p>
          <a:p>
            <a:pPr marL="23495">
              <a:lnSpc>
                <a:spcPct val="100000"/>
              </a:lnSpc>
              <a:spcBef>
                <a:spcPts val="650"/>
              </a:spcBef>
            </a:pPr>
            <a:r>
              <a:rPr sz="800" spc="-40" dirty="0">
                <a:latin typeface="Verdana"/>
                <a:cs typeface="Verdana"/>
              </a:rPr>
              <a:t>1390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Kingdom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Kongo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formed.</a:t>
            </a:r>
            <a:endParaRPr sz="800">
              <a:latin typeface="Arial MT"/>
              <a:cs typeface="Arial MT"/>
            </a:endParaRPr>
          </a:p>
          <a:p>
            <a:pPr marL="23495">
              <a:lnSpc>
                <a:spcPct val="100000"/>
              </a:lnSpc>
              <a:spcBef>
                <a:spcPts val="505"/>
              </a:spcBef>
            </a:pPr>
            <a:r>
              <a:rPr sz="800" spc="-20" dirty="0">
                <a:latin typeface="Verdana"/>
                <a:cs typeface="Verdana"/>
              </a:rPr>
              <a:t>1460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Songhay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Empire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formed</a:t>
            </a:r>
            <a:endParaRPr sz="800">
              <a:latin typeface="Arial MT"/>
              <a:cs typeface="Arial MT"/>
            </a:endParaRPr>
          </a:p>
          <a:p>
            <a:pPr marL="12700" marR="30480">
              <a:lnSpc>
                <a:spcPct val="105000"/>
              </a:lnSpc>
              <a:spcBef>
                <a:spcPts val="625"/>
              </a:spcBef>
            </a:pPr>
            <a:r>
              <a:rPr sz="800" spc="-40" dirty="0">
                <a:latin typeface="Verdana"/>
                <a:cs typeface="Verdana"/>
              </a:rPr>
              <a:t>1482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2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Portugal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arrive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trading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Kingdom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Kongo.</a:t>
            </a:r>
            <a:endParaRPr sz="800">
              <a:latin typeface="Arial MT"/>
              <a:cs typeface="Arial MT"/>
            </a:endParaRPr>
          </a:p>
          <a:p>
            <a:pPr marL="34925" marR="9525">
              <a:lnSpc>
                <a:spcPct val="105000"/>
              </a:lnSpc>
              <a:spcBef>
                <a:spcPts val="335"/>
              </a:spcBef>
            </a:pPr>
            <a:r>
              <a:rPr sz="800" spc="-20" dirty="0">
                <a:latin typeface="Verdana"/>
                <a:cs typeface="Verdana"/>
              </a:rPr>
              <a:t>1500s: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Transatlantic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Slave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begins,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impacting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all</a:t>
            </a:r>
            <a:r>
              <a:rPr sz="800" spc="-20" dirty="0">
                <a:latin typeface="Arial MT"/>
                <a:cs typeface="Arial MT"/>
              </a:rPr>
              <a:t> future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development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Africa.</a:t>
            </a:r>
            <a:endParaRPr sz="800">
              <a:latin typeface="Arial MT"/>
              <a:cs typeface="Arial MT"/>
            </a:endParaRPr>
          </a:p>
          <a:p>
            <a:pPr marL="34925">
              <a:lnSpc>
                <a:spcPct val="100000"/>
              </a:lnSpc>
              <a:spcBef>
                <a:spcPts val="480"/>
              </a:spcBef>
            </a:pPr>
            <a:r>
              <a:rPr sz="800" spc="-145" dirty="0">
                <a:latin typeface="Verdana"/>
                <a:cs typeface="Verdana"/>
              </a:rPr>
              <a:t>1610</a:t>
            </a:r>
            <a:r>
              <a:rPr sz="800" spc="35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AD: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Mali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Empire.</a:t>
            </a:r>
            <a:endParaRPr sz="800">
              <a:latin typeface="Arial MT"/>
              <a:cs typeface="Arial MT"/>
            </a:endParaRPr>
          </a:p>
          <a:p>
            <a:pPr marL="67945">
              <a:lnSpc>
                <a:spcPct val="100000"/>
              </a:lnSpc>
              <a:spcBef>
                <a:spcPts val="600"/>
              </a:spcBef>
            </a:pPr>
            <a:r>
              <a:rPr sz="1400" spc="-25" dirty="0">
                <a:latin typeface="Trebuchet MS"/>
                <a:cs typeface="Trebuchet MS"/>
              </a:rPr>
              <a:t>Historical</a:t>
            </a:r>
            <a:r>
              <a:rPr sz="1400" spc="-60" dirty="0">
                <a:latin typeface="Trebuchet MS"/>
                <a:cs typeface="Trebuchet MS"/>
              </a:rPr>
              <a:t> </a:t>
            </a:r>
            <a:r>
              <a:rPr sz="1400" spc="-35" dirty="0">
                <a:latin typeface="Trebuchet MS"/>
                <a:cs typeface="Trebuchet MS"/>
              </a:rPr>
              <a:t>misconceptions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7808132" y="5985590"/>
            <a:ext cx="2279015" cy="1038860"/>
            <a:chOff x="7808132" y="5985590"/>
            <a:chExt cx="2279015" cy="1038860"/>
          </a:xfrm>
        </p:grpSpPr>
        <p:sp>
          <p:nvSpPr>
            <p:cNvPr id="56" name="object 56"/>
            <p:cNvSpPr/>
            <p:nvPr/>
          </p:nvSpPr>
          <p:spPr>
            <a:xfrm>
              <a:off x="7833543" y="5985590"/>
              <a:ext cx="2239645" cy="1026794"/>
            </a:xfrm>
            <a:custGeom>
              <a:avLst/>
              <a:gdLst/>
              <a:ahLst/>
              <a:cxnLst/>
              <a:rect l="l" t="t" r="r" b="b"/>
              <a:pathLst>
                <a:path w="2239645" h="1026795">
                  <a:moveTo>
                    <a:pt x="1341486" y="0"/>
                  </a:moveTo>
                  <a:lnTo>
                    <a:pt x="1301176" y="464"/>
                  </a:lnTo>
                  <a:lnTo>
                    <a:pt x="1231236" y="8602"/>
                  </a:lnTo>
                  <a:lnTo>
                    <a:pt x="1154752" y="31057"/>
                  </a:lnTo>
                  <a:lnTo>
                    <a:pt x="1106023" y="39263"/>
                  </a:lnTo>
                  <a:lnTo>
                    <a:pt x="1056319" y="42567"/>
                  </a:lnTo>
                  <a:lnTo>
                    <a:pt x="1005862" y="41970"/>
                  </a:lnTo>
                  <a:lnTo>
                    <a:pt x="954874" y="38475"/>
                  </a:lnTo>
                  <a:lnTo>
                    <a:pt x="903578" y="33082"/>
                  </a:lnTo>
                  <a:lnTo>
                    <a:pt x="800950" y="20608"/>
                  </a:lnTo>
                  <a:lnTo>
                    <a:pt x="750063" y="15530"/>
                  </a:lnTo>
                  <a:lnTo>
                    <a:pt x="699756" y="12560"/>
                  </a:lnTo>
                  <a:lnTo>
                    <a:pt x="650253" y="12699"/>
                  </a:lnTo>
                  <a:lnTo>
                    <a:pt x="601774" y="16948"/>
                  </a:lnTo>
                  <a:lnTo>
                    <a:pt x="554231" y="22272"/>
                  </a:lnTo>
                  <a:lnTo>
                    <a:pt x="507194" y="25242"/>
                  </a:lnTo>
                  <a:lnTo>
                    <a:pt x="460374" y="26276"/>
                  </a:lnTo>
                  <a:lnTo>
                    <a:pt x="413485" y="25787"/>
                  </a:lnTo>
                  <a:lnTo>
                    <a:pt x="366236" y="24192"/>
                  </a:lnTo>
                  <a:lnTo>
                    <a:pt x="219460" y="16923"/>
                  </a:lnTo>
                  <a:lnTo>
                    <a:pt x="167898" y="15057"/>
                  </a:lnTo>
                  <a:lnTo>
                    <a:pt x="114536" y="14162"/>
                  </a:lnTo>
                  <a:lnTo>
                    <a:pt x="59088" y="14654"/>
                  </a:lnTo>
                  <a:lnTo>
                    <a:pt x="1265" y="16948"/>
                  </a:lnTo>
                  <a:lnTo>
                    <a:pt x="9825" y="60595"/>
                  </a:lnTo>
                  <a:lnTo>
                    <a:pt x="14300" y="105480"/>
                  </a:lnTo>
                  <a:lnTo>
                    <a:pt x="15507" y="151473"/>
                  </a:lnTo>
                  <a:lnTo>
                    <a:pt x="14267" y="198439"/>
                  </a:lnTo>
                  <a:lnTo>
                    <a:pt x="11397" y="246247"/>
                  </a:lnTo>
                  <a:lnTo>
                    <a:pt x="4044" y="343857"/>
                  </a:lnTo>
                  <a:lnTo>
                    <a:pt x="1199" y="393393"/>
                  </a:lnTo>
                  <a:lnTo>
                    <a:pt x="0" y="443240"/>
                  </a:lnTo>
                  <a:lnTo>
                    <a:pt x="1265" y="493265"/>
                  </a:lnTo>
                  <a:lnTo>
                    <a:pt x="3464" y="542644"/>
                  </a:lnTo>
                  <a:lnTo>
                    <a:pt x="4651" y="591016"/>
                  </a:lnTo>
                  <a:lnTo>
                    <a:pt x="5021" y="638943"/>
                  </a:lnTo>
                  <a:lnTo>
                    <a:pt x="4773" y="686988"/>
                  </a:lnTo>
                  <a:lnTo>
                    <a:pt x="1509" y="891615"/>
                  </a:lnTo>
                  <a:lnTo>
                    <a:pt x="1107" y="948697"/>
                  </a:lnTo>
                  <a:lnTo>
                    <a:pt x="1265" y="1009276"/>
                  </a:lnTo>
                  <a:lnTo>
                    <a:pt x="50916" y="1001913"/>
                  </a:lnTo>
                  <a:lnTo>
                    <a:pt x="98901" y="997992"/>
                  </a:lnTo>
                  <a:lnTo>
                    <a:pt x="145559" y="996936"/>
                  </a:lnTo>
                  <a:lnTo>
                    <a:pt x="191232" y="998168"/>
                  </a:lnTo>
                  <a:lnTo>
                    <a:pt x="236258" y="1001110"/>
                  </a:lnTo>
                  <a:lnTo>
                    <a:pt x="280977" y="1005185"/>
                  </a:lnTo>
                  <a:lnTo>
                    <a:pt x="370857" y="1014423"/>
                  </a:lnTo>
                  <a:lnTo>
                    <a:pt x="416697" y="1018432"/>
                  </a:lnTo>
                  <a:lnTo>
                    <a:pt x="463590" y="1021264"/>
                  </a:lnTo>
                  <a:lnTo>
                    <a:pt x="511877" y="1022342"/>
                  </a:lnTo>
                  <a:lnTo>
                    <a:pt x="561897" y="1021088"/>
                  </a:lnTo>
                  <a:lnTo>
                    <a:pt x="613991" y="1016925"/>
                  </a:lnTo>
                  <a:lnTo>
                    <a:pt x="729733" y="1000722"/>
                  </a:lnTo>
                  <a:lnTo>
                    <a:pt x="784024" y="996806"/>
                  </a:lnTo>
                  <a:lnTo>
                    <a:pt x="832641" y="996605"/>
                  </a:lnTo>
                  <a:lnTo>
                    <a:pt x="876855" y="999192"/>
                  </a:lnTo>
                  <a:lnTo>
                    <a:pt x="917936" y="1003643"/>
                  </a:lnTo>
                  <a:lnTo>
                    <a:pt x="995784" y="1014435"/>
                  </a:lnTo>
                  <a:lnTo>
                    <a:pt x="1035091" y="1018927"/>
                  </a:lnTo>
                  <a:lnTo>
                    <a:pt x="1076348" y="1021582"/>
                  </a:lnTo>
                  <a:lnTo>
                    <a:pt x="1120826" y="1021475"/>
                  </a:lnTo>
                  <a:lnTo>
                    <a:pt x="1169795" y="1017681"/>
                  </a:lnTo>
                  <a:lnTo>
                    <a:pt x="1278929" y="1001077"/>
                  </a:lnTo>
                  <a:lnTo>
                    <a:pt x="1326926" y="997825"/>
                  </a:lnTo>
                  <a:lnTo>
                    <a:pt x="1369796" y="998484"/>
                  </a:lnTo>
                  <a:lnTo>
                    <a:pt x="1408818" y="1002017"/>
                  </a:lnTo>
                  <a:lnTo>
                    <a:pt x="1445272" y="1007387"/>
                  </a:lnTo>
                  <a:lnTo>
                    <a:pt x="1515597" y="1019487"/>
                  </a:lnTo>
                  <a:lnTo>
                    <a:pt x="1552028" y="1024143"/>
                  </a:lnTo>
                  <a:lnTo>
                    <a:pt x="1591011" y="1026488"/>
                  </a:lnTo>
                  <a:lnTo>
                    <a:pt x="1633825" y="1025483"/>
                  </a:lnTo>
                  <a:lnTo>
                    <a:pt x="1681752" y="1020091"/>
                  </a:lnTo>
                  <a:lnTo>
                    <a:pt x="1736070" y="1009276"/>
                  </a:lnTo>
                  <a:lnTo>
                    <a:pt x="1796907" y="997837"/>
                  </a:lnTo>
                  <a:lnTo>
                    <a:pt x="1853270" y="992859"/>
                  </a:lnTo>
                  <a:lnTo>
                    <a:pt x="1905560" y="992951"/>
                  </a:lnTo>
                  <a:lnTo>
                    <a:pt x="1954177" y="996722"/>
                  </a:lnTo>
                  <a:lnTo>
                    <a:pt x="1999524" y="1002780"/>
                  </a:lnTo>
                  <a:lnTo>
                    <a:pt x="2082009" y="1016197"/>
                  </a:lnTo>
                  <a:lnTo>
                    <a:pt x="2119949" y="1020773"/>
                  </a:lnTo>
                  <a:lnTo>
                    <a:pt x="2156223" y="1022072"/>
                  </a:lnTo>
                  <a:lnTo>
                    <a:pt x="2191231" y="1018704"/>
                  </a:lnTo>
                  <a:lnTo>
                    <a:pt x="2225374" y="1009276"/>
                  </a:lnTo>
                  <a:lnTo>
                    <a:pt x="2221977" y="973514"/>
                  </a:lnTo>
                  <a:lnTo>
                    <a:pt x="2222143" y="933094"/>
                  </a:lnTo>
                  <a:lnTo>
                    <a:pt x="2224817" y="888608"/>
                  </a:lnTo>
                  <a:lnTo>
                    <a:pt x="2233483" y="789806"/>
                  </a:lnTo>
                  <a:lnTo>
                    <a:pt x="2237369" y="736676"/>
                  </a:lnTo>
                  <a:lnTo>
                    <a:pt x="2239553" y="681849"/>
                  </a:lnTo>
                  <a:lnTo>
                    <a:pt x="2238984" y="625918"/>
                  </a:lnTo>
                  <a:lnTo>
                    <a:pt x="2234609" y="569475"/>
                  </a:lnTo>
                  <a:lnTo>
                    <a:pt x="2225374" y="513112"/>
                  </a:lnTo>
                  <a:lnTo>
                    <a:pt x="2216050" y="459062"/>
                  </a:lnTo>
                  <a:lnTo>
                    <a:pt x="2211446" y="408528"/>
                  </a:lnTo>
                  <a:lnTo>
                    <a:pt x="2210570" y="360562"/>
                  </a:lnTo>
                  <a:lnTo>
                    <a:pt x="2212428" y="314214"/>
                  </a:lnTo>
                  <a:lnTo>
                    <a:pt x="2216027" y="268534"/>
                  </a:lnTo>
                  <a:lnTo>
                    <a:pt x="2220373" y="222575"/>
                  </a:lnTo>
                  <a:lnTo>
                    <a:pt x="2224475" y="175386"/>
                  </a:lnTo>
                  <a:lnTo>
                    <a:pt x="2227337" y="126018"/>
                  </a:lnTo>
                  <a:lnTo>
                    <a:pt x="2227968" y="73522"/>
                  </a:lnTo>
                  <a:lnTo>
                    <a:pt x="2225374" y="16948"/>
                  </a:lnTo>
                  <a:lnTo>
                    <a:pt x="2178373" y="29889"/>
                  </a:lnTo>
                  <a:lnTo>
                    <a:pt x="2129052" y="39407"/>
                  </a:lnTo>
                  <a:lnTo>
                    <a:pt x="2077751" y="45838"/>
                  </a:lnTo>
                  <a:lnTo>
                    <a:pt x="2024807" y="49519"/>
                  </a:lnTo>
                  <a:lnTo>
                    <a:pt x="1970561" y="50785"/>
                  </a:lnTo>
                  <a:lnTo>
                    <a:pt x="1915351" y="49973"/>
                  </a:lnTo>
                  <a:lnTo>
                    <a:pt x="1859517" y="47419"/>
                  </a:lnTo>
                  <a:lnTo>
                    <a:pt x="1803399" y="43459"/>
                  </a:lnTo>
                  <a:lnTo>
                    <a:pt x="1747335" y="38428"/>
                  </a:lnTo>
                  <a:lnTo>
                    <a:pt x="1691664" y="32664"/>
                  </a:lnTo>
                  <a:lnTo>
                    <a:pt x="1530406" y="14330"/>
                  </a:lnTo>
                  <a:lnTo>
                    <a:pt x="1479702" y="8991"/>
                  </a:lnTo>
                  <a:lnTo>
                    <a:pt x="1431088" y="4599"/>
                  </a:lnTo>
                  <a:lnTo>
                    <a:pt x="1384903" y="1490"/>
                  </a:lnTo>
                  <a:lnTo>
                    <a:pt x="1341486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7817411" y="5995127"/>
              <a:ext cx="2260600" cy="1019810"/>
            </a:xfrm>
            <a:custGeom>
              <a:avLst/>
              <a:gdLst/>
              <a:ahLst/>
              <a:cxnLst/>
              <a:rect l="l" t="t" r="r" b="b"/>
              <a:pathLst>
                <a:path w="2260600" h="1019809">
                  <a:moveTo>
                    <a:pt x="17397" y="7412"/>
                  </a:moveTo>
                  <a:lnTo>
                    <a:pt x="72862" y="4789"/>
                  </a:lnTo>
                  <a:lnTo>
                    <a:pt x="128135" y="4105"/>
                  </a:lnTo>
                  <a:lnTo>
                    <a:pt x="182743" y="4851"/>
                  </a:lnTo>
                  <a:lnTo>
                    <a:pt x="236215" y="6519"/>
                  </a:lnTo>
                  <a:lnTo>
                    <a:pt x="288077" y="8601"/>
                  </a:lnTo>
                  <a:lnTo>
                    <a:pt x="337857" y="10587"/>
                  </a:lnTo>
                  <a:lnTo>
                    <a:pt x="385081" y="11970"/>
                  </a:lnTo>
                  <a:lnTo>
                    <a:pt x="429279" y="12241"/>
                  </a:lnTo>
                  <a:lnTo>
                    <a:pt x="469976" y="10891"/>
                  </a:lnTo>
                  <a:lnTo>
                    <a:pt x="506701" y="7412"/>
                  </a:lnTo>
                  <a:lnTo>
                    <a:pt x="543698" y="3777"/>
                  </a:lnTo>
                  <a:lnTo>
                    <a:pt x="585190" y="2030"/>
                  </a:lnTo>
                  <a:lnTo>
                    <a:pt x="630671" y="1766"/>
                  </a:lnTo>
                  <a:lnTo>
                    <a:pt x="679636" y="2579"/>
                  </a:lnTo>
                  <a:lnTo>
                    <a:pt x="731579" y="4065"/>
                  </a:lnTo>
                  <a:lnTo>
                    <a:pt x="785993" y="5818"/>
                  </a:lnTo>
                  <a:lnTo>
                    <a:pt x="842372" y="7435"/>
                  </a:lnTo>
                  <a:lnTo>
                    <a:pt x="900212" y="8509"/>
                  </a:lnTo>
                  <a:lnTo>
                    <a:pt x="959005" y="8636"/>
                  </a:lnTo>
                  <a:lnTo>
                    <a:pt x="1018246" y="7412"/>
                  </a:lnTo>
                  <a:lnTo>
                    <a:pt x="1068441" y="6634"/>
                  </a:lnTo>
                  <a:lnTo>
                    <a:pt x="1119933" y="7412"/>
                  </a:lnTo>
                  <a:lnTo>
                    <a:pt x="1172324" y="9320"/>
                  </a:lnTo>
                  <a:lnTo>
                    <a:pt x="1225218" y="11935"/>
                  </a:lnTo>
                  <a:lnTo>
                    <a:pt x="1278217" y="14832"/>
                  </a:lnTo>
                  <a:lnTo>
                    <a:pt x="1330923" y="17588"/>
                  </a:lnTo>
                  <a:lnTo>
                    <a:pt x="1382939" y="19779"/>
                  </a:lnTo>
                  <a:lnTo>
                    <a:pt x="1433867" y="20981"/>
                  </a:lnTo>
                  <a:lnTo>
                    <a:pt x="1483310" y="20769"/>
                  </a:lnTo>
                  <a:lnTo>
                    <a:pt x="1530871" y="18719"/>
                  </a:lnTo>
                  <a:lnTo>
                    <a:pt x="1576152" y="14408"/>
                  </a:lnTo>
                  <a:lnTo>
                    <a:pt x="1618755" y="7412"/>
                  </a:lnTo>
                  <a:lnTo>
                    <a:pt x="1658787" y="1777"/>
                  </a:lnTo>
                  <a:lnTo>
                    <a:pt x="1702511" y="0"/>
                  </a:lnTo>
                  <a:lnTo>
                    <a:pt x="1749280" y="1283"/>
                  </a:lnTo>
                  <a:lnTo>
                    <a:pt x="1798444" y="4832"/>
                  </a:lnTo>
                  <a:lnTo>
                    <a:pt x="1849352" y="9851"/>
                  </a:lnTo>
                  <a:lnTo>
                    <a:pt x="1901357" y="15543"/>
                  </a:lnTo>
                  <a:lnTo>
                    <a:pt x="1953807" y="21114"/>
                  </a:lnTo>
                  <a:lnTo>
                    <a:pt x="2006054" y="25767"/>
                  </a:lnTo>
                  <a:lnTo>
                    <a:pt x="2057448" y="28706"/>
                  </a:lnTo>
                  <a:lnTo>
                    <a:pt x="2107340" y="29136"/>
                  </a:lnTo>
                  <a:lnTo>
                    <a:pt x="2155080" y="26261"/>
                  </a:lnTo>
                  <a:lnTo>
                    <a:pt x="2200018" y="19285"/>
                  </a:lnTo>
                  <a:lnTo>
                    <a:pt x="2241506" y="7412"/>
                  </a:lnTo>
                  <a:lnTo>
                    <a:pt x="2253624" y="60827"/>
                  </a:lnTo>
                  <a:lnTo>
                    <a:pt x="2259314" y="110929"/>
                  </a:lnTo>
                  <a:lnTo>
                    <a:pt x="2259975" y="158644"/>
                  </a:lnTo>
                  <a:lnTo>
                    <a:pt x="2257009" y="204898"/>
                  </a:lnTo>
                  <a:lnTo>
                    <a:pt x="2251817" y="250617"/>
                  </a:lnTo>
                  <a:lnTo>
                    <a:pt x="2245800" y="296725"/>
                  </a:lnTo>
                  <a:lnTo>
                    <a:pt x="2240360" y="344150"/>
                  </a:lnTo>
                  <a:lnTo>
                    <a:pt x="2236897" y="393816"/>
                  </a:lnTo>
                  <a:lnTo>
                    <a:pt x="2236812" y="446649"/>
                  </a:lnTo>
                  <a:lnTo>
                    <a:pt x="2241506" y="503576"/>
                  </a:lnTo>
                  <a:lnTo>
                    <a:pt x="2246153" y="560096"/>
                  </a:lnTo>
                  <a:lnTo>
                    <a:pt x="2245946" y="611891"/>
                  </a:lnTo>
                  <a:lnTo>
                    <a:pt x="2242318" y="660158"/>
                  </a:lnTo>
                  <a:lnTo>
                    <a:pt x="2236702" y="706093"/>
                  </a:lnTo>
                  <a:lnTo>
                    <a:pt x="2230532" y="750892"/>
                  </a:lnTo>
                  <a:lnTo>
                    <a:pt x="2225239" y="795753"/>
                  </a:lnTo>
                  <a:lnTo>
                    <a:pt x="2222257" y="841871"/>
                  </a:lnTo>
                  <a:lnTo>
                    <a:pt x="2223019" y="890444"/>
                  </a:lnTo>
                  <a:lnTo>
                    <a:pt x="2228958" y="942668"/>
                  </a:lnTo>
                  <a:lnTo>
                    <a:pt x="2241506" y="999740"/>
                  </a:lnTo>
                  <a:lnTo>
                    <a:pt x="2197102" y="1000734"/>
                  </a:lnTo>
                  <a:lnTo>
                    <a:pt x="2149878" y="999040"/>
                  </a:lnTo>
                  <a:lnTo>
                    <a:pt x="2100498" y="995489"/>
                  </a:lnTo>
                  <a:lnTo>
                    <a:pt x="2049628" y="990910"/>
                  </a:lnTo>
                  <a:lnTo>
                    <a:pt x="1997934" y="986132"/>
                  </a:lnTo>
                  <a:lnTo>
                    <a:pt x="1946081" y="981984"/>
                  </a:lnTo>
                  <a:lnTo>
                    <a:pt x="1894734" y="979297"/>
                  </a:lnTo>
                  <a:lnTo>
                    <a:pt x="1844559" y="978899"/>
                  </a:lnTo>
                  <a:lnTo>
                    <a:pt x="1796221" y="981621"/>
                  </a:lnTo>
                  <a:lnTo>
                    <a:pt x="1750386" y="988291"/>
                  </a:lnTo>
                  <a:lnTo>
                    <a:pt x="1707720" y="999740"/>
                  </a:lnTo>
                  <a:lnTo>
                    <a:pt x="1662641" y="1011906"/>
                  </a:lnTo>
                  <a:lnTo>
                    <a:pt x="1617178" y="1018158"/>
                  </a:lnTo>
                  <a:lnTo>
                    <a:pt x="1571155" y="1019698"/>
                  </a:lnTo>
                  <a:lnTo>
                    <a:pt x="1524394" y="1017731"/>
                  </a:lnTo>
                  <a:lnTo>
                    <a:pt x="1476719" y="1013462"/>
                  </a:lnTo>
                  <a:lnTo>
                    <a:pt x="1427951" y="1008095"/>
                  </a:lnTo>
                  <a:lnTo>
                    <a:pt x="1377914" y="1002835"/>
                  </a:lnTo>
                  <a:lnTo>
                    <a:pt x="1326431" y="998887"/>
                  </a:lnTo>
                  <a:lnTo>
                    <a:pt x="1273324" y="997453"/>
                  </a:lnTo>
                  <a:lnTo>
                    <a:pt x="1218416" y="999740"/>
                  </a:lnTo>
                  <a:lnTo>
                    <a:pt x="1165673" y="1003382"/>
                  </a:lnTo>
                  <a:lnTo>
                    <a:pt x="1117998" y="1005412"/>
                  </a:lnTo>
                  <a:lnTo>
                    <a:pt x="1073623" y="1006130"/>
                  </a:lnTo>
                  <a:lnTo>
                    <a:pt x="1030780" y="1005839"/>
                  </a:lnTo>
                  <a:lnTo>
                    <a:pt x="987701" y="1004839"/>
                  </a:lnTo>
                  <a:lnTo>
                    <a:pt x="942617" y="1003431"/>
                  </a:lnTo>
                  <a:lnTo>
                    <a:pt x="893760" y="1001916"/>
                  </a:lnTo>
                  <a:lnTo>
                    <a:pt x="839362" y="1000595"/>
                  </a:lnTo>
                  <a:lnTo>
                    <a:pt x="777655" y="999769"/>
                  </a:lnTo>
                  <a:lnTo>
                    <a:pt x="706871" y="999740"/>
                  </a:lnTo>
                  <a:lnTo>
                    <a:pt x="654876" y="999278"/>
                  </a:lnTo>
                  <a:lnTo>
                    <a:pt x="606761" y="997460"/>
                  </a:lnTo>
                  <a:lnTo>
                    <a:pt x="561662" y="994643"/>
                  </a:lnTo>
                  <a:lnTo>
                    <a:pt x="518714" y="991183"/>
                  </a:lnTo>
                  <a:lnTo>
                    <a:pt x="477053" y="987438"/>
                  </a:lnTo>
                  <a:lnTo>
                    <a:pt x="435815" y="983764"/>
                  </a:lnTo>
                  <a:lnTo>
                    <a:pt x="394134" y="980518"/>
                  </a:lnTo>
                  <a:lnTo>
                    <a:pt x="351148" y="978056"/>
                  </a:lnTo>
                  <a:lnTo>
                    <a:pt x="305991" y="976735"/>
                  </a:lnTo>
                  <a:lnTo>
                    <a:pt x="257800" y="976913"/>
                  </a:lnTo>
                  <a:lnTo>
                    <a:pt x="205709" y="978946"/>
                  </a:lnTo>
                  <a:lnTo>
                    <a:pt x="148854" y="983190"/>
                  </a:lnTo>
                  <a:lnTo>
                    <a:pt x="86372" y="990002"/>
                  </a:lnTo>
                  <a:lnTo>
                    <a:pt x="17397" y="999740"/>
                  </a:lnTo>
                  <a:lnTo>
                    <a:pt x="11556" y="961123"/>
                  </a:lnTo>
                  <a:lnTo>
                    <a:pt x="11059" y="915641"/>
                  </a:lnTo>
                  <a:lnTo>
                    <a:pt x="14390" y="864952"/>
                  </a:lnTo>
                  <a:lnTo>
                    <a:pt x="20031" y="810713"/>
                  </a:lnTo>
                  <a:lnTo>
                    <a:pt x="26464" y="754583"/>
                  </a:lnTo>
                  <a:lnTo>
                    <a:pt x="32171" y="698219"/>
                  </a:lnTo>
                  <a:lnTo>
                    <a:pt x="35636" y="643279"/>
                  </a:lnTo>
                  <a:lnTo>
                    <a:pt x="35340" y="591419"/>
                  </a:lnTo>
                  <a:lnTo>
                    <a:pt x="29766" y="544299"/>
                  </a:lnTo>
                  <a:lnTo>
                    <a:pt x="17397" y="503576"/>
                  </a:lnTo>
                  <a:lnTo>
                    <a:pt x="5181" y="462909"/>
                  </a:lnTo>
                  <a:lnTo>
                    <a:pt x="0" y="415935"/>
                  </a:lnTo>
                  <a:lnTo>
                    <a:pt x="232" y="364272"/>
                  </a:lnTo>
                  <a:lnTo>
                    <a:pt x="4259" y="309540"/>
                  </a:lnTo>
                  <a:lnTo>
                    <a:pt x="10461" y="253360"/>
                  </a:lnTo>
                  <a:lnTo>
                    <a:pt x="17217" y="197350"/>
                  </a:lnTo>
                  <a:lnTo>
                    <a:pt x="22909" y="143130"/>
                  </a:lnTo>
                  <a:lnTo>
                    <a:pt x="25916" y="92321"/>
                  </a:lnTo>
                  <a:lnTo>
                    <a:pt x="24619" y="46542"/>
                  </a:lnTo>
                  <a:lnTo>
                    <a:pt x="17397" y="7412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8" name="object 58"/>
          <p:cNvSpPr txBox="1"/>
          <p:nvPr/>
        </p:nvSpPr>
        <p:spPr>
          <a:xfrm>
            <a:off x="7911204" y="6026398"/>
            <a:ext cx="2058035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b="1" spc="-40" dirty="0">
                <a:latin typeface="Arial"/>
                <a:cs typeface="Arial"/>
              </a:rPr>
              <a:t>Interpretation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B: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ct val="104000"/>
              </a:lnSpc>
              <a:spcBef>
                <a:spcPts val="10"/>
              </a:spcBef>
            </a:pPr>
            <a:r>
              <a:rPr sz="800" spc="-30" dirty="0">
                <a:latin typeface="Arial MT"/>
                <a:cs typeface="Arial MT"/>
              </a:rPr>
              <a:t>Ignorant,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superstitious,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barbaric,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African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art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assessed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“primitive”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inferior </a:t>
            </a:r>
            <a:r>
              <a:rPr sz="800" spc="-30" dirty="0">
                <a:latin typeface="Arial MT"/>
                <a:cs typeface="Arial MT"/>
              </a:rPr>
              <a:t>compared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European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“high”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art;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African political </a:t>
            </a:r>
            <a:r>
              <a:rPr sz="800" spc="-30" dirty="0">
                <a:latin typeface="Arial MT"/>
                <a:cs typeface="Arial MT"/>
              </a:rPr>
              <a:t>organizations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regarded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mere </a:t>
            </a:r>
            <a:r>
              <a:rPr sz="800" dirty="0">
                <a:latin typeface="Arial MT"/>
                <a:cs typeface="Arial MT"/>
              </a:rPr>
              <a:t>“tribal”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associations;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African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medicine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men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“witch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doctors.”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7810462" y="4717540"/>
            <a:ext cx="2281555" cy="1183640"/>
            <a:chOff x="7810462" y="4717540"/>
            <a:chExt cx="2281555" cy="1183640"/>
          </a:xfrm>
        </p:grpSpPr>
        <p:sp>
          <p:nvSpPr>
            <p:cNvPr id="60" name="object 60"/>
            <p:cNvSpPr/>
            <p:nvPr/>
          </p:nvSpPr>
          <p:spPr>
            <a:xfrm>
              <a:off x="7824297" y="4729636"/>
              <a:ext cx="2247265" cy="1170940"/>
            </a:xfrm>
            <a:custGeom>
              <a:avLst/>
              <a:gdLst/>
              <a:ahLst/>
              <a:cxnLst/>
              <a:rect l="l" t="t" r="r" b="b"/>
              <a:pathLst>
                <a:path w="2247265" h="1170939">
                  <a:moveTo>
                    <a:pt x="1780931" y="0"/>
                  </a:moveTo>
                  <a:lnTo>
                    <a:pt x="1730658" y="2095"/>
                  </a:lnTo>
                  <a:lnTo>
                    <a:pt x="1681547" y="8319"/>
                  </a:lnTo>
                  <a:lnTo>
                    <a:pt x="1634110" y="19520"/>
                  </a:lnTo>
                  <a:lnTo>
                    <a:pt x="1584679" y="31904"/>
                  </a:lnTo>
                  <a:lnTo>
                    <a:pt x="1536672" y="39328"/>
                  </a:lnTo>
                  <a:lnTo>
                    <a:pt x="1489630" y="42602"/>
                  </a:lnTo>
                  <a:lnTo>
                    <a:pt x="1443091" y="42541"/>
                  </a:lnTo>
                  <a:lnTo>
                    <a:pt x="1396594" y="39958"/>
                  </a:lnTo>
                  <a:lnTo>
                    <a:pt x="1349679" y="35664"/>
                  </a:lnTo>
                  <a:lnTo>
                    <a:pt x="1252751" y="25199"/>
                  </a:lnTo>
                  <a:lnTo>
                    <a:pt x="1201816" y="20653"/>
                  </a:lnTo>
                  <a:lnTo>
                    <a:pt x="1148620" y="17650"/>
                  </a:lnTo>
                  <a:lnTo>
                    <a:pt x="1092701" y="17001"/>
                  </a:lnTo>
                  <a:lnTo>
                    <a:pt x="1033600" y="19520"/>
                  </a:lnTo>
                  <a:lnTo>
                    <a:pt x="964765" y="23578"/>
                  </a:lnTo>
                  <a:lnTo>
                    <a:pt x="903408" y="25554"/>
                  </a:lnTo>
                  <a:lnTo>
                    <a:pt x="848197" y="25889"/>
                  </a:lnTo>
                  <a:lnTo>
                    <a:pt x="797802" y="25027"/>
                  </a:lnTo>
                  <a:lnTo>
                    <a:pt x="750892" y="23410"/>
                  </a:lnTo>
                  <a:lnTo>
                    <a:pt x="662206" y="19686"/>
                  </a:lnTo>
                  <a:lnTo>
                    <a:pt x="617769" y="18465"/>
                  </a:lnTo>
                  <a:lnTo>
                    <a:pt x="571496" y="18262"/>
                  </a:lnTo>
                  <a:lnTo>
                    <a:pt x="471336" y="20629"/>
                  </a:lnTo>
                  <a:lnTo>
                    <a:pt x="421795" y="20047"/>
                  </a:lnTo>
                  <a:lnTo>
                    <a:pt x="372954" y="18316"/>
                  </a:lnTo>
                  <a:lnTo>
                    <a:pt x="275460" y="13571"/>
                  </a:lnTo>
                  <a:lnTo>
                    <a:pt x="225850" y="11642"/>
                  </a:lnTo>
                  <a:lnTo>
                    <a:pt x="175029" y="10730"/>
                  </a:lnTo>
                  <a:lnTo>
                    <a:pt x="122517" y="11378"/>
                  </a:lnTo>
                  <a:lnTo>
                    <a:pt x="67837" y="14127"/>
                  </a:lnTo>
                  <a:lnTo>
                    <a:pt x="10510" y="19520"/>
                  </a:lnTo>
                  <a:lnTo>
                    <a:pt x="22926" y="88178"/>
                  </a:lnTo>
                  <a:lnTo>
                    <a:pt x="29408" y="152274"/>
                  </a:lnTo>
                  <a:lnTo>
                    <a:pt x="31060" y="212043"/>
                  </a:lnTo>
                  <a:lnTo>
                    <a:pt x="28983" y="267722"/>
                  </a:lnTo>
                  <a:lnTo>
                    <a:pt x="24282" y="319550"/>
                  </a:lnTo>
                  <a:lnTo>
                    <a:pt x="18059" y="367763"/>
                  </a:lnTo>
                  <a:lnTo>
                    <a:pt x="5456" y="454293"/>
                  </a:lnTo>
                  <a:lnTo>
                    <a:pt x="1283" y="493084"/>
                  </a:lnTo>
                  <a:lnTo>
                    <a:pt x="0" y="529210"/>
                  </a:lnTo>
                  <a:lnTo>
                    <a:pt x="2708" y="562906"/>
                  </a:lnTo>
                  <a:lnTo>
                    <a:pt x="10510" y="594410"/>
                  </a:lnTo>
                  <a:lnTo>
                    <a:pt x="20047" y="629749"/>
                  </a:lnTo>
                  <a:lnTo>
                    <a:pt x="25710" y="669031"/>
                  </a:lnTo>
                  <a:lnTo>
                    <a:pt x="28155" y="711933"/>
                  </a:lnTo>
                  <a:lnTo>
                    <a:pt x="28036" y="758133"/>
                  </a:lnTo>
                  <a:lnTo>
                    <a:pt x="26011" y="807308"/>
                  </a:lnTo>
                  <a:lnTo>
                    <a:pt x="22733" y="859135"/>
                  </a:lnTo>
                  <a:lnTo>
                    <a:pt x="15045" y="969455"/>
                  </a:lnTo>
                  <a:lnTo>
                    <a:pt x="11945" y="1027302"/>
                  </a:lnTo>
                  <a:lnTo>
                    <a:pt x="10215" y="1086511"/>
                  </a:lnTo>
                  <a:lnTo>
                    <a:pt x="10510" y="1146758"/>
                  </a:lnTo>
                  <a:lnTo>
                    <a:pt x="55221" y="1139503"/>
                  </a:lnTo>
                  <a:lnTo>
                    <a:pt x="97781" y="1135922"/>
                  </a:lnTo>
                  <a:lnTo>
                    <a:pt x="139161" y="1135273"/>
                  </a:lnTo>
                  <a:lnTo>
                    <a:pt x="180334" y="1136815"/>
                  </a:lnTo>
                  <a:lnTo>
                    <a:pt x="222269" y="1139809"/>
                  </a:lnTo>
                  <a:lnTo>
                    <a:pt x="312313" y="1147185"/>
                  </a:lnTo>
                  <a:lnTo>
                    <a:pt x="362365" y="1150087"/>
                  </a:lnTo>
                  <a:lnTo>
                    <a:pt x="417066" y="1151477"/>
                  </a:lnTo>
                  <a:lnTo>
                    <a:pt x="477386" y="1150614"/>
                  </a:lnTo>
                  <a:lnTo>
                    <a:pt x="612207" y="1142901"/>
                  </a:lnTo>
                  <a:lnTo>
                    <a:pt x="675128" y="1142037"/>
                  </a:lnTo>
                  <a:lnTo>
                    <a:pt x="733429" y="1143426"/>
                  </a:lnTo>
                  <a:lnTo>
                    <a:pt x="787483" y="1146327"/>
                  </a:lnTo>
                  <a:lnTo>
                    <a:pt x="837659" y="1149999"/>
                  </a:lnTo>
                  <a:lnTo>
                    <a:pt x="884329" y="1153702"/>
                  </a:lnTo>
                  <a:lnTo>
                    <a:pt x="927865" y="1156695"/>
                  </a:lnTo>
                  <a:lnTo>
                    <a:pt x="968637" y="1158238"/>
                  </a:lnTo>
                  <a:lnTo>
                    <a:pt x="1007017" y="1157589"/>
                  </a:lnTo>
                  <a:lnTo>
                    <a:pt x="1043375" y="1154010"/>
                  </a:lnTo>
                  <a:lnTo>
                    <a:pt x="1078083" y="1146758"/>
                  </a:lnTo>
                  <a:lnTo>
                    <a:pt x="1111962" y="1140859"/>
                  </a:lnTo>
                  <a:lnTo>
                    <a:pt x="1150729" y="1139571"/>
                  </a:lnTo>
                  <a:lnTo>
                    <a:pt x="1193598" y="1141832"/>
                  </a:lnTo>
                  <a:lnTo>
                    <a:pt x="1239782" y="1146580"/>
                  </a:lnTo>
                  <a:lnTo>
                    <a:pt x="1338943" y="1159293"/>
                  </a:lnTo>
                  <a:lnTo>
                    <a:pt x="1390346" y="1165136"/>
                  </a:lnTo>
                  <a:lnTo>
                    <a:pt x="1441916" y="1169221"/>
                  </a:lnTo>
                  <a:lnTo>
                    <a:pt x="1492864" y="1170487"/>
                  </a:lnTo>
                  <a:lnTo>
                    <a:pt x="1542404" y="1167873"/>
                  </a:lnTo>
                  <a:lnTo>
                    <a:pt x="1589748" y="1160317"/>
                  </a:lnTo>
                  <a:lnTo>
                    <a:pt x="1634110" y="1146758"/>
                  </a:lnTo>
                  <a:lnTo>
                    <a:pt x="1674095" y="1134179"/>
                  </a:lnTo>
                  <a:lnTo>
                    <a:pt x="1715345" y="1127061"/>
                  </a:lnTo>
                  <a:lnTo>
                    <a:pt x="1757798" y="1124485"/>
                  </a:lnTo>
                  <a:lnTo>
                    <a:pt x="1801391" y="1125534"/>
                  </a:lnTo>
                  <a:lnTo>
                    <a:pt x="1846061" y="1129290"/>
                  </a:lnTo>
                  <a:lnTo>
                    <a:pt x="1891744" y="1134838"/>
                  </a:lnTo>
                  <a:lnTo>
                    <a:pt x="1985901" y="1147635"/>
                  </a:lnTo>
                  <a:lnTo>
                    <a:pt x="2034247" y="1153051"/>
                  </a:lnTo>
                  <a:lnTo>
                    <a:pt x="2083356" y="1156588"/>
                  </a:lnTo>
                  <a:lnTo>
                    <a:pt x="2133162" y="1157330"/>
                  </a:lnTo>
                  <a:lnTo>
                    <a:pt x="2183605" y="1154359"/>
                  </a:lnTo>
                  <a:lnTo>
                    <a:pt x="2234620" y="1146758"/>
                  </a:lnTo>
                  <a:lnTo>
                    <a:pt x="2223191" y="1107013"/>
                  </a:lnTo>
                  <a:lnTo>
                    <a:pt x="2217542" y="1066083"/>
                  </a:lnTo>
                  <a:lnTo>
                    <a:pt x="2216564" y="1023930"/>
                  </a:lnTo>
                  <a:lnTo>
                    <a:pt x="2219145" y="980514"/>
                  </a:lnTo>
                  <a:lnTo>
                    <a:pt x="2224174" y="935798"/>
                  </a:lnTo>
                  <a:lnTo>
                    <a:pt x="2237133" y="842310"/>
                  </a:lnTo>
                  <a:lnTo>
                    <a:pt x="2242842" y="793461"/>
                  </a:lnTo>
                  <a:lnTo>
                    <a:pt x="2246556" y="743158"/>
                  </a:lnTo>
                  <a:lnTo>
                    <a:pt x="2247164" y="691362"/>
                  </a:lnTo>
                  <a:lnTo>
                    <a:pt x="2243555" y="638035"/>
                  </a:lnTo>
                  <a:lnTo>
                    <a:pt x="2234620" y="583138"/>
                  </a:lnTo>
                  <a:lnTo>
                    <a:pt x="2224771" y="530094"/>
                  </a:lnTo>
                  <a:lnTo>
                    <a:pt x="2218757" y="481654"/>
                  </a:lnTo>
                  <a:lnTo>
                    <a:pt x="2215965" y="436767"/>
                  </a:lnTo>
                  <a:lnTo>
                    <a:pt x="2215780" y="394384"/>
                  </a:lnTo>
                  <a:lnTo>
                    <a:pt x="2217591" y="353455"/>
                  </a:lnTo>
                  <a:lnTo>
                    <a:pt x="2220783" y="312932"/>
                  </a:lnTo>
                  <a:lnTo>
                    <a:pt x="2228860" y="228901"/>
                  </a:lnTo>
                  <a:lnTo>
                    <a:pt x="2232519" y="183295"/>
                  </a:lnTo>
                  <a:lnTo>
                    <a:pt x="2235108" y="133896"/>
                  </a:lnTo>
                  <a:lnTo>
                    <a:pt x="2236012" y="79654"/>
                  </a:lnTo>
                  <a:lnTo>
                    <a:pt x="2234620" y="19520"/>
                  </a:lnTo>
                  <a:lnTo>
                    <a:pt x="2200961" y="26980"/>
                  </a:lnTo>
                  <a:lnTo>
                    <a:pt x="2163332" y="30086"/>
                  </a:lnTo>
                  <a:lnTo>
                    <a:pt x="2122245" y="29687"/>
                  </a:lnTo>
                  <a:lnTo>
                    <a:pt x="2078213" y="26632"/>
                  </a:lnTo>
                  <a:lnTo>
                    <a:pt x="2031750" y="21767"/>
                  </a:lnTo>
                  <a:lnTo>
                    <a:pt x="1933584" y="10004"/>
                  </a:lnTo>
                  <a:lnTo>
                    <a:pt x="1882907" y="4802"/>
                  </a:lnTo>
                  <a:lnTo>
                    <a:pt x="1831851" y="1185"/>
                  </a:lnTo>
                  <a:lnTo>
                    <a:pt x="1780931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7819741" y="4726818"/>
              <a:ext cx="2262505" cy="1165225"/>
            </a:xfrm>
            <a:custGeom>
              <a:avLst/>
              <a:gdLst/>
              <a:ahLst/>
              <a:cxnLst/>
              <a:rect l="l" t="t" r="r" b="b"/>
              <a:pathLst>
                <a:path w="2262504" h="1165225">
                  <a:moveTo>
                    <a:pt x="15067" y="22337"/>
                  </a:moveTo>
                  <a:lnTo>
                    <a:pt x="58865" y="9149"/>
                  </a:lnTo>
                  <a:lnTo>
                    <a:pt x="101577" y="2091"/>
                  </a:lnTo>
                  <a:lnTo>
                    <a:pt x="143745" y="0"/>
                  </a:lnTo>
                  <a:lnTo>
                    <a:pt x="185911" y="1709"/>
                  </a:lnTo>
                  <a:lnTo>
                    <a:pt x="228618" y="6056"/>
                  </a:lnTo>
                  <a:lnTo>
                    <a:pt x="272410" y="11877"/>
                  </a:lnTo>
                  <a:lnTo>
                    <a:pt x="317827" y="18007"/>
                  </a:lnTo>
                  <a:lnTo>
                    <a:pt x="365414" y="23282"/>
                  </a:lnTo>
                  <a:lnTo>
                    <a:pt x="415712" y="26538"/>
                  </a:lnTo>
                  <a:lnTo>
                    <a:pt x="469264" y="26611"/>
                  </a:lnTo>
                  <a:lnTo>
                    <a:pt x="526612" y="22337"/>
                  </a:lnTo>
                  <a:lnTo>
                    <a:pt x="590290" y="16329"/>
                  </a:lnTo>
                  <a:lnTo>
                    <a:pt x="650703" y="13006"/>
                  </a:lnTo>
                  <a:lnTo>
                    <a:pt x="708031" y="11862"/>
                  </a:lnTo>
                  <a:lnTo>
                    <a:pt x="762456" y="12390"/>
                  </a:lnTo>
                  <a:lnTo>
                    <a:pt x="814159" y="14085"/>
                  </a:lnTo>
                  <a:lnTo>
                    <a:pt x="863319" y="16440"/>
                  </a:lnTo>
                  <a:lnTo>
                    <a:pt x="910119" y="18949"/>
                  </a:lnTo>
                  <a:lnTo>
                    <a:pt x="954737" y="21105"/>
                  </a:lnTo>
                  <a:lnTo>
                    <a:pt x="997356" y="22403"/>
                  </a:lnTo>
                  <a:lnTo>
                    <a:pt x="1038156" y="22337"/>
                  </a:lnTo>
                  <a:lnTo>
                    <a:pt x="1075505" y="22260"/>
                  </a:lnTo>
                  <a:lnTo>
                    <a:pt x="1115020" y="23426"/>
                  </a:lnTo>
                  <a:lnTo>
                    <a:pt x="1156858" y="25426"/>
                  </a:lnTo>
                  <a:lnTo>
                    <a:pt x="1201178" y="27850"/>
                  </a:lnTo>
                  <a:lnTo>
                    <a:pt x="1248138" y="30289"/>
                  </a:lnTo>
                  <a:lnTo>
                    <a:pt x="1297895" y="32334"/>
                  </a:lnTo>
                  <a:lnTo>
                    <a:pt x="1350609" y="33577"/>
                  </a:lnTo>
                  <a:lnTo>
                    <a:pt x="1406436" y="33608"/>
                  </a:lnTo>
                  <a:lnTo>
                    <a:pt x="1465536" y="32017"/>
                  </a:lnTo>
                  <a:lnTo>
                    <a:pt x="1528066" y="28397"/>
                  </a:lnTo>
                  <a:lnTo>
                    <a:pt x="1594184" y="22337"/>
                  </a:lnTo>
                  <a:lnTo>
                    <a:pt x="1645936" y="18370"/>
                  </a:lnTo>
                  <a:lnTo>
                    <a:pt x="1694736" y="17680"/>
                  </a:lnTo>
                  <a:lnTo>
                    <a:pt x="1741103" y="19600"/>
                  </a:lnTo>
                  <a:lnTo>
                    <a:pt x="1785557" y="23463"/>
                  </a:lnTo>
                  <a:lnTo>
                    <a:pt x="1828618" y="28602"/>
                  </a:lnTo>
                  <a:lnTo>
                    <a:pt x="1870805" y="34352"/>
                  </a:lnTo>
                  <a:lnTo>
                    <a:pt x="1912637" y="40046"/>
                  </a:lnTo>
                  <a:lnTo>
                    <a:pt x="1954634" y="45017"/>
                  </a:lnTo>
                  <a:lnTo>
                    <a:pt x="1997316" y="48598"/>
                  </a:lnTo>
                  <a:lnTo>
                    <a:pt x="2041202" y="50124"/>
                  </a:lnTo>
                  <a:lnTo>
                    <a:pt x="2086811" y="48927"/>
                  </a:lnTo>
                  <a:lnTo>
                    <a:pt x="2134664" y="44341"/>
                  </a:lnTo>
                  <a:lnTo>
                    <a:pt x="2185279" y="35700"/>
                  </a:lnTo>
                  <a:lnTo>
                    <a:pt x="2239176" y="22337"/>
                  </a:lnTo>
                  <a:lnTo>
                    <a:pt x="2238412" y="80303"/>
                  </a:lnTo>
                  <a:lnTo>
                    <a:pt x="2235780" y="133842"/>
                  </a:lnTo>
                  <a:lnTo>
                    <a:pt x="2231880" y="183683"/>
                  </a:lnTo>
                  <a:lnTo>
                    <a:pt x="2227316" y="230553"/>
                  </a:lnTo>
                  <a:lnTo>
                    <a:pt x="2222690" y="275180"/>
                  </a:lnTo>
                  <a:lnTo>
                    <a:pt x="2218605" y="318293"/>
                  </a:lnTo>
                  <a:lnTo>
                    <a:pt x="2215662" y="360621"/>
                  </a:lnTo>
                  <a:lnTo>
                    <a:pt x="2214464" y="402890"/>
                  </a:lnTo>
                  <a:lnTo>
                    <a:pt x="2215615" y="445830"/>
                  </a:lnTo>
                  <a:lnTo>
                    <a:pt x="2219715" y="490169"/>
                  </a:lnTo>
                  <a:lnTo>
                    <a:pt x="2227368" y="536635"/>
                  </a:lnTo>
                  <a:lnTo>
                    <a:pt x="2239176" y="585955"/>
                  </a:lnTo>
                  <a:lnTo>
                    <a:pt x="2250861" y="634711"/>
                  </a:lnTo>
                  <a:lnTo>
                    <a:pt x="2258189" y="679687"/>
                  </a:lnTo>
                  <a:lnTo>
                    <a:pt x="2261831" y="721919"/>
                  </a:lnTo>
                  <a:lnTo>
                    <a:pt x="2262456" y="762444"/>
                  </a:lnTo>
                  <a:lnTo>
                    <a:pt x="2260733" y="802298"/>
                  </a:lnTo>
                  <a:lnTo>
                    <a:pt x="2257331" y="842519"/>
                  </a:lnTo>
                  <a:lnTo>
                    <a:pt x="2252921" y="884142"/>
                  </a:lnTo>
                  <a:lnTo>
                    <a:pt x="2248173" y="928204"/>
                  </a:lnTo>
                  <a:lnTo>
                    <a:pt x="2243754" y="975742"/>
                  </a:lnTo>
                  <a:lnTo>
                    <a:pt x="2240335" y="1027792"/>
                  </a:lnTo>
                  <a:lnTo>
                    <a:pt x="2238586" y="1085391"/>
                  </a:lnTo>
                  <a:lnTo>
                    <a:pt x="2239176" y="1149574"/>
                  </a:lnTo>
                  <a:lnTo>
                    <a:pt x="2198634" y="1154973"/>
                  </a:lnTo>
                  <a:lnTo>
                    <a:pt x="2153312" y="1156202"/>
                  </a:lnTo>
                  <a:lnTo>
                    <a:pt x="2104271" y="1154292"/>
                  </a:lnTo>
                  <a:lnTo>
                    <a:pt x="2052571" y="1150274"/>
                  </a:lnTo>
                  <a:lnTo>
                    <a:pt x="1999275" y="1145175"/>
                  </a:lnTo>
                  <a:lnTo>
                    <a:pt x="1945443" y="1140026"/>
                  </a:lnTo>
                  <a:lnTo>
                    <a:pt x="1892136" y="1135858"/>
                  </a:lnTo>
                  <a:lnTo>
                    <a:pt x="1840416" y="1133698"/>
                  </a:lnTo>
                  <a:lnTo>
                    <a:pt x="1791344" y="1134578"/>
                  </a:lnTo>
                  <a:lnTo>
                    <a:pt x="1745982" y="1139527"/>
                  </a:lnTo>
                  <a:lnTo>
                    <a:pt x="1705390" y="1149574"/>
                  </a:lnTo>
                  <a:lnTo>
                    <a:pt x="1665351" y="1159571"/>
                  </a:lnTo>
                  <a:lnTo>
                    <a:pt x="1621355" y="1164389"/>
                  </a:lnTo>
                  <a:lnTo>
                    <a:pt x="1574018" y="1165088"/>
                  </a:lnTo>
                  <a:lnTo>
                    <a:pt x="1523961" y="1162728"/>
                  </a:lnTo>
                  <a:lnTo>
                    <a:pt x="1471803" y="1158368"/>
                  </a:lnTo>
                  <a:lnTo>
                    <a:pt x="1418161" y="1153069"/>
                  </a:lnTo>
                  <a:lnTo>
                    <a:pt x="1363655" y="1147890"/>
                  </a:lnTo>
                  <a:lnTo>
                    <a:pt x="1308903" y="1143891"/>
                  </a:lnTo>
                  <a:lnTo>
                    <a:pt x="1254524" y="1142132"/>
                  </a:lnTo>
                  <a:lnTo>
                    <a:pt x="1201138" y="1143673"/>
                  </a:lnTo>
                  <a:lnTo>
                    <a:pt x="1149362" y="1149574"/>
                  </a:lnTo>
                  <a:lnTo>
                    <a:pt x="1099492" y="1156118"/>
                  </a:lnTo>
                  <a:lnTo>
                    <a:pt x="1051135" y="1159330"/>
                  </a:lnTo>
                  <a:lnTo>
                    <a:pt x="1003875" y="1159884"/>
                  </a:lnTo>
                  <a:lnTo>
                    <a:pt x="957298" y="1158456"/>
                  </a:lnTo>
                  <a:lnTo>
                    <a:pt x="910991" y="1155719"/>
                  </a:lnTo>
                  <a:lnTo>
                    <a:pt x="864537" y="1152348"/>
                  </a:lnTo>
                  <a:lnTo>
                    <a:pt x="817523" y="1149016"/>
                  </a:lnTo>
                  <a:lnTo>
                    <a:pt x="769535" y="1146399"/>
                  </a:lnTo>
                  <a:lnTo>
                    <a:pt x="720157" y="1145170"/>
                  </a:lnTo>
                  <a:lnTo>
                    <a:pt x="668976" y="1146004"/>
                  </a:lnTo>
                  <a:lnTo>
                    <a:pt x="615576" y="1149574"/>
                  </a:lnTo>
                  <a:lnTo>
                    <a:pt x="567028" y="1152417"/>
                  </a:lnTo>
                  <a:lnTo>
                    <a:pt x="521010" y="1152023"/>
                  </a:lnTo>
                  <a:lnTo>
                    <a:pt x="476681" y="1149207"/>
                  </a:lnTo>
                  <a:lnTo>
                    <a:pt x="433201" y="1144787"/>
                  </a:lnTo>
                  <a:lnTo>
                    <a:pt x="389730" y="1139578"/>
                  </a:lnTo>
                  <a:lnTo>
                    <a:pt x="345427" y="1134395"/>
                  </a:lnTo>
                  <a:lnTo>
                    <a:pt x="299451" y="1130057"/>
                  </a:lnTo>
                  <a:lnTo>
                    <a:pt x="250962" y="1127377"/>
                  </a:lnTo>
                  <a:lnTo>
                    <a:pt x="199119" y="1127173"/>
                  </a:lnTo>
                  <a:lnTo>
                    <a:pt x="143083" y="1130260"/>
                  </a:lnTo>
                  <a:lnTo>
                    <a:pt x="82012" y="1137455"/>
                  </a:lnTo>
                  <a:lnTo>
                    <a:pt x="15067" y="1149574"/>
                  </a:lnTo>
                  <a:lnTo>
                    <a:pt x="5809" y="1110361"/>
                  </a:lnTo>
                  <a:lnTo>
                    <a:pt x="1085" y="1070954"/>
                  </a:lnTo>
                  <a:lnTo>
                    <a:pt x="0" y="1030683"/>
                  </a:lnTo>
                  <a:lnTo>
                    <a:pt x="1660" y="988881"/>
                  </a:lnTo>
                  <a:lnTo>
                    <a:pt x="5171" y="944878"/>
                  </a:lnTo>
                  <a:lnTo>
                    <a:pt x="9640" y="898007"/>
                  </a:lnTo>
                  <a:lnTo>
                    <a:pt x="14173" y="847599"/>
                  </a:lnTo>
                  <a:lnTo>
                    <a:pt x="17876" y="792985"/>
                  </a:lnTo>
                  <a:lnTo>
                    <a:pt x="19855" y="733498"/>
                  </a:lnTo>
                  <a:lnTo>
                    <a:pt x="19217" y="668468"/>
                  </a:lnTo>
                  <a:lnTo>
                    <a:pt x="15067" y="597227"/>
                  </a:lnTo>
                  <a:lnTo>
                    <a:pt x="10838" y="533028"/>
                  </a:lnTo>
                  <a:lnTo>
                    <a:pt x="9167" y="476247"/>
                  </a:lnTo>
                  <a:lnTo>
                    <a:pt x="9518" y="425548"/>
                  </a:lnTo>
                  <a:lnTo>
                    <a:pt x="11353" y="379594"/>
                  </a:lnTo>
                  <a:lnTo>
                    <a:pt x="14136" y="337048"/>
                  </a:lnTo>
                  <a:lnTo>
                    <a:pt x="17330" y="296573"/>
                  </a:lnTo>
                  <a:lnTo>
                    <a:pt x="20399" y="256831"/>
                  </a:lnTo>
                  <a:lnTo>
                    <a:pt x="22805" y="216486"/>
                  </a:lnTo>
                  <a:lnTo>
                    <a:pt x="24011" y="174202"/>
                  </a:lnTo>
                  <a:lnTo>
                    <a:pt x="23481" y="128640"/>
                  </a:lnTo>
                  <a:lnTo>
                    <a:pt x="20679" y="78464"/>
                  </a:lnTo>
                  <a:lnTo>
                    <a:pt x="15067" y="22337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7996277" y="4779801"/>
            <a:ext cx="189674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40" dirty="0">
                <a:latin typeface="Arial"/>
                <a:cs typeface="Arial"/>
              </a:rPr>
              <a:t>Interpretation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A: </a:t>
            </a:r>
            <a:r>
              <a:rPr sz="800" b="1" spc="-50" dirty="0">
                <a:latin typeface="Arial"/>
                <a:cs typeface="Arial"/>
              </a:rPr>
              <a:t>Hugh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55" dirty="0">
                <a:latin typeface="Arial"/>
                <a:cs typeface="Arial"/>
              </a:rPr>
              <a:t>Trevor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45" dirty="0">
                <a:latin typeface="Arial"/>
                <a:cs typeface="Arial"/>
              </a:rPr>
              <a:t>Roper,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1963</a:t>
            </a:r>
            <a:endParaRPr sz="8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7911204" y="5026654"/>
            <a:ext cx="2044064" cy="8026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spc="-40" dirty="0">
                <a:latin typeface="Arial MT"/>
                <a:cs typeface="Arial MT"/>
              </a:rPr>
              <a:t>“Perhaps,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future,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some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ct val="105000"/>
              </a:lnSpc>
            </a:pPr>
            <a:r>
              <a:rPr sz="800" spc="-20" dirty="0">
                <a:latin typeface="Arial MT"/>
                <a:cs typeface="Arial MT"/>
              </a:rPr>
              <a:t>African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history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teach.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But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present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there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none,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little: </a:t>
            </a:r>
            <a:r>
              <a:rPr sz="800" spc="-30" dirty="0">
                <a:latin typeface="Arial MT"/>
                <a:cs typeface="Arial MT"/>
              </a:rPr>
              <a:t>there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only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history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endParaRPr sz="800">
              <a:latin typeface="Arial MT"/>
              <a:cs typeface="Arial MT"/>
            </a:endParaRPr>
          </a:p>
          <a:p>
            <a:pPr marL="12700" marR="194945">
              <a:lnSpc>
                <a:spcPct val="105000"/>
              </a:lnSpc>
              <a:spcBef>
                <a:spcPts val="75"/>
              </a:spcBef>
            </a:pP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Europeans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Africa.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largely </a:t>
            </a:r>
            <a:r>
              <a:rPr sz="800" spc="-50" dirty="0">
                <a:latin typeface="Arial MT"/>
                <a:cs typeface="Arial MT"/>
              </a:rPr>
              <a:t>darkness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barbarous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tribes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irrelevant </a:t>
            </a:r>
            <a:r>
              <a:rPr sz="800" spc="-50" dirty="0">
                <a:latin typeface="Arial MT"/>
                <a:cs typeface="Arial MT"/>
              </a:rPr>
              <a:t>corners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globe”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3960806" y="5953304"/>
            <a:ext cx="953769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95" dirty="0">
                <a:latin typeface="Trebuchet MS"/>
                <a:cs typeface="Trebuchet MS"/>
              </a:rPr>
              <a:t>Ancient</a:t>
            </a:r>
            <a:r>
              <a:rPr sz="1400" spc="-130" dirty="0">
                <a:latin typeface="Trebuchet MS"/>
                <a:cs typeface="Trebuchet MS"/>
              </a:rPr>
              <a:t> </a:t>
            </a:r>
            <a:r>
              <a:rPr sz="1400" spc="-105" dirty="0">
                <a:latin typeface="Trebuchet MS"/>
                <a:cs typeface="Trebuchet MS"/>
              </a:rPr>
              <a:t>Egypt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65" name="object 65"/>
          <p:cNvGrpSpPr/>
          <p:nvPr/>
        </p:nvGrpSpPr>
        <p:grpSpPr>
          <a:xfrm>
            <a:off x="3111500" y="4528311"/>
            <a:ext cx="4578350" cy="1621790"/>
            <a:chOff x="3111500" y="4528311"/>
            <a:chExt cx="4578350" cy="1621790"/>
          </a:xfrm>
        </p:grpSpPr>
        <p:pic>
          <p:nvPicPr>
            <p:cNvPr id="66" name="object 6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35955" y="4848351"/>
              <a:ext cx="2453640" cy="1295400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11500" y="4528311"/>
              <a:ext cx="2383536" cy="1621536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96195" y="4604845"/>
              <a:ext cx="2212767" cy="146791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3997" y="465918"/>
            <a:ext cx="318198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140" dirty="0">
                <a:latin typeface="Verdana"/>
                <a:cs typeface="Verdana"/>
              </a:rPr>
              <a:t>AFRICAN</a:t>
            </a:r>
            <a:r>
              <a:rPr sz="2200" b="0" spc="40" dirty="0">
                <a:latin typeface="Verdana"/>
                <a:cs typeface="Verdana"/>
              </a:rPr>
              <a:t> </a:t>
            </a:r>
            <a:r>
              <a:rPr sz="2200" b="0" spc="45" dirty="0">
                <a:latin typeface="Verdana"/>
                <a:cs typeface="Verdana"/>
              </a:rPr>
              <a:t>KINGDOMS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78877" y="5249938"/>
          <a:ext cx="6189978" cy="18154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7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9F6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EMPIRE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271145">
                        <a:lnSpc>
                          <a:spcPct val="102499"/>
                        </a:lnSpc>
                        <a:spcBef>
                          <a:spcPts val="32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group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colonies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controlled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one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powerful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country.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MANSA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name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Mali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20" dirty="0">
                          <a:latin typeface="Arial"/>
                          <a:cs typeface="Arial"/>
                        </a:rPr>
                        <a:t>PRE-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COLONIAL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time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period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before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became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part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Empire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25" dirty="0">
                          <a:latin typeface="Arial"/>
                          <a:cs typeface="Arial"/>
                        </a:rPr>
                        <a:t>OBA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name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king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Benin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35" dirty="0">
                          <a:latin typeface="Arial"/>
                          <a:cs typeface="Arial"/>
                        </a:rPr>
                        <a:t>MISCONCEPTIONS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280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50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1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something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we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all</a:t>
                      </a:r>
                      <a:r>
                        <a:rPr sz="800" spc="1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consider</a:t>
                      </a:r>
                      <a:r>
                        <a:rPr sz="800" spc="1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be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true,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but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actually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wrong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INFERENCE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8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something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can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learn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work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out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from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given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text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PHARAOH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0005"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name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ruler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Ancient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Egyptian.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CIVILISATION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80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any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society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has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structure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it.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could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include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culture,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class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politics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6" name="object 6"/>
          <p:cNvGrpSpPr/>
          <p:nvPr/>
        </p:nvGrpSpPr>
        <p:grpSpPr>
          <a:xfrm>
            <a:off x="3949700" y="636016"/>
            <a:ext cx="1079500" cy="1539240"/>
            <a:chOff x="3949700" y="636016"/>
            <a:chExt cx="1079500" cy="153924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49700" y="636016"/>
              <a:ext cx="1078991" cy="153924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029067" y="718685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829456" y="0"/>
                  </a:moveTo>
                  <a:lnTo>
                    <a:pt x="92161" y="0"/>
                  </a:lnTo>
                  <a:lnTo>
                    <a:pt x="56288" y="7240"/>
                  </a:lnTo>
                  <a:lnTo>
                    <a:pt x="26993" y="26985"/>
                  </a:lnTo>
                  <a:lnTo>
                    <a:pt x="7242" y="56271"/>
                  </a:lnTo>
                  <a:lnTo>
                    <a:pt x="0" y="92134"/>
                  </a:lnTo>
                  <a:lnTo>
                    <a:pt x="0" y="1279866"/>
                  </a:lnTo>
                  <a:lnTo>
                    <a:pt x="7242" y="1315729"/>
                  </a:lnTo>
                  <a:lnTo>
                    <a:pt x="26993" y="1345015"/>
                  </a:lnTo>
                  <a:lnTo>
                    <a:pt x="56288" y="1364760"/>
                  </a:lnTo>
                  <a:lnTo>
                    <a:pt x="92161" y="1372001"/>
                  </a:lnTo>
                  <a:lnTo>
                    <a:pt x="829456" y="1372001"/>
                  </a:lnTo>
                  <a:lnTo>
                    <a:pt x="865329" y="1364760"/>
                  </a:lnTo>
                  <a:lnTo>
                    <a:pt x="894623" y="1345015"/>
                  </a:lnTo>
                  <a:lnTo>
                    <a:pt x="914374" y="1315729"/>
                  </a:lnTo>
                  <a:lnTo>
                    <a:pt x="921617" y="1279866"/>
                  </a:lnTo>
                  <a:lnTo>
                    <a:pt x="921617" y="92134"/>
                  </a:lnTo>
                  <a:lnTo>
                    <a:pt x="914374" y="56271"/>
                  </a:lnTo>
                  <a:lnTo>
                    <a:pt x="894623" y="26985"/>
                  </a:lnTo>
                  <a:lnTo>
                    <a:pt x="865329" y="7240"/>
                  </a:lnTo>
                  <a:lnTo>
                    <a:pt x="829456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029067" y="718685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79866"/>
                  </a:lnTo>
                  <a:lnTo>
                    <a:pt x="914374" y="1315729"/>
                  </a:lnTo>
                  <a:lnTo>
                    <a:pt x="894623" y="1345015"/>
                  </a:lnTo>
                  <a:lnTo>
                    <a:pt x="865328" y="1364760"/>
                  </a:lnTo>
                  <a:lnTo>
                    <a:pt x="829455" y="1372000"/>
                  </a:lnTo>
                  <a:lnTo>
                    <a:pt x="92161" y="1372000"/>
                  </a:lnTo>
                  <a:lnTo>
                    <a:pt x="56288" y="1364760"/>
                  </a:lnTo>
                  <a:lnTo>
                    <a:pt x="26993" y="1345015"/>
                  </a:lnTo>
                  <a:lnTo>
                    <a:pt x="7242" y="1315729"/>
                  </a:lnTo>
                  <a:lnTo>
                    <a:pt x="0" y="127986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080329" y="896650"/>
            <a:ext cx="816610" cy="985519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indent="3175" algn="ctr">
              <a:lnSpc>
                <a:spcPct val="859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Pharaohs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considered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holding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spirit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God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inside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were </a:t>
            </a:r>
            <a:r>
              <a:rPr sz="800" spc="-25" dirty="0">
                <a:latin typeface="Arial MT"/>
                <a:cs typeface="Arial MT"/>
              </a:rPr>
              <a:t>worshipped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people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God</a:t>
            </a:r>
            <a:r>
              <a:rPr sz="800" spc="-10" dirty="0">
                <a:latin typeface="Arial MT"/>
                <a:cs typeface="Arial MT"/>
              </a:rPr>
              <a:t> Kings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973828" y="636016"/>
            <a:ext cx="1347470" cy="1539240"/>
            <a:chOff x="4973828" y="636016"/>
            <a:chExt cx="1347470" cy="1539240"/>
          </a:xfrm>
        </p:grpSpPr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73828" y="1212088"/>
              <a:ext cx="335279" cy="38404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38206" y="1285798"/>
              <a:ext cx="204661" cy="23777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39004" y="636016"/>
              <a:ext cx="1082039" cy="153924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5319331" y="718685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829456" y="0"/>
                  </a:moveTo>
                  <a:lnTo>
                    <a:pt x="92161" y="0"/>
                  </a:lnTo>
                  <a:lnTo>
                    <a:pt x="56288" y="7240"/>
                  </a:lnTo>
                  <a:lnTo>
                    <a:pt x="26993" y="26985"/>
                  </a:lnTo>
                  <a:lnTo>
                    <a:pt x="7242" y="56271"/>
                  </a:lnTo>
                  <a:lnTo>
                    <a:pt x="0" y="92134"/>
                  </a:lnTo>
                  <a:lnTo>
                    <a:pt x="0" y="1279866"/>
                  </a:lnTo>
                  <a:lnTo>
                    <a:pt x="7242" y="1315729"/>
                  </a:lnTo>
                  <a:lnTo>
                    <a:pt x="26993" y="1345015"/>
                  </a:lnTo>
                  <a:lnTo>
                    <a:pt x="56288" y="1364760"/>
                  </a:lnTo>
                  <a:lnTo>
                    <a:pt x="92161" y="1372001"/>
                  </a:lnTo>
                  <a:lnTo>
                    <a:pt x="829456" y="1372001"/>
                  </a:lnTo>
                  <a:lnTo>
                    <a:pt x="865329" y="1364760"/>
                  </a:lnTo>
                  <a:lnTo>
                    <a:pt x="894623" y="1345015"/>
                  </a:lnTo>
                  <a:lnTo>
                    <a:pt x="914374" y="1315729"/>
                  </a:lnTo>
                  <a:lnTo>
                    <a:pt x="921617" y="1279866"/>
                  </a:lnTo>
                  <a:lnTo>
                    <a:pt x="921617" y="92134"/>
                  </a:lnTo>
                  <a:lnTo>
                    <a:pt x="914374" y="56271"/>
                  </a:lnTo>
                  <a:lnTo>
                    <a:pt x="894623" y="26985"/>
                  </a:lnTo>
                  <a:lnTo>
                    <a:pt x="865329" y="7240"/>
                  </a:lnTo>
                  <a:lnTo>
                    <a:pt x="829456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319331" y="718685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79866"/>
                  </a:lnTo>
                  <a:lnTo>
                    <a:pt x="914374" y="1315729"/>
                  </a:lnTo>
                  <a:lnTo>
                    <a:pt x="894623" y="1345015"/>
                  </a:lnTo>
                  <a:lnTo>
                    <a:pt x="865328" y="1364760"/>
                  </a:lnTo>
                  <a:lnTo>
                    <a:pt x="829455" y="1372000"/>
                  </a:lnTo>
                  <a:lnTo>
                    <a:pt x="92161" y="1372000"/>
                  </a:lnTo>
                  <a:lnTo>
                    <a:pt x="56288" y="1364760"/>
                  </a:lnTo>
                  <a:lnTo>
                    <a:pt x="26993" y="1345015"/>
                  </a:lnTo>
                  <a:lnTo>
                    <a:pt x="7242" y="1315729"/>
                  </a:lnTo>
                  <a:lnTo>
                    <a:pt x="0" y="127986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5373347" y="793018"/>
            <a:ext cx="811530" cy="118999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ct val="855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Pharaoh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responsible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wealth. </a:t>
            </a:r>
            <a:r>
              <a:rPr sz="800" spc="-50" dirty="0">
                <a:latin typeface="Arial MT"/>
                <a:cs typeface="Arial MT"/>
              </a:rPr>
              <a:t>Most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hard </a:t>
            </a:r>
            <a:r>
              <a:rPr sz="800" spc="-10" dirty="0">
                <a:latin typeface="Arial MT"/>
                <a:cs typeface="Arial MT"/>
              </a:rPr>
              <a:t>work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kept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country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running </a:t>
            </a:r>
            <a:r>
              <a:rPr sz="800" spc="-45" dirty="0">
                <a:latin typeface="Arial MT"/>
                <a:cs typeface="Arial MT"/>
              </a:rPr>
              <a:t>smoothly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carried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merchants,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craft </a:t>
            </a:r>
            <a:r>
              <a:rPr sz="800" spc="-35" dirty="0">
                <a:latin typeface="Arial MT"/>
                <a:cs typeface="Arial MT"/>
              </a:rPr>
              <a:t>workers,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labourers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slaves.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263132" y="636016"/>
            <a:ext cx="1347470" cy="1539240"/>
            <a:chOff x="6263132" y="636016"/>
            <a:chExt cx="1347470" cy="1539240"/>
          </a:xfrm>
        </p:grpSpPr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63132" y="1212088"/>
              <a:ext cx="338328" cy="384048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28470" y="1285798"/>
              <a:ext cx="204661" cy="23777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31356" y="636016"/>
              <a:ext cx="1078992" cy="1539240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6609596" y="718685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829454" y="0"/>
                  </a:moveTo>
                  <a:lnTo>
                    <a:pt x="92161" y="0"/>
                  </a:lnTo>
                  <a:lnTo>
                    <a:pt x="56288" y="7240"/>
                  </a:lnTo>
                  <a:lnTo>
                    <a:pt x="26993" y="26985"/>
                  </a:lnTo>
                  <a:lnTo>
                    <a:pt x="7242" y="56271"/>
                  </a:lnTo>
                  <a:lnTo>
                    <a:pt x="0" y="92134"/>
                  </a:lnTo>
                  <a:lnTo>
                    <a:pt x="0" y="1279866"/>
                  </a:lnTo>
                  <a:lnTo>
                    <a:pt x="7242" y="1315729"/>
                  </a:lnTo>
                  <a:lnTo>
                    <a:pt x="26993" y="1345015"/>
                  </a:lnTo>
                  <a:lnTo>
                    <a:pt x="56288" y="1364760"/>
                  </a:lnTo>
                  <a:lnTo>
                    <a:pt x="92161" y="1372001"/>
                  </a:lnTo>
                  <a:lnTo>
                    <a:pt x="829454" y="1372001"/>
                  </a:lnTo>
                  <a:lnTo>
                    <a:pt x="865328" y="1364760"/>
                  </a:lnTo>
                  <a:lnTo>
                    <a:pt x="894623" y="1345015"/>
                  </a:lnTo>
                  <a:lnTo>
                    <a:pt x="914373" y="1315729"/>
                  </a:lnTo>
                  <a:lnTo>
                    <a:pt x="921616" y="1279866"/>
                  </a:lnTo>
                  <a:lnTo>
                    <a:pt x="921616" y="92134"/>
                  </a:lnTo>
                  <a:lnTo>
                    <a:pt x="914373" y="56271"/>
                  </a:lnTo>
                  <a:lnTo>
                    <a:pt x="894623" y="26985"/>
                  </a:lnTo>
                  <a:lnTo>
                    <a:pt x="865328" y="7240"/>
                  </a:lnTo>
                  <a:lnTo>
                    <a:pt x="829454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609596" y="718685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79866"/>
                  </a:lnTo>
                  <a:lnTo>
                    <a:pt x="914374" y="1315729"/>
                  </a:lnTo>
                  <a:lnTo>
                    <a:pt x="894623" y="1345015"/>
                  </a:lnTo>
                  <a:lnTo>
                    <a:pt x="865328" y="1364760"/>
                  </a:lnTo>
                  <a:lnTo>
                    <a:pt x="829455" y="1372000"/>
                  </a:lnTo>
                  <a:lnTo>
                    <a:pt x="92161" y="1372000"/>
                  </a:lnTo>
                  <a:lnTo>
                    <a:pt x="56288" y="1364760"/>
                  </a:lnTo>
                  <a:lnTo>
                    <a:pt x="26993" y="1345015"/>
                  </a:lnTo>
                  <a:lnTo>
                    <a:pt x="7242" y="1315729"/>
                  </a:lnTo>
                  <a:lnTo>
                    <a:pt x="0" y="127986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6668005" y="844833"/>
            <a:ext cx="802640" cy="108648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indent="2540" algn="ctr">
              <a:lnSpc>
                <a:spcPct val="85600"/>
              </a:lnSpc>
              <a:spcBef>
                <a:spcPts val="235"/>
              </a:spcBef>
            </a:pPr>
            <a:r>
              <a:rPr sz="800" spc="-25" dirty="0">
                <a:latin typeface="Arial MT"/>
                <a:cs typeface="Arial MT"/>
              </a:rPr>
              <a:t>Egyptian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towns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built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grid-</a:t>
            </a:r>
            <a:r>
              <a:rPr sz="800" spc="-10" dirty="0">
                <a:latin typeface="Arial MT"/>
                <a:cs typeface="Arial MT"/>
              </a:rPr>
              <a:t>like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pattern,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mud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walls being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built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around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outside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channels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being built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middle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streets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remove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waste.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7552435" y="636016"/>
            <a:ext cx="1347470" cy="1539240"/>
            <a:chOff x="7552435" y="636016"/>
            <a:chExt cx="1347470" cy="1539240"/>
          </a:xfrm>
        </p:grpSpPr>
        <p:pic>
          <p:nvPicPr>
            <p:cNvPr id="26" name="object 2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552435" y="1212088"/>
              <a:ext cx="338327" cy="38404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618735" y="1285798"/>
              <a:ext cx="204661" cy="237773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820659" y="636016"/>
              <a:ext cx="1078992" cy="1539240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7899862" y="718685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829454" y="0"/>
                  </a:moveTo>
                  <a:lnTo>
                    <a:pt x="92161" y="0"/>
                  </a:lnTo>
                  <a:lnTo>
                    <a:pt x="56287" y="7240"/>
                  </a:lnTo>
                  <a:lnTo>
                    <a:pt x="26993" y="26985"/>
                  </a:lnTo>
                  <a:lnTo>
                    <a:pt x="7242" y="56271"/>
                  </a:lnTo>
                  <a:lnTo>
                    <a:pt x="0" y="92134"/>
                  </a:lnTo>
                  <a:lnTo>
                    <a:pt x="0" y="1279866"/>
                  </a:lnTo>
                  <a:lnTo>
                    <a:pt x="7242" y="1315729"/>
                  </a:lnTo>
                  <a:lnTo>
                    <a:pt x="26993" y="1345015"/>
                  </a:lnTo>
                  <a:lnTo>
                    <a:pt x="56287" y="1364760"/>
                  </a:lnTo>
                  <a:lnTo>
                    <a:pt x="92161" y="1372001"/>
                  </a:lnTo>
                  <a:lnTo>
                    <a:pt x="829454" y="1372001"/>
                  </a:lnTo>
                  <a:lnTo>
                    <a:pt x="865328" y="1364760"/>
                  </a:lnTo>
                  <a:lnTo>
                    <a:pt x="894622" y="1345015"/>
                  </a:lnTo>
                  <a:lnTo>
                    <a:pt x="914373" y="1315729"/>
                  </a:lnTo>
                  <a:lnTo>
                    <a:pt x="921616" y="1279866"/>
                  </a:lnTo>
                  <a:lnTo>
                    <a:pt x="921616" y="92134"/>
                  </a:lnTo>
                  <a:lnTo>
                    <a:pt x="914373" y="56271"/>
                  </a:lnTo>
                  <a:lnTo>
                    <a:pt x="894622" y="26985"/>
                  </a:lnTo>
                  <a:lnTo>
                    <a:pt x="865328" y="7240"/>
                  </a:lnTo>
                  <a:lnTo>
                    <a:pt x="82945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899862" y="718685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79866"/>
                  </a:lnTo>
                  <a:lnTo>
                    <a:pt x="914374" y="1315729"/>
                  </a:lnTo>
                  <a:lnTo>
                    <a:pt x="894623" y="1345015"/>
                  </a:lnTo>
                  <a:lnTo>
                    <a:pt x="865328" y="1364760"/>
                  </a:lnTo>
                  <a:lnTo>
                    <a:pt x="829455" y="1372000"/>
                  </a:lnTo>
                  <a:lnTo>
                    <a:pt x="92161" y="1372000"/>
                  </a:lnTo>
                  <a:lnTo>
                    <a:pt x="56288" y="1364760"/>
                  </a:lnTo>
                  <a:lnTo>
                    <a:pt x="26993" y="1345015"/>
                  </a:lnTo>
                  <a:lnTo>
                    <a:pt x="7242" y="1315729"/>
                  </a:lnTo>
                  <a:lnTo>
                    <a:pt x="0" y="127986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7960466" y="741202"/>
            <a:ext cx="798195" cy="129032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6510" marR="7620" indent="-1905" algn="ctr">
              <a:lnSpc>
                <a:spcPct val="86700"/>
              </a:lnSpc>
              <a:spcBef>
                <a:spcPts val="225"/>
              </a:spcBef>
            </a:pPr>
            <a:r>
              <a:rPr sz="800" spc="-30" dirty="0">
                <a:latin typeface="Arial MT"/>
                <a:cs typeface="Arial MT"/>
              </a:rPr>
              <a:t>Hieroglyphs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language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Ancient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Egyptians.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20"/>
              </a:lnSpc>
            </a:pPr>
            <a:r>
              <a:rPr sz="800" spc="-60" dirty="0">
                <a:latin typeface="Arial MT"/>
                <a:cs typeface="Arial MT"/>
              </a:rPr>
              <a:t>There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endParaRPr sz="800">
              <a:latin typeface="Arial MT"/>
              <a:cs typeface="Arial MT"/>
            </a:endParaRPr>
          </a:p>
          <a:p>
            <a:pPr marL="12700" marR="5080" indent="1905" algn="ctr">
              <a:lnSpc>
                <a:spcPct val="85600"/>
              </a:lnSpc>
              <a:spcBef>
                <a:spcPts val="65"/>
              </a:spcBef>
            </a:pPr>
            <a:r>
              <a:rPr sz="800" spc="-30" dirty="0">
                <a:latin typeface="Arial MT"/>
                <a:cs typeface="Arial MT"/>
              </a:rPr>
              <a:t>around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1,000 </a:t>
            </a:r>
            <a:r>
              <a:rPr sz="800" spc="-60" dirty="0">
                <a:latin typeface="Arial MT"/>
                <a:cs typeface="Arial MT"/>
              </a:rPr>
              <a:t>symbols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having</a:t>
            </a:r>
            <a:r>
              <a:rPr sz="800" spc="-10" dirty="0">
                <a:latin typeface="Arial MT"/>
                <a:cs typeface="Arial MT"/>
              </a:rPr>
              <a:t> different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meanings.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50" dirty="0">
                <a:latin typeface="Arial MT"/>
                <a:cs typeface="Arial MT"/>
              </a:rPr>
              <a:t>knew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about</a:t>
            </a:r>
            <a:endParaRPr sz="800">
              <a:latin typeface="Arial MT"/>
              <a:cs typeface="Arial MT"/>
            </a:endParaRPr>
          </a:p>
          <a:p>
            <a:pPr marL="17780" marR="10795" algn="ctr">
              <a:lnSpc>
                <a:spcPts val="790"/>
              </a:lnSpc>
              <a:spcBef>
                <a:spcPts val="25"/>
              </a:spcBef>
            </a:pPr>
            <a:r>
              <a:rPr sz="800" spc="-25" dirty="0">
                <a:latin typeface="Arial MT"/>
                <a:cs typeface="Arial MT"/>
              </a:rPr>
              <a:t>broken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bones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surgery.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8841740" y="657351"/>
            <a:ext cx="1329055" cy="1539240"/>
            <a:chOff x="8841740" y="657351"/>
            <a:chExt cx="1329055" cy="1539240"/>
          </a:xfrm>
        </p:grpSpPr>
        <p:pic>
          <p:nvPicPr>
            <p:cNvPr id="33" name="object 3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841740" y="1224279"/>
              <a:ext cx="338327" cy="384048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907768" y="1297503"/>
              <a:ext cx="205894" cy="237736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109964" y="657351"/>
              <a:ext cx="1060703" cy="1539239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9190126" y="741859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829456" y="0"/>
                  </a:moveTo>
                  <a:lnTo>
                    <a:pt x="92161" y="0"/>
                  </a:lnTo>
                  <a:lnTo>
                    <a:pt x="56288" y="7240"/>
                  </a:lnTo>
                  <a:lnTo>
                    <a:pt x="26993" y="26985"/>
                  </a:lnTo>
                  <a:lnTo>
                    <a:pt x="7242" y="56270"/>
                  </a:lnTo>
                  <a:lnTo>
                    <a:pt x="0" y="92133"/>
                  </a:lnTo>
                  <a:lnTo>
                    <a:pt x="0" y="1279865"/>
                  </a:lnTo>
                  <a:lnTo>
                    <a:pt x="7242" y="1315728"/>
                  </a:lnTo>
                  <a:lnTo>
                    <a:pt x="26993" y="1345014"/>
                  </a:lnTo>
                  <a:lnTo>
                    <a:pt x="56288" y="1364759"/>
                  </a:lnTo>
                  <a:lnTo>
                    <a:pt x="92161" y="1372000"/>
                  </a:lnTo>
                  <a:lnTo>
                    <a:pt x="829456" y="1372000"/>
                  </a:lnTo>
                  <a:lnTo>
                    <a:pt x="865329" y="1364759"/>
                  </a:lnTo>
                  <a:lnTo>
                    <a:pt x="894623" y="1345014"/>
                  </a:lnTo>
                  <a:lnTo>
                    <a:pt x="914374" y="1315728"/>
                  </a:lnTo>
                  <a:lnTo>
                    <a:pt x="921617" y="1279865"/>
                  </a:lnTo>
                  <a:lnTo>
                    <a:pt x="921617" y="92133"/>
                  </a:lnTo>
                  <a:lnTo>
                    <a:pt x="914374" y="56270"/>
                  </a:lnTo>
                  <a:lnTo>
                    <a:pt x="894623" y="26985"/>
                  </a:lnTo>
                  <a:lnTo>
                    <a:pt x="865329" y="7240"/>
                  </a:lnTo>
                  <a:lnTo>
                    <a:pt x="829456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9190126" y="741859"/>
              <a:ext cx="922019" cy="1372235"/>
            </a:xfrm>
            <a:custGeom>
              <a:avLst/>
              <a:gdLst/>
              <a:ahLst/>
              <a:cxnLst/>
              <a:rect l="l" t="t" r="r" b="b"/>
              <a:pathLst>
                <a:path w="922020" h="1372235">
                  <a:moveTo>
                    <a:pt x="0" y="92134"/>
                  </a:moveTo>
                  <a:lnTo>
                    <a:pt x="7242" y="56271"/>
                  </a:lnTo>
                  <a:lnTo>
                    <a:pt x="26993" y="26985"/>
                  </a:lnTo>
                  <a:lnTo>
                    <a:pt x="56288" y="7240"/>
                  </a:lnTo>
                  <a:lnTo>
                    <a:pt x="92161" y="0"/>
                  </a:lnTo>
                  <a:lnTo>
                    <a:pt x="829455" y="0"/>
                  </a:lnTo>
                  <a:lnTo>
                    <a:pt x="865328" y="7240"/>
                  </a:lnTo>
                  <a:lnTo>
                    <a:pt x="894623" y="26985"/>
                  </a:lnTo>
                  <a:lnTo>
                    <a:pt x="914374" y="56271"/>
                  </a:lnTo>
                  <a:lnTo>
                    <a:pt x="921616" y="92134"/>
                  </a:lnTo>
                  <a:lnTo>
                    <a:pt x="921616" y="1279866"/>
                  </a:lnTo>
                  <a:lnTo>
                    <a:pt x="914374" y="1315729"/>
                  </a:lnTo>
                  <a:lnTo>
                    <a:pt x="894623" y="1345015"/>
                  </a:lnTo>
                  <a:lnTo>
                    <a:pt x="865328" y="1364760"/>
                  </a:lnTo>
                  <a:lnTo>
                    <a:pt x="829455" y="1372000"/>
                  </a:lnTo>
                  <a:lnTo>
                    <a:pt x="92161" y="1372000"/>
                  </a:lnTo>
                  <a:lnTo>
                    <a:pt x="56288" y="1364760"/>
                  </a:lnTo>
                  <a:lnTo>
                    <a:pt x="26993" y="1345015"/>
                  </a:lnTo>
                  <a:lnTo>
                    <a:pt x="7242" y="1315729"/>
                  </a:lnTo>
                  <a:lnTo>
                    <a:pt x="0" y="1279866"/>
                  </a:lnTo>
                  <a:lnTo>
                    <a:pt x="0" y="9213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9255216" y="869218"/>
            <a:ext cx="789940" cy="108648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ct val="856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Pyramids 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massive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four </a:t>
            </a:r>
            <a:r>
              <a:rPr sz="800" spc="-25" dirty="0">
                <a:latin typeface="Arial MT"/>
                <a:cs typeface="Arial MT"/>
              </a:rPr>
              <a:t>sided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tombs,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built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Pharaohs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Old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Kingdom.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summit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each </a:t>
            </a:r>
            <a:r>
              <a:rPr sz="800" dirty="0">
                <a:latin typeface="Arial MT"/>
                <a:cs typeface="Arial MT"/>
              </a:rPr>
              <a:t>pyramid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probably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capped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Gold.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71695" y="3377673"/>
            <a:ext cx="2174875" cy="182435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096645">
              <a:lnSpc>
                <a:spcPct val="100000"/>
              </a:lnSpc>
              <a:spcBef>
                <a:spcPts val="434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Mali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Empire</a:t>
            </a:r>
            <a:endParaRPr sz="1400">
              <a:latin typeface="Trebuchet MS"/>
              <a:cs typeface="Trebuchet MS"/>
            </a:endParaRPr>
          </a:p>
          <a:p>
            <a:pPr marL="38100" marR="105410" algn="just">
              <a:lnSpc>
                <a:spcPct val="104099"/>
              </a:lnSpc>
              <a:spcBef>
                <a:spcPts val="150"/>
              </a:spcBef>
            </a:pPr>
            <a:r>
              <a:rPr sz="800" spc="-6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Mali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Empire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started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1235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ended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17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322" baseline="27777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century;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formed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through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conflict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between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Susu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Kingdom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Manlike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people.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know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about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Mali </a:t>
            </a:r>
            <a:r>
              <a:rPr sz="800" dirty="0">
                <a:latin typeface="Arial MT"/>
                <a:cs typeface="Arial MT"/>
              </a:rPr>
              <a:t>Empire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tax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records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pledges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took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other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countries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who</a:t>
            </a:r>
            <a:r>
              <a:rPr sz="800" spc="-10" dirty="0">
                <a:latin typeface="Arial MT"/>
                <a:cs typeface="Arial MT"/>
              </a:rPr>
              <a:t> joined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empire.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Mali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Empire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big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focus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education,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believed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people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educated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empire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 </a:t>
            </a:r>
            <a:r>
              <a:rPr sz="800" spc="-60" dirty="0">
                <a:latin typeface="Arial MT"/>
                <a:cs typeface="Arial MT"/>
              </a:rPr>
              <a:t>succeed.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educated,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more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would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therefore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taxed</a:t>
            </a:r>
            <a:r>
              <a:rPr sz="800" spc="-10" dirty="0">
                <a:latin typeface="Arial MT"/>
                <a:cs typeface="Arial MT"/>
              </a:rPr>
              <a:t> more.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442805" y="421184"/>
            <a:ext cx="154749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95" dirty="0">
                <a:latin typeface="Trebuchet MS"/>
                <a:cs typeface="Trebuchet MS"/>
              </a:rPr>
              <a:t>Egyptian</a:t>
            </a:r>
            <a:r>
              <a:rPr sz="1400" spc="-7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Civilisation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408101" y="1106984"/>
            <a:ext cx="12509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Mansa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Musa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8767840" y="2201216"/>
            <a:ext cx="1325245" cy="4552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65125" marR="5080" indent="-353060">
              <a:lnSpc>
                <a:spcPct val="101400"/>
              </a:lnSpc>
              <a:spcBef>
                <a:spcPts val="7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Benin </a:t>
            </a:r>
            <a:r>
              <a:rPr sz="1400" spc="-10" dirty="0">
                <a:latin typeface="Trebuchet MS"/>
                <a:cs typeface="Trebuchet MS"/>
              </a:rPr>
              <a:t>Bronzes?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177152" y="1417822"/>
            <a:ext cx="1649095" cy="19304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715" algn="just">
              <a:lnSpc>
                <a:spcPct val="104200"/>
              </a:lnSpc>
              <a:spcBef>
                <a:spcPts val="105"/>
              </a:spcBef>
            </a:pPr>
            <a:r>
              <a:rPr sz="800" spc="-10" dirty="0">
                <a:latin typeface="Arial MT"/>
                <a:cs typeface="Arial MT"/>
              </a:rPr>
              <a:t>Mansa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Musa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Muslim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Mali,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 </a:t>
            </a:r>
            <a:r>
              <a:rPr sz="800" spc="-35" dirty="0">
                <a:latin typeface="Arial MT"/>
                <a:cs typeface="Arial MT"/>
              </a:rPr>
              <a:t>known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one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richest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men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History,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his</a:t>
            </a:r>
            <a:r>
              <a:rPr sz="800" dirty="0">
                <a:latin typeface="Arial MT"/>
                <a:cs typeface="Arial MT"/>
              </a:rPr>
              <a:t> net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worth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estimated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been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ct val="1040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£400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billion.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traditional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his</a:t>
            </a:r>
            <a:r>
              <a:rPr sz="800" dirty="0">
                <a:latin typeface="Arial MT"/>
                <a:cs typeface="Arial MT"/>
              </a:rPr>
              <a:t> faith,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embarked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pilgrimage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Mecca,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took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him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60,000 </a:t>
            </a:r>
            <a:r>
              <a:rPr sz="800" spc="-55" dirty="0">
                <a:latin typeface="Arial MT"/>
                <a:cs typeface="Arial MT"/>
              </a:rPr>
              <a:t>men,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spent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much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money</a:t>
            </a:r>
            <a:r>
              <a:rPr sz="800" dirty="0">
                <a:latin typeface="Arial MT"/>
                <a:cs typeface="Arial MT"/>
              </a:rPr>
              <a:t> 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countries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passed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through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60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ended </a:t>
            </a:r>
            <a:r>
              <a:rPr sz="800" spc="-10" dirty="0">
                <a:latin typeface="Arial MT"/>
                <a:cs typeface="Arial MT"/>
              </a:rPr>
              <a:t>up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bankrupting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Egypt!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Musa</a:t>
            </a:r>
            <a:r>
              <a:rPr sz="800" dirty="0">
                <a:latin typeface="Arial MT"/>
                <a:cs typeface="Arial MT"/>
              </a:rPr>
              <a:t> also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sure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build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schools,</a:t>
            </a:r>
            <a:r>
              <a:rPr sz="800" dirty="0">
                <a:latin typeface="Arial MT"/>
                <a:cs typeface="Arial MT"/>
              </a:rPr>
              <a:t> libraries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employed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scholars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spc="-30" dirty="0">
                <a:latin typeface="Arial MT"/>
                <a:cs typeface="Arial MT"/>
              </a:rPr>
              <a:t>Mecca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ensure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lasting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legacy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kingdom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wasn’t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just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wealth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with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learning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education.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548131" y="1297432"/>
            <a:ext cx="1564005" cy="2146300"/>
            <a:chOff x="548131" y="1297432"/>
            <a:chExt cx="1564005" cy="2146300"/>
          </a:xfrm>
        </p:grpSpPr>
        <p:pic>
          <p:nvPicPr>
            <p:cNvPr id="45" name="object 4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48131" y="1297432"/>
              <a:ext cx="1563624" cy="2145792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24223" y="1379345"/>
              <a:ext cx="1409109" cy="1981730"/>
            </a:xfrm>
            <a:prstGeom prst="rect">
              <a:avLst/>
            </a:prstGeom>
          </p:spPr>
        </p:pic>
      </p:grpSp>
      <p:pic>
        <p:nvPicPr>
          <p:cNvPr id="47" name="object 4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721355" y="3376167"/>
            <a:ext cx="1371599" cy="1813560"/>
          </a:xfrm>
          <a:prstGeom prst="rect">
            <a:avLst/>
          </a:prstGeom>
        </p:spPr>
      </p:pic>
      <p:grpSp>
        <p:nvGrpSpPr>
          <p:cNvPr id="48" name="object 48"/>
          <p:cNvGrpSpPr/>
          <p:nvPr/>
        </p:nvGrpSpPr>
        <p:grpSpPr>
          <a:xfrm>
            <a:off x="6110732" y="2214879"/>
            <a:ext cx="3776345" cy="2792095"/>
            <a:chOff x="6110732" y="2214879"/>
            <a:chExt cx="3776345" cy="2792095"/>
          </a:xfrm>
        </p:grpSpPr>
        <p:pic>
          <p:nvPicPr>
            <p:cNvPr id="49" name="object 4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110732" y="2214879"/>
              <a:ext cx="2575560" cy="2791968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171189" y="2651858"/>
              <a:ext cx="672430" cy="870287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9128060" y="4282296"/>
              <a:ext cx="758689" cy="723757"/>
            </a:xfrm>
            <a:prstGeom prst="rect">
              <a:avLst/>
            </a:prstGeom>
          </p:spPr>
        </p:pic>
      </p:grpSp>
      <p:sp>
        <p:nvSpPr>
          <p:cNvPr id="52" name="object 52"/>
          <p:cNvSpPr txBox="1"/>
          <p:nvPr/>
        </p:nvSpPr>
        <p:spPr>
          <a:xfrm>
            <a:off x="8796671" y="3566697"/>
            <a:ext cx="1264920" cy="653415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38100" marR="30480" algn="just">
              <a:lnSpc>
                <a:spcPct val="103699"/>
              </a:lnSpc>
              <a:spcBef>
                <a:spcPts val="65"/>
              </a:spcBef>
            </a:pPr>
            <a:r>
              <a:rPr sz="800" dirty="0">
                <a:latin typeface="Arial MT"/>
                <a:cs typeface="Arial MT"/>
              </a:rPr>
              <a:t>Ida,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 </a:t>
            </a:r>
            <a:r>
              <a:rPr sz="800" spc="-30" dirty="0">
                <a:latin typeface="Arial MT"/>
                <a:cs typeface="Arial MT"/>
              </a:rPr>
              <a:t>Queen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Mother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3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Benin.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</a:t>
            </a:r>
            <a:r>
              <a:rPr sz="800" spc="4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son</a:t>
            </a:r>
            <a:r>
              <a:rPr sz="800" spc="4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crowned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Oba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Benin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15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172" baseline="27777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century.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Bronze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statue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988235" y="2173783"/>
            <a:ext cx="2141855" cy="268351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847725" marR="5080" indent="-835660">
              <a:lnSpc>
                <a:spcPct val="101400"/>
              </a:lnSpc>
              <a:spcBef>
                <a:spcPts val="7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kingdom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of </a:t>
            </a:r>
            <a:r>
              <a:rPr sz="1400" spc="-10" dirty="0">
                <a:latin typeface="Trebuchet MS"/>
                <a:cs typeface="Trebuchet MS"/>
              </a:rPr>
              <a:t>Benin?</a:t>
            </a:r>
            <a:endParaRPr sz="1400">
              <a:latin typeface="Trebuchet MS"/>
              <a:cs typeface="Trebuchet MS"/>
            </a:endParaRPr>
          </a:p>
          <a:p>
            <a:pPr marL="160020" marR="99695" algn="just">
              <a:lnSpc>
                <a:spcPct val="104099"/>
              </a:lnSpc>
              <a:spcBef>
                <a:spcPts val="560"/>
              </a:spcBef>
            </a:pPr>
            <a:r>
              <a:rPr sz="800" spc="-10" dirty="0">
                <a:latin typeface="Arial MT"/>
                <a:cs typeface="Arial MT"/>
              </a:rPr>
              <a:t>Benin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under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threat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Britain.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British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gain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control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Benin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so</a:t>
            </a:r>
            <a:r>
              <a:rPr sz="800" dirty="0">
                <a:latin typeface="Arial MT"/>
                <a:cs typeface="Arial MT"/>
              </a:rPr>
              <a:t> they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could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get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rich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selling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palm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oil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rubber.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Oba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tried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stop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all</a:t>
            </a:r>
            <a:r>
              <a:rPr sz="800" spc="-20" dirty="0">
                <a:latin typeface="Arial MT"/>
                <a:cs typeface="Arial MT"/>
              </a:rPr>
              <a:t> contact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British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insisted</a:t>
            </a:r>
            <a:r>
              <a:rPr sz="800" dirty="0">
                <a:latin typeface="Arial MT"/>
                <a:cs typeface="Arial MT"/>
              </a:rPr>
              <a:t> 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right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1897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group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officials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tried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visit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Benin.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45" dirty="0">
                <a:latin typeface="Arial MT"/>
                <a:cs typeface="Arial MT"/>
              </a:rPr>
              <a:t>sent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away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because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Oba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busy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religious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ceremony,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decided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visit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anyway.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approached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borders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Benin,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group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warriors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drove </a:t>
            </a:r>
            <a:r>
              <a:rPr sz="800" dirty="0">
                <a:latin typeface="Arial MT"/>
                <a:cs typeface="Arial MT"/>
              </a:rPr>
              <a:t>them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back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several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British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men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dirty="0">
                <a:latin typeface="Arial MT"/>
                <a:cs typeface="Arial MT"/>
              </a:rPr>
              <a:t>killed.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This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attack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British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furious.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thousand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soldiers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invade </a:t>
            </a:r>
            <a:r>
              <a:rPr sz="800" spc="-35" dirty="0">
                <a:latin typeface="Arial MT"/>
                <a:cs typeface="Arial MT"/>
              </a:rPr>
              <a:t>Benin.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Benin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City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burnt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ground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kingdom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Benin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became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part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Empire.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8815003" y="5072373"/>
            <a:ext cx="1217295" cy="534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Leopards</a:t>
            </a:r>
            <a:r>
              <a:rPr sz="800" spc="28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carved</a:t>
            </a:r>
            <a:r>
              <a:rPr sz="800" spc="285" dirty="0">
                <a:latin typeface="Arial MT"/>
                <a:cs typeface="Arial MT"/>
              </a:rPr>
              <a:t>  </a:t>
            </a:r>
            <a:r>
              <a:rPr sz="800" spc="-25" dirty="0">
                <a:latin typeface="Arial MT"/>
                <a:cs typeface="Arial MT"/>
              </a:rPr>
              <a:t>from</a:t>
            </a:r>
            <a:r>
              <a:rPr sz="800" dirty="0">
                <a:latin typeface="Arial MT"/>
                <a:cs typeface="Arial MT"/>
              </a:rPr>
              <a:t> ivory.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symbol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power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Benin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used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represent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Obas.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8898935" y="6325101"/>
            <a:ext cx="1217295" cy="787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4000"/>
              </a:lnSpc>
              <a:spcBef>
                <a:spcPts val="110"/>
              </a:spcBef>
            </a:pPr>
            <a:r>
              <a:rPr sz="800" spc="-45" dirty="0">
                <a:latin typeface="Arial MT"/>
                <a:cs typeface="Arial MT"/>
              </a:rPr>
              <a:t>This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bangle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brass.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These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would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have</a:t>
            </a:r>
            <a:r>
              <a:rPr sz="800" dirty="0">
                <a:latin typeface="Arial MT"/>
                <a:cs typeface="Arial MT"/>
              </a:rPr>
              <a:t> been</a:t>
            </a:r>
            <a:r>
              <a:rPr sz="800" spc="29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worn</a:t>
            </a:r>
            <a:r>
              <a:rPr sz="800" spc="29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300" dirty="0">
                <a:latin typeface="Arial MT"/>
                <a:cs typeface="Arial MT"/>
              </a:rPr>
              <a:t>  </a:t>
            </a:r>
            <a:r>
              <a:rPr sz="800" spc="-25" dirty="0">
                <a:latin typeface="Arial MT"/>
                <a:cs typeface="Arial MT"/>
              </a:rPr>
              <a:t>lower</a:t>
            </a:r>
            <a:r>
              <a:rPr sz="800" dirty="0">
                <a:latin typeface="Arial MT"/>
                <a:cs typeface="Arial MT"/>
              </a:rPr>
              <a:t> ranking</a:t>
            </a:r>
            <a:r>
              <a:rPr sz="800" spc="17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officials</a:t>
            </a:r>
            <a:r>
              <a:rPr sz="800" spc="17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75" dirty="0">
                <a:latin typeface="Arial MT"/>
                <a:cs typeface="Arial MT"/>
              </a:rPr>
              <a:t> 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palaces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Obas,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</a:t>
            </a:r>
            <a:r>
              <a:rPr sz="800" dirty="0">
                <a:latin typeface="Arial MT"/>
                <a:cs typeface="Arial MT"/>
              </a:rPr>
              <a:t> official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events.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56" name="object 56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9121355" y="5653181"/>
            <a:ext cx="772097" cy="648120"/>
          </a:xfrm>
          <a:prstGeom prst="rect">
            <a:avLst/>
          </a:prstGeom>
        </p:spPr>
      </p:pic>
      <p:sp>
        <p:nvSpPr>
          <p:cNvPr id="57" name="object 57"/>
          <p:cNvSpPr txBox="1"/>
          <p:nvPr/>
        </p:nvSpPr>
        <p:spPr>
          <a:xfrm>
            <a:off x="6898644" y="5124248"/>
            <a:ext cx="1889760" cy="179641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94945" marR="238125" indent="129539">
              <a:lnSpc>
                <a:spcPct val="101400"/>
              </a:lnSpc>
              <a:spcBef>
                <a:spcPts val="75"/>
              </a:spcBef>
            </a:pPr>
            <a:r>
              <a:rPr sz="1400" spc="-80" dirty="0">
                <a:latin typeface="Trebuchet MS"/>
                <a:cs typeface="Trebuchet MS"/>
              </a:rPr>
              <a:t>Factors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70" dirty="0">
                <a:latin typeface="Trebuchet MS"/>
                <a:cs typeface="Trebuchet MS"/>
              </a:rPr>
              <a:t>making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an </a:t>
            </a:r>
            <a:r>
              <a:rPr sz="1400" spc="-95" dirty="0">
                <a:latin typeface="Trebuchet MS"/>
                <a:cs typeface="Trebuchet MS"/>
              </a:rPr>
              <a:t>Ancient</a:t>
            </a:r>
            <a:r>
              <a:rPr sz="1400" spc="-13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civilisation</a:t>
            </a:r>
            <a:endParaRPr sz="1400">
              <a:latin typeface="Trebuchet MS"/>
              <a:cs typeface="Trebuchet MS"/>
            </a:endParaRPr>
          </a:p>
          <a:p>
            <a:pPr marL="179705" marR="6350" indent="-167640">
              <a:lnSpc>
                <a:spcPct val="105000"/>
              </a:lnSpc>
              <a:spcBef>
                <a:spcPts val="550"/>
              </a:spcBef>
            </a:pPr>
            <a:r>
              <a:rPr sz="800" dirty="0">
                <a:latin typeface="Wingdings"/>
                <a:cs typeface="Wingdings"/>
              </a:rPr>
              <a:t></a:t>
            </a:r>
            <a:r>
              <a:rPr sz="800" spc="335" dirty="0">
                <a:latin typeface="Times New Roman"/>
                <a:cs typeface="Times New Roman"/>
              </a:rPr>
              <a:t> </a:t>
            </a:r>
            <a:r>
              <a:rPr sz="800" spc="-45" dirty="0">
                <a:latin typeface="Arial MT"/>
                <a:cs typeface="Arial MT"/>
              </a:rPr>
              <a:t>Being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next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river,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water </a:t>
            </a:r>
            <a:r>
              <a:rPr sz="800" spc="-80" dirty="0">
                <a:latin typeface="Arial MT"/>
                <a:cs typeface="Arial MT"/>
              </a:rPr>
              <a:t>sources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growing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crops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drink.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800" dirty="0">
                <a:latin typeface="Wingdings"/>
                <a:cs typeface="Wingdings"/>
              </a:rPr>
              <a:t></a:t>
            </a:r>
            <a:r>
              <a:rPr sz="800" spc="340" dirty="0">
                <a:latin typeface="Times New Roman"/>
                <a:cs typeface="Times New Roman"/>
              </a:rPr>
              <a:t> </a:t>
            </a:r>
            <a:r>
              <a:rPr sz="800" spc="-25" dirty="0">
                <a:latin typeface="Arial MT"/>
                <a:cs typeface="Arial MT"/>
              </a:rPr>
              <a:t>Having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countries</a:t>
            </a:r>
            <a:endParaRPr sz="800">
              <a:latin typeface="Arial MT"/>
              <a:cs typeface="Arial MT"/>
            </a:endParaRPr>
          </a:p>
          <a:p>
            <a:pPr marL="179705" marR="5080" indent="-167640">
              <a:lnSpc>
                <a:spcPts val="1010"/>
              </a:lnSpc>
              <a:spcBef>
                <a:spcPts val="15"/>
              </a:spcBef>
              <a:tabLst>
                <a:tab pos="615315" algn="l"/>
                <a:tab pos="939800" algn="l"/>
                <a:tab pos="1247140" algn="l"/>
                <a:tab pos="1788160" algn="l"/>
              </a:tabLst>
            </a:pPr>
            <a:r>
              <a:rPr sz="800" dirty="0">
                <a:latin typeface="Wingdings"/>
                <a:cs typeface="Wingdings"/>
              </a:rPr>
              <a:t></a:t>
            </a:r>
            <a:r>
              <a:rPr sz="800" spc="400" dirty="0">
                <a:latin typeface="Times New Roman"/>
                <a:cs typeface="Times New Roman"/>
              </a:rPr>
              <a:t> </a:t>
            </a:r>
            <a:r>
              <a:rPr sz="800" spc="-10" dirty="0">
                <a:latin typeface="Arial MT"/>
                <a:cs typeface="Arial MT"/>
              </a:rPr>
              <a:t>Having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5" dirty="0">
                <a:latin typeface="Arial MT"/>
                <a:cs typeface="Arial MT"/>
              </a:rPr>
              <a:t>own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language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communication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easy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ts val="940"/>
              </a:lnSpc>
            </a:pPr>
            <a:r>
              <a:rPr sz="800" dirty="0">
                <a:latin typeface="Wingdings"/>
                <a:cs typeface="Wingdings"/>
              </a:rPr>
              <a:t></a:t>
            </a:r>
            <a:r>
              <a:rPr sz="800" spc="290" dirty="0">
                <a:latin typeface="Times New Roman"/>
                <a:cs typeface="Times New Roman"/>
              </a:rPr>
              <a:t> </a:t>
            </a:r>
            <a:r>
              <a:rPr sz="800" dirty="0">
                <a:latin typeface="Arial MT"/>
                <a:cs typeface="Arial MT"/>
              </a:rPr>
              <a:t>Having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skilled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spc="-10" dirty="0">
                <a:latin typeface="Arial MT"/>
                <a:cs typeface="Arial MT"/>
              </a:rPr>
              <a:t>craftsmen</a:t>
            </a:r>
            <a:r>
              <a:rPr sz="800" spc="13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spc="-20" dirty="0">
                <a:latin typeface="Arial MT"/>
                <a:cs typeface="Arial MT"/>
              </a:rPr>
              <a:t>build</a:t>
            </a:r>
            <a:endParaRPr sz="800">
              <a:latin typeface="Arial MT"/>
              <a:cs typeface="Arial MT"/>
            </a:endParaRPr>
          </a:p>
          <a:p>
            <a:pPr marL="179705">
              <a:lnSpc>
                <a:spcPct val="100000"/>
              </a:lnSpc>
              <a:spcBef>
                <a:spcPts val="50"/>
              </a:spcBef>
            </a:pPr>
            <a:r>
              <a:rPr sz="800" dirty="0">
                <a:latin typeface="Arial MT"/>
                <a:cs typeface="Arial MT"/>
              </a:rPr>
              <a:t>different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things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Pyramids.</a:t>
            </a:r>
            <a:endParaRPr sz="800">
              <a:latin typeface="Arial MT"/>
              <a:cs typeface="Arial MT"/>
            </a:endParaRPr>
          </a:p>
          <a:p>
            <a:pPr marL="179705" marR="5715" indent="-167640">
              <a:lnSpc>
                <a:spcPct val="102499"/>
              </a:lnSpc>
              <a:spcBef>
                <a:spcPts val="25"/>
              </a:spcBef>
            </a:pPr>
            <a:r>
              <a:rPr sz="800" dirty="0">
                <a:latin typeface="Wingdings"/>
                <a:cs typeface="Wingdings"/>
              </a:rPr>
              <a:t></a:t>
            </a:r>
            <a:r>
              <a:rPr sz="800" spc="285" dirty="0">
                <a:latin typeface="Times New Roman"/>
                <a:cs typeface="Times New Roman"/>
              </a:rPr>
              <a:t> </a:t>
            </a:r>
            <a:r>
              <a:rPr sz="800" spc="-25" dirty="0">
                <a:latin typeface="Arial MT"/>
                <a:cs typeface="Arial MT"/>
              </a:rPr>
              <a:t>Farming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systems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ensure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crops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will </a:t>
            </a:r>
            <a:r>
              <a:rPr sz="800" spc="-30" dirty="0">
                <a:latin typeface="Arial MT"/>
                <a:cs typeface="Arial MT"/>
              </a:rPr>
              <a:t>grows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people.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800" dirty="0">
                <a:latin typeface="Wingdings"/>
                <a:cs typeface="Wingdings"/>
              </a:rPr>
              <a:t></a:t>
            </a:r>
            <a:r>
              <a:rPr sz="800" spc="380" dirty="0">
                <a:latin typeface="Times New Roman"/>
                <a:cs typeface="Times New Roman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social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structure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government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20700" y="742695"/>
            <a:ext cx="822960" cy="4782820"/>
            <a:chOff x="520700" y="742695"/>
            <a:chExt cx="822960" cy="47828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2695"/>
              <a:ext cx="822960" cy="478231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4" y="1248036"/>
              <a:ext cx="421465" cy="41492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80644" y="1248036"/>
              <a:ext cx="421640" cy="4149725"/>
            </a:xfrm>
            <a:custGeom>
              <a:avLst/>
              <a:gdLst/>
              <a:ahLst/>
              <a:cxnLst/>
              <a:rect l="l" t="t" r="r" b="b"/>
              <a:pathLst>
                <a:path w="421640" h="4149725">
                  <a:moveTo>
                    <a:pt x="0" y="3938555"/>
                  </a:moveTo>
                  <a:lnTo>
                    <a:pt x="105368" y="3938555"/>
                  </a:lnTo>
                  <a:lnTo>
                    <a:pt x="105368" y="0"/>
                  </a:lnTo>
                  <a:lnTo>
                    <a:pt x="316101" y="0"/>
                  </a:lnTo>
                  <a:lnTo>
                    <a:pt x="316101" y="3938555"/>
                  </a:lnTo>
                  <a:lnTo>
                    <a:pt x="421465" y="3938555"/>
                  </a:lnTo>
                  <a:lnTo>
                    <a:pt x="210732" y="4149224"/>
                  </a:lnTo>
                  <a:lnTo>
                    <a:pt x="0" y="3938555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40274" y="859048"/>
              <a:ext cx="726440" cy="764540"/>
            </a:xfrm>
            <a:custGeom>
              <a:avLst/>
              <a:gdLst/>
              <a:ahLst/>
              <a:cxnLst/>
              <a:rect l="l" t="t" r="r" b="b"/>
              <a:pathLst>
                <a:path w="726440" h="764540">
                  <a:moveTo>
                    <a:pt x="363169" y="0"/>
                  </a:moveTo>
                  <a:lnTo>
                    <a:pt x="317614" y="2978"/>
                  </a:lnTo>
                  <a:lnTo>
                    <a:pt x="273747" y="11673"/>
                  </a:lnTo>
                  <a:lnTo>
                    <a:pt x="231909" y="25727"/>
                  </a:lnTo>
                  <a:lnTo>
                    <a:pt x="192441" y="44783"/>
                  </a:lnTo>
                  <a:lnTo>
                    <a:pt x="155682" y="68481"/>
                  </a:lnTo>
                  <a:lnTo>
                    <a:pt x="121974" y="96464"/>
                  </a:lnTo>
                  <a:lnTo>
                    <a:pt x="91655" y="128373"/>
                  </a:lnTo>
                  <a:lnTo>
                    <a:pt x="65067" y="163850"/>
                  </a:lnTo>
                  <a:lnTo>
                    <a:pt x="42550" y="202537"/>
                  </a:lnTo>
                  <a:lnTo>
                    <a:pt x="24445" y="244076"/>
                  </a:lnTo>
                  <a:lnTo>
                    <a:pt x="11091" y="288109"/>
                  </a:lnTo>
                  <a:lnTo>
                    <a:pt x="2829" y="334276"/>
                  </a:lnTo>
                  <a:lnTo>
                    <a:pt x="0" y="382221"/>
                  </a:lnTo>
                  <a:lnTo>
                    <a:pt x="2829" y="430166"/>
                  </a:lnTo>
                  <a:lnTo>
                    <a:pt x="11091" y="476334"/>
                  </a:lnTo>
                  <a:lnTo>
                    <a:pt x="24445" y="520367"/>
                  </a:lnTo>
                  <a:lnTo>
                    <a:pt x="42550" y="561906"/>
                  </a:lnTo>
                  <a:lnTo>
                    <a:pt x="65067" y="600593"/>
                  </a:lnTo>
                  <a:lnTo>
                    <a:pt x="91655" y="636071"/>
                  </a:lnTo>
                  <a:lnTo>
                    <a:pt x="121974" y="667980"/>
                  </a:lnTo>
                  <a:lnTo>
                    <a:pt x="155682" y="695963"/>
                  </a:lnTo>
                  <a:lnTo>
                    <a:pt x="192441" y="719661"/>
                  </a:lnTo>
                  <a:lnTo>
                    <a:pt x="231909" y="738716"/>
                  </a:lnTo>
                  <a:lnTo>
                    <a:pt x="273747" y="752771"/>
                  </a:lnTo>
                  <a:lnTo>
                    <a:pt x="317614" y="761466"/>
                  </a:lnTo>
                  <a:lnTo>
                    <a:pt x="363169" y="764444"/>
                  </a:lnTo>
                  <a:lnTo>
                    <a:pt x="408724" y="761466"/>
                  </a:lnTo>
                  <a:lnTo>
                    <a:pt x="452591" y="752771"/>
                  </a:lnTo>
                  <a:lnTo>
                    <a:pt x="494428" y="738716"/>
                  </a:lnTo>
                  <a:lnTo>
                    <a:pt x="533897" y="719661"/>
                  </a:lnTo>
                  <a:lnTo>
                    <a:pt x="570655" y="695963"/>
                  </a:lnTo>
                  <a:lnTo>
                    <a:pt x="604364" y="667980"/>
                  </a:lnTo>
                  <a:lnTo>
                    <a:pt x="634683" y="636071"/>
                  </a:lnTo>
                  <a:lnTo>
                    <a:pt x="661270" y="600593"/>
                  </a:lnTo>
                  <a:lnTo>
                    <a:pt x="683787" y="561906"/>
                  </a:lnTo>
                  <a:lnTo>
                    <a:pt x="701893" y="520367"/>
                  </a:lnTo>
                  <a:lnTo>
                    <a:pt x="715247" y="476334"/>
                  </a:lnTo>
                  <a:lnTo>
                    <a:pt x="723509" y="430166"/>
                  </a:lnTo>
                  <a:lnTo>
                    <a:pt x="726338" y="382221"/>
                  </a:lnTo>
                  <a:lnTo>
                    <a:pt x="723509" y="334276"/>
                  </a:lnTo>
                  <a:lnTo>
                    <a:pt x="715247" y="288109"/>
                  </a:lnTo>
                  <a:lnTo>
                    <a:pt x="701893" y="244076"/>
                  </a:lnTo>
                  <a:lnTo>
                    <a:pt x="683787" y="202537"/>
                  </a:lnTo>
                  <a:lnTo>
                    <a:pt x="661270" y="163850"/>
                  </a:lnTo>
                  <a:lnTo>
                    <a:pt x="634683" y="128373"/>
                  </a:lnTo>
                  <a:lnTo>
                    <a:pt x="604364" y="96464"/>
                  </a:lnTo>
                  <a:lnTo>
                    <a:pt x="570655" y="68481"/>
                  </a:lnTo>
                  <a:lnTo>
                    <a:pt x="533897" y="44783"/>
                  </a:lnTo>
                  <a:lnTo>
                    <a:pt x="494428" y="25727"/>
                  </a:lnTo>
                  <a:lnTo>
                    <a:pt x="452591" y="11673"/>
                  </a:lnTo>
                  <a:lnTo>
                    <a:pt x="408724" y="2978"/>
                  </a:lnTo>
                  <a:lnTo>
                    <a:pt x="36316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0274" y="859048"/>
              <a:ext cx="726440" cy="764540"/>
            </a:xfrm>
            <a:custGeom>
              <a:avLst/>
              <a:gdLst/>
              <a:ahLst/>
              <a:cxnLst/>
              <a:rect l="l" t="t" r="r" b="b"/>
              <a:pathLst>
                <a:path w="726440" h="764540">
                  <a:moveTo>
                    <a:pt x="0" y="382222"/>
                  </a:moveTo>
                  <a:lnTo>
                    <a:pt x="2829" y="334277"/>
                  </a:lnTo>
                  <a:lnTo>
                    <a:pt x="11091" y="288109"/>
                  </a:lnTo>
                  <a:lnTo>
                    <a:pt x="24445" y="244076"/>
                  </a:lnTo>
                  <a:lnTo>
                    <a:pt x="42550" y="202537"/>
                  </a:lnTo>
                  <a:lnTo>
                    <a:pt x="65067" y="163850"/>
                  </a:lnTo>
                  <a:lnTo>
                    <a:pt x="91655" y="128373"/>
                  </a:lnTo>
                  <a:lnTo>
                    <a:pt x="121974" y="96464"/>
                  </a:lnTo>
                  <a:lnTo>
                    <a:pt x="155682" y="68481"/>
                  </a:lnTo>
                  <a:lnTo>
                    <a:pt x="192441" y="44783"/>
                  </a:lnTo>
                  <a:lnTo>
                    <a:pt x="231909" y="25727"/>
                  </a:lnTo>
                  <a:lnTo>
                    <a:pt x="273747" y="11673"/>
                  </a:lnTo>
                  <a:lnTo>
                    <a:pt x="317614" y="2978"/>
                  </a:lnTo>
                  <a:lnTo>
                    <a:pt x="363169" y="0"/>
                  </a:lnTo>
                  <a:lnTo>
                    <a:pt x="408724" y="2978"/>
                  </a:lnTo>
                  <a:lnTo>
                    <a:pt x="452591" y="11673"/>
                  </a:lnTo>
                  <a:lnTo>
                    <a:pt x="494428" y="25727"/>
                  </a:lnTo>
                  <a:lnTo>
                    <a:pt x="533897" y="44783"/>
                  </a:lnTo>
                  <a:lnTo>
                    <a:pt x="570655" y="68481"/>
                  </a:lnTo>
                  <a:lnTo>
                    <a:pt x="604364" y="96464"/>
                  </a:lnTo>
                  <a:lnTo>
                    <a:pt x="634683" y="128373"/>
                  </a:lnTo>
                  <a:lnTo>
                    <a:pt x="661271" y="163850"/>
                  </a:lnTo>
                  <a:lnTo>
                    <a:pt x="683787" y="202537"/>
                  </a:lnTo>
                  <a:lnTo>
                    <a:pt x="701893" y="244076"/>
                  </a:lnTo>
                  <a:lnTo>
                    <a:pt x="715247" y="288109"/>
                  </a:lnTo>
                  <a:lnTo>
                    <a:pt x="723509" y="334277"/>
                  </a:lnTo>
                  <a:lnTo>
                    <a:pt x="726338" y="382222"/>
                  </a:lnTo>
                  <a:lnTo>
                    <a:pt x="723509" y="430167"/>
                  </a:lnTo>
                  <a:lnTo>
                    <a:pt x="715247" y="476335"/>
                  </a:lnTo>
                  <a:lnTo>
                    <a:pt x="701893" y="520367"/>
                  </a:lnTo>
                  <a:lnTo>
                    <a:pt x="683787" y="561906"/>
                  </a:lnTo>
                  <a:lnTo>
                    <a:pt x="661271" y="600594"/>
                  </a:lnTo>
                  <a:lnTo>
                    <a:pt x="634683" y="636071"/>
                  </a:lnTo>
                  <a:lnTo>
                    <a:pt x="604364" y="667980"/>
                  </a:lnTo>
                  <a:lnTo>
                    <a:pt x="570655" y="695963"/>
                  </a:lnTo>
                  <a:lnTo>
                    <a:pt x="533897" y="719661"/>
                  </a:lnTo>
                  <a:lnTo>
                    <a:pt x="494428" y="738716"/>
                  </a:lnTo>
                  <a:lnTo>
                    <a:pt x="452591" y="752771"/>
                  </a:lnTo>
                  <a:lnTo>
                    <a:pt x="408724" y="761466"/>
                  </a:lnTo>
                  <a:lnTo>
                    <a:pt x="363169" y="764444"/>
                  </a:lnTo>
                  <a:lnTo>
                    <a:pt x="317614" y="761466"/>
                  </a:lnTo>
                  <a:lnTo>
                    <a:pt x="273747" y="752771"/>
                  </a:lnTo>
                  <a:lnTo>
                    <a:pt x="231909" y="738716"/>
                  </a:lnTo>
                  <a:lnTo>
                    <a:pt x="192441" y="719661"/>
                  </a:lnTo>
                  <a:lnTo>
                    <a:pt x="155682" y="695963"/>
                  </a:lnTo>
                  <a:lnTo>
                    <a:pt x="121974" y="667980"/>
                  </a:lnTo>
                  <a:lnTo>
                    <a:pt x="91655" y="636071"/>
                  </a:lnTo>
                  <a:lnTo>
                    <a:pt x="65067" y="600594"/>
                  </a:lnTo>
                  <a:lnTo>
                    <a:pt x="42550" y="561906"/>
                  </a:lnTo>
                  <a:lnTo>
                    <a:pt x="24445" y="520367"/>
                  </a:lnTo>
                  <a:lnTo>
                    <a:pt x="11091" y="476335"/>
                  </a:lnTo>
                  <a:lnTo>
                    <a:pt x="2829" y="430167"/>
                  </a:lnTo>
                  <a:lnTo>
                    <a:pt x="0" y="382222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23690" y="1069881"/>
            <a:ext cx="361315" cy="29083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20955" marR="5080" indent="-8890">
              <a:lnSpc>
                <a:spcPts val="1010"/>
              </a:lnSpc>
              <a:spcBef>
                <a:spcPts val="190"/>
              </a:spcBef>
            </a:pPr>
            <a:r>
              <a:rPr sz="900" b="1" spc="-70" dirty="0">
                <a:solidFill>
                  <a:srgbClr val="FFFFFF"/>
                </a:solidFill>
                <a:latin typeface="Trebuchet MS"/>
                <a:cs typeface="Trebuchet MS"/>
              </a:rPr>
              <a:t>Slavery </a:t>
            </a:r>
            <a:r>
              <a:rPr sz="900" b="1" spc="-15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16880" y="456774"/>
            <a:ext cx="382905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dirty="0">
                <a:latin typeface="Verdana"/>
                <a:cs typeface="Verdana"/>
              </a:rPr>
              <a:t>TRANSATLANTIC</a:t>
            </a:r>
            <a:r>
              <a:rPr sz="2200" b="0" spc="-105" dirty="0">
                <a:latin typeface="Verdana"/>
                <a:cs typeface="Verdana"/>
              </a:rPr>
              <a:t>  </a:t>
            </a:r>
            <a:r>
              <a:rPr sz="2200" b="0" spc="-10" dirty="0">
                <a:latin typeface="Verdana"/>
                <a:cs typeface="Verdana"/>
              </a:rPr>
              <a:t>SLAVERY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62240" y="5236953"/>
            <a:ext cx="2962910" cy="80899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45" dirty="0">
                <a:latin typeface="Trebuchet MS"/>
                <a:cs typeface="Trebuchet MS"/>
              </a:rPr>
              <a:t>transatlantic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slave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trade?</a:t>
            </a:r>
            <a:endParaRPr sz="1400">
              <a:latin typeface="Trebuchet MS"/>
              <a:cs typeface="Trebuchet MS"/>
            </a:endParaRPr>
          </a:p>
          <a:p>
            <a:pPr marL="797560" marR="5080" algn="just">
              <a:lnSpc>
                <a:spcPct val="104200"/>
              </a:lnSpc>
              <a:spcBef>
                <a:spcPts val="150"/>
              </a:spcBef>
            </a:pPr>
            <a:r>
              <a:rPr sz="800" dirty="0">
                <a:latin typeface="Arial MT"/>
                <a:cs typeface="Arial MT"/>
              </a:rPr>
              <a:t>Slavery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has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around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years,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Ancient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Egyptians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using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build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pyramids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Spanish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settlers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using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native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Americans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work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08778" y="1170992"/>
            <a:ext cx="2889885" cy="391160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24485" marR="328930" algn="ctr">
              <a:lnSpc>
                <a:spcPct val="101400"/>
              </a:lnSpc>
              <a:spcBef>
                <a:spcPts val="7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during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British empire?</a:t>
            </a:r>
            <a:endParaRPr sz="1400">
              <a:latin typeface="Trebuchet MS"/>
              <a:cs typeface="Trebuchet MS"/>
            </a:endParaRPr>
          </a:p>
          <a:p>
            <a:pPr algn="ctr">
              <a:lnSpc>
                <a:spcPts val="865"/>
              </a:lnSpc>
            </a:pPr>
            <a:r>
              <a:rPr sz="800" spc="-60" dirty="0">
                <a:latin typeface="Verdana"/>
                <a:cs typeface="Verdana"/>
              </a:rPr>
              <a:t>1502: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First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enslaved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African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arrive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  <a:p>
            <a:pPr marL="29209" algn="just">
              <a:lnSpc>
                <a:spcPct val="100000"/>
              </a:lnSpc>
              <a:spcBef>
                <a:spcPts val="50"/>
              </a:spcBef>
            </a:pP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forced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service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conquistadors.</a:t>
            </a:r>
            <a:endParaRPr sz="800">
              <a:latin typeface="Arial MT"/>
              <a:cs typeface="Arial MT"/>
            </a:endParaRPr>
          </a:p>
          <a:p>
            <a:pPr marL="12700" marR="39370" algn="just">
              <a:lnSpc>
                <a:spcPct val="105000"/>
              </a:lnSpc>
              <a:spcBef>
                <a:spcPts val="140"/>
              </a:spcBef>
            </a:pPr>
            <a:r>
              <a:rPr sz="800" spc="-70" dirty="0">
                <a:latin typeface="Verdana"/>
                <a:cs typeface="Verdana"/>
              </a:rPr>
              <a:t>1619:</a:t>
            </a:r>
            <a:r>
              <a:rPr sz="800" spc="13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Africans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English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America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brought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Jamestown,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Virginia.</a:t>
            </a:r>
            <a:endParaRPr sz="800">
              <a:latin typeface="Arial MT"/>
              <a:cs typeface="Arial MT"/>
            </a:endParaRPr>
          </a:p>
          <a:p>
            <a:pPr marL="29209" marR="23495" algn="just">
              <a:lnSpc>
                <a:spcPct val="105000"/>
              </a:lnSpc>
              <a:spcBef>
                <a:spcPts val="145"/>
              </a:spcBef>
            </a:pPr>
            <a:r>
              <a:rPr sz="800" spc="-145" dirty="0">
                <a:latin typeface="Verdana"/>
                <a:cs typeface="Verdana"/>
              </a:rPr>
              <a:t>1641:</a:t>
            </a:r>
            <a:r>
              <a:rPr sz="800" spc="70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colonial</a:t>
            </a:r>
            <a:r>
              <a:rPr sz="800" spc="-30" dirty="0">
                <a:latin typeface="Arial MT"/>
                <a:cs typeface="Arial MT"/>
              </a:rPr>
              <a:t> plantations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Caribbean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exporting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sugar.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0" dirty="0">
                <a:latin typeface="Arial MT"/>
                <a:cs typeface="Arial MT"/>
              </a:rPr>
              <a:t> traders </a:t>
            </a:r>
            <a:r>
              <a:rPr sz="800" spc="-40" dirty="0">
                <a:latin typeface="Arial MT"/>
                <a:cs typeface="Arial MT"/>
              </a:rPr>
              <a:t>also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begin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capturing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shipping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enslaved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people.</a:t>
            </a:r>
            <a:endParaRPr sz="800">
              <a:latin typeface="Arial MT"/>
              <a:cs typeface="Arial MT"/>
            </a:endParaRPr>
          </a:p>
          <a:p>
            <a:pPr marL="45720" marR="6350" algn="just">
              <a:lnSpc>
                <a:spcPct val="105000"/>
              </a:lnSpc>
              <a:spcBef>
                <a:spcPts val="290"/>
              </a:spcBef>
            </a:pPr>
            <a:r>
              <a:rPr sz="800" spc="-30" dirty="0">
                <a:latin typeface="Verdana"/>
                <a:cs typeface="Verdana"/>
              </a:rPr>
              <a:t>1700</a:t>
            </a:r>
            <a:r>
              <a:rPr sz="800" spc="-30" dirty="0">
                <a:latin typeface="Arial MT"/>
                <a:cs typeface="Arial MT"/>
              </a:rPr>
              <a:t>: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numbers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enslaved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Africans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taken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Americas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during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period.</a:t>
            </a:r>
            <a:endParaRPr sz="800">
              <a:latin typeface="Arial MT"/>
              <a:cs typeface="Arial MT"/>
            </a:endParaRPr>
          </a:p>
          <a:p>
            <a:pPr marL="40005" marR="13970" algn="just">
              <a:lnSpc>
                <a:spcPct val="105000"/>
              </a:lnSpc>
              <a:spcBef>
                <a:spcPts val="310"/>
              </a:spcBef>
            </a:pPr>
            <a:r>
              <a:rPr sz="800" spc="-75" dirty="0">
                <a:latin typeface="Verdana"/>
                <a:cs typeface="Verdana"/>
              </a:rPr>
              <a:t>1780: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8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peak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slave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reached.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average,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some</a:t>
            </a:r>
            <a:r>
              <a:rPr sz="800" dirty="0">
                <a:latin typeface="Arial MT"/>
                <a:cs typeface="Arial MT"/>
              </a:rPr>
              <a:t> 78,000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enslaved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every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year.</a:t>
            </a:r>
            <a:endParaRPr sz="800">
              <a:latin typeface="Arial MT"/>
              <a:cs typeface="Arial MT"/>
            </a:endParaRPr>
          </a:p>
          <a:p>
            <a:pPr marL="29209" marR="22225" algn="just">
              <a:lnSpc>
                <a:spcPct val="105000"/>
              </a:lnSpc>
              <a:spcBef>
                <a:spcPts val="434"/>
              </a:spcBef>
            </a:pPr>
            <a:r>
              <a:rPr sz="800" spc="-75" dirty="0">
                <a:latin typeface="Verdana"/>
                <a:cs typeface="Verdana"/>
              </a:rPr>
              <a:t>1789: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Olaudah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Equiano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publishes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significant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enslaved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persons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life.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Book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i="1" spc="-90" dirty="0">
                <a:latin typeface="Arial"/>
                <a:cs typeface="Arial"/>
              </a:rPr>
              <a:t>The</a:t>
            </a:r>
            <a:r>
              <a:rPr sz="800" i="1" spc="35" dirty="0">
                <a:latin typeface="Arial"/>
                <a:cs typeface="Arial"/>
              </a:rPr>
              <a:t> </a:t>
            </a:r>
            <a:r>
              <a:rPr sz="800" i="1" spc="-35" dirty="0">
                <a:latin typeface="Arial"/>
                <a:cs typeface="Arial"/>
              </a:rPr>
              <a:t>Interesting</a:t>
            </a:r>
            <a:r>
              <a:rPr sz="800" i="1" spc="30" dirty="0">
                <a:latin typeface="Arial"/>
                <a:cs typeface="Arial"/>
              </a:rPr>
              <a:t> </a:t>
            </a:r>
            <a:r>
              <a:rPr sz="800" i="1" spc="-10" dirty="0">
                <a:latin typeface="Arial"/>
                <a:cs typeface="Arial"/>
              </a:rPr>
              <a:t>Narrative</a:t>
            </a:r>
            <a:r>
              <a:rPr sz="800" i="1" spc="20" dirty="0">
                <a:latin typeface="Arial"/>
                <a:cs typeface="Arial"/>
              </a:rPr>
              <a:t> </a:t>
            </a:r>
            <a:r>
              <a:rPr sz="800" i="1" dirty="0">
                <a:latin typeface="Arial"/>
                <a:cs typeface="Arial"/>
              </a:rPr>
              <a:t>of</a:t>
            </a:r>
            <a:r>
              <a:rPr sz="800" i="1" spc="20" dirty="0">
                <a:latin typeface="Arial"/>
                <a:cs typeface="Arial"/>
              </a:rPr>
              <a:t> </a:t>
            </a:r>
            <a:r>
              <a:rPr sz="800" i="1" spc="-25" dirty="0">
                <a:latin typeface="Arial"/>
                <a:cs typeface="Arial"/>
              </a:rPr>
              <a:t>the</a:t>
            </a:r>
            <a:r>
              <a:rPr sz="800" i="1" spc="500" dirty="0">
                <a:latin typeface="Arial"/>
                <a:cs typeface="Arial"/>
              </a:rPr>
              <a:t> </a:t>
            </a:r>
            <a:r>
              <a:rPr sz="800" i="1" spc="-45" dirty="0">
                <a:latin typeface="Arial"/>
                <a:cs typeface="Arial"/>
              </a:rPr>
              <a:t>Life</a:t>
            </a:r>
            <a:r>
              <a:rPr sz="800" i="1" spc="5" dirty="0">
                <a:latin typeface="Arial"/>
                <a:cs typeface="Arial"/>
              </a:rPr>
              <a:t> </a:t>
            </a:r>
            <a:r>
              <a:rPr sz="800" i="1" dirty="0">
                <a:latin typeface="Arial"/>
                <a:cs typeface="Arial"/>
              </a:rPr>
              <a:t>of</a:t>
            </a:r>
            <a:r>
              <a:rPr sz="800" i="1" spc="10" dirty="0">
                <a:latin typeface="Arial"/>
                <a:cs typeface="Arial"/>
              </a:rPr>
              <a:t> </a:t>
            </a:r>
            <a:r>
              <a:rPr sz="800" i="1" spc="-40" dirty="0">
                <a:latin typeface="Arial"/>
                <a:cs typeface="Arial"/>
              </a:rPr>
              <a:t>Olaudah</a:t>
            </a:r>
            <a:r>
              <a:rPr sz="800" i="1" spc="15" dirty="0">
                <a:latin typeface="Arial"/>
                <a:cs typeface="Arial"/>
              </a:rPr>
              <a:t> </a:t>
            </a:r>
            <a:r>
              <a:rPr sz="800" i="1" spc="-10" dirty="0">
                <a:latin typeface="Arial"/>
                <a:cs typeface="Arial"/>
              </a:rPr>
              <a:t>Equiano.</a:t>
            </a:r>
            <a:endParaRPr sz="800">
              <a:latin typeface="Arial"/>
              <a:cs typeface="Arial"/>
            </a:endParaRPr>
          </a:p>
          <a:p>
            <a:pPr marL="23495" marR="29209" algn="just">
              <a:lnSpc>
                <a:spcPct val="105000"/>
              </a:lnSpc>
              <a:spcBef>
                <a:spcPts val="430"/>
              </a:spcBef>
            </a:pPr>
            <a:r>
              <a:rPr sz="800" spc="-20" dirty="0">
                <a:latin typeface="Verdana"/>
                <a:cs typeface="Verdana"/>
              </a:rPr>
              <a:t>1807:</a:t>
            </a:r>
            <a:r>
              <a:rPr sz="800" spc="5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British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abolishes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colonies,</a:t>
            </a:r>
            <a:r>
              <a:rPr sz="800" dirty="0">
                <a:latin typeface="Arial MT"/>
                <a:cs typeface="Arial MT"/>
              </a:rPr>
              <a:t> effectively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banning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slaves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transported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middle passage..</a:t>
            </a:r>
            <a:endParaRPr sz="800">
              <a:latin typeface="Arial MT"/>
              <a:cs typeface="Arial MT"/>
            </a:endParaRPr>
          </a:p>
          <a:p>
            <a:pPr marL="22860" algn="just">
              <a:lnSpc>
                <a:spcPct val="100000"/>
              </a:lnSpc>
              <a:spcBef>
                <a:spcPts val="120"/>
              </a:spcBef>
            </a:pPr>
            <a:r>
              <a:rPr sz="800" spc="-70" dirty="0">
                <a:latin typeface="Verdana"/>
                <a:cs typeface="Verdana"/>
              </a:rPr>
              <a:t>1808: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bans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importation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slaves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country</a:t>
            </a:r>
            <a:endParaRPr sz="800">
              <a:latin typeface="Arial MT"/>
              <a:cs typeface="Arial MT"/>
            </a:endParaRPr>
          </a:p>
          <a:p>
            <a:pPr marL="14604" marR="37465" algn="just">
              <a:lnSpc>
                <a:spcPct val="105000"/>
              </a:lnSpc>
              <a:spcBef>
                <a:spcPts val="770"/>
              </a:spcBef>
            </a:pPr>
            <a:r>
              <a:rPr sz="800" spc="-60" dirty="0">
                <a:latin typeface="Verdana"/>
                <a:cs typeface="Verdana"/>
              </a:rPr>
              <a:t>1833: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Britain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passes</a:t>
            </a:r>
            <a:r>
              <a:rPr sz="800" dirty="0">
                <a:latin typeface="Arial MT"/>
                <a:cs typeface="Arial MT"/>
              </a:rPr>
              <a:t> the Slavery </a:t>
            </a:r>
            <a:r>
              <a:rPr sz="800" spc="-10" dirty="0">
                <a:latin typeface="Arial MT"/>
                <a:cs typeface="Arial MT"/>
              </a:rPr>
              <a:t>Abolition</a:t>
            </a:r>
            <a:r>
              <a:rPr sz="800" dirty="0">
                <a:latin typeface="Arial MT"/>
                <a:cs typeface="Arial MT"/>
              </a:rPr>
              <a:t> Act,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freeing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800,000 </a:t>
            </a:r>
            <a:r>
              <a:rPr sz="800" spc="-50" dirty="0">
                <a:latin typeface="Arial MT"/>
                <a:cs typeface="Arial MT"/>
              </a:rPr>
              <a:t>slaves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35" dirty="0">
                <a:latin typeface="Arial MT"/>
                <a:cs typeface="Arial MT"/>
              </a:rPr>
              <a:t>its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colonies</a:t>
            </a:r>
            <a:endParaRPr sz="800">
              <a:latin typeface="Arial MT"/>
              <a:cs typeface="Arial MT"/>
            </a:endParaRPr>
          </a:p>
          <a:p>
            <a:pPr marL="23495" marR="29845" algn="just">
              <a:lnSpc>
                <a:spcPct val="105000"/>
              </a:lnSpc>
              <a:spcBef>
                <a:spcPts val="380"/>
              </a:spcBef>
            </a:pPr>
            <a:r>
              <a:rPr sz="800" spc="-114" dirty="0">
                <a:latin typeface="Verdana"/>
                <a:cs typeface="Verdana"/>
              </a:rPr>
              <a:t>1861-</a:t>
            </a:r>
            <a:r>
              <a:rPr sz="800" spc="40" dirty="0">
                <a:latin typeface="Verdana"/>
                <a:cs typeface="Verdana"/>
              </a:rPr>
              <a:t> </a:t>
            </a:r>
            <a:r>
              <a:rPr sz="800" dirty="0">
                <a:latin typeface="Verdana"/>
                <a:cs typeface="Verdana"/>
              </a:rPr>
              <a:t>65:</a:t>
            </a:r>
            <a:r>
              <a:rPr sz="800" spc="-70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Civil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fought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between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those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who</a:t>
            </a:r>
            <a:r>
              <a:rPr sz="800" dirty="0">
                <a:latin typeface="Arial MT"/>
                <a:cs typeface="Arial MT"/>
              </a:rPr>
              <a:t> want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increase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slavery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states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those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-10" dirty="0">
                <a:latin typeface="Arial MT"/>
                <a:cs typeface="Arial MT"/>
              </a:rPr>
              <a:t> abolished.</a:t>
            </a:r>
            <a:endParaRPr sz="800">
              <a:latin typeface="Arial MT"/>
              <a:cs typeface="Arial MT"/>
            </a:endParaRPr>
          </a:p>
          <a:p>
            <a:pPr marL="48260" marR="5080" algn="just">
              <a:lnSpc>
                <a:spcPct val="105000"/>
              </a:lnSpc>
              <a:spcBef>
                <a:spcPts val="195"/>
              </a:spcBef>
            </a:pPr>
            <a:r>
              <a:rPr sz="800" spc="-20" dirty="0">
                <a:latin typeface="Verdana"/>
                <a:cs typeface="Verdana"/>
              </a:rPr>
              <a:t>1863:</a:t>
            </a:r>
            <a:r>
              <a:rPr sz="800" spc="-3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Abraham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Lincoln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passes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Emancipation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Proclamation,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declares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enslaved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 </a:t>
            </a:r>
            <a:r>
              <a:rPr sz="800" spc="-45" dirty="0">
                <a:latin typeface="Arial MT"/>
                <a:cs typeface="Arial MT"/>
              </a:rPr>
              <a:t>now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free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America.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536991" y="653793"/>
            <a:ext cx="2019300" cy="805815"/>
            <a:chOff x="4536991" y="653793"/>
            <a:chExt cx="2019300" cy="805815"/>
          </a:xfrm>
        </p:grpSpPr>
        <p:sp>
          <p:nvSpPr>
            <p:cNvPr id="15" name="object 15"/>
            <p:cNvSpPr/>
            <p:nvPr/>
          </p:nvSpPr>
          <p:spPr>
            <a:xfrm>
              <a:off x="4546516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1606781" y="0"/>
                  </a:moveTo>
                  <a:lnTo>
                    <a:pt x="0" y="0"/>
                  </a:lnTo>
                  <a:lnTo>
                    <a:pt x="393360" y="393245"/>
                  </a:lnTo>
                  <a:lnTo>
                    <a:pt x="0" y="786491"/>
                  </a:lnTo>
                  <a:lnTo>
                    <a:pt x="1606781" y="786491"/>
                  </a:lnTo>
                  <a:lnTo>
                    <a:pt x="2000142" y="393245"/>
                  </a:lnTo>
                  <a:lnTo>
                    <a:pt x="1606781" y="0"/>
                  </a:lnTo>
                  <a:close/>
                </a:path>
              </a:pathLst>
            </a:custGeom>
            <a:solidFill>
              <a:srgbClr val="CC00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546516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0" y="0"/>
                  </a:moveTo>
                  <a:lnTo>
                    <a:pt x="1606780" y="0"/>
                  </a:lnTo>
                  <a:lnTo>
                    <a:pt x="2000141" y="393246"/>
                  </a:lnTo>
                  <a:lnTo>
                    <a:pt x="1606780" y="786492"/>
                  </a:lnTo>
                  <a:lnTo>
                    <a:pt x="0" y="786492"/>
                  </a:lnTo>
                  <a:lnTo>
                    <a:pt x="393361" y="393246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5381559" y="686338"/>
            <a:ext cx="35242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30" dirty="0">
                <a:latin typeface="Arial"/>
                <a:cs typeface="Arial"/>
              </a:rPr>
              <a:t>Money</a:t>
            </a:r>
            <a:r>
              <a:rPr sz="800" spc="-30" dirty="0">
                <a:latin typeface="Arial MT"/>
                <a:cs typeface="Arial MT"/>
              </a:rPr>
              <a:t>: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98758" y="838738"/>
            <a:ext cx="1118235" cy="55308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 algn="ctr">
              <a:lnSpc>
                <a:spcPct val="83100"/>
              </a:lnSpc>
              <a:spcBef>
                <a:spcPts val="26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traders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making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much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money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salve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enslaved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people,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would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been </a:t>
            </a:r>
            <a:r>
              <a:rPr sz="800" spc="-10" dirty="0">
                <a:latin typeface="Arial MT"/>
                <a:cs typeface="Arial MT"/>
              </a:rPr>
              <a:t>too </a:t>
            </a:r>
            <a:r>
              <a:rPr sz="800" dirty="0">
                <a:latin typeface="Arial MT"/>
                <a:cs typeface="Arial MT"/>
              </a:rPr>
              <a:t>profitable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end.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337120" y="653793"/>
            <a:ext cx="2019300" cy="805815"/>
            <a:chOff x="6337120" y="653793"/>
            <a:chExt cx="2019300" cy="805815"/>
          </a:xfrm>
        </p:grpSpPr>
        <p:sp>
          <p:nvSpPr>
            <p:cNvPr id="20" name="object 20"/>
            <p:cNvSpPr/>
            <p:nvPr/>
          </p:nvSpPr>
          <p:spPr>
            <a:xfrm>
              <a:off x="6346645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1606779" y="0"/>
                  </a:moveTo>
                  <a:lnTo>
                    <a:pt x="0" y="0"/>
                  </a:lnTo>
                  <a:lnTo>
                    <a:pt x="393360" y="393245"/>
                  </a:lnTo>
                  <a:lnTo>
                    <a:pt x="0" y="786491"/>
                  </a:lnTo>
                  <a:lnTo>
                    <a:pt x="1606779" y="786491"/>
                  </a:lnTo>
                  <a:lnTo>
                    <a:pt x="2000142" y="393245"/>
                  </a:lnTo>
                  <a:lnTo>
                    <a:pt x="1606779" y="0"/>
                  </a:lnTo>
                  <a:close/>
                </a:path>
              </a:pathLst>
            </a:custGeom>
            <a:solidFill>
              <a:srgbClr val="FF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346645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0" y="0"/>
                  </a:moveTo>
                  <a:lnTo>
                    <a:pt x="1606780" y="0"/>
                  </a:lnTo>
                  <a:lnTo>
                    <a:pt x="2000141" y="393246"/>
                  </a:lnTo>
                  <a:lnTo>
                    <a:pt x="1606780" y="786492"/>
                  </a:lnTo>
                  <a:lnTo>
                    <a:pt x="0" y="786492"/>
                  </a:lnTo>
                  <a:lnTo>
                    <a:pt x="393361" y="393246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711395" y="313672"/>
            <a:ext cx="2512695" cy="520065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4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slave</a:t>
            </a:r>
            <a:r>
              <a:rPr sz="1400" spc="-100" dirty="0">
                <a:latin typeface="Trebuchet MS"/>
                <a:cs typeface="Trebuchet MS"/>
              </a:rPr>
              <a:t> trade </a:t>
            </a:r>
            <a:r>
              <a:rPr sz="1400" dirty="0">
                <a:latin typeface="Trebuchet MS"/>
                <a:cs typeface="Trebuchet MS"/>
              </a:rPr>
              <a:t>last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so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long?</a:t>
            </a:r>
            <a:endParaRPr sz="1400">
              <a:latin typeface="Trebuchet MS"/>
              <a:cs typeface="Trebuchet MS"/>
            </a:endParaRPr>
          </a:p>
          <a:p>
            <a:pPr marL="1483360">
              <a:lnSpc>
                <a:spcPct val="100000"/>
              </a:lnSpc>
              <a:spcBef>
                <a:spcPts val="459"/>
              </a:spcBef>
            </a:pPr>
            <a:r>
              <a:rPr sz="800" b="1" spc="-10" dirty="0">
                <a:latin typeface="Arial"/>
                <a:cs typeface="Arial"/>
              </a:rPr>
              <a:t>Empire</a:t>
            </a:r>
            <a:r>
              <a:rPr sz="800" spc="-10" dirty="0">
                <a:latin typeface="Arial MT"/>
                <a:cs typeface="Arial MT"/>
              </a:rPr>
              <a:t>: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820232" y="838738"/>
            <a:ext cx="1075055" cy="55308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 indent="1270" algn="ctr">
              <a:lnSpc>
                <a:spcPct val="83100"/>
              </a:lnSpc>
              <a:spcBef>
                <a:spcPts val="260"/>
              </a:spcBef>
            </a:pP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took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enslaved people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its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own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colonies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Africa,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70" dirty="0">
                <a:latin typeface="Arial MT"/>
                <a:cs typeface="Arial MT"/>
              </a:rPr>
              <a:t>so</a:t>
            </a:r>
            <a:r>
              <a:rPr sz="800" spc="-20" dirty="0">
                <a:latin typeface="Arial MT"/>
                <a:cs typeface="Arial MT"/>
              </a:rPr>
              <a:t> they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believed that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their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right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8137494" y="654040"/>
            <a:ext cx="2019300" cy="805180"/>
            <a:chOff x="8137494" y="654040"/>
            <a:chExt cx="2019300" cy="805180"/>
          </a:xfrm>
        </p:grpSpPr>
        <p:sp>
          <p:nvSpPr>
            <p:cNvPr id="25" name="object 25"/>
            <p:cNvSpPr/>
            <p:nvPr/>
          </p:nvSpPr>
          <p:spPr>
            <a:xfrm>
              <a:off x="8146773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1606781" y="0"/>
                  </a:moveTo>
                  <a:lnTo>
                    <a:pt x="0" y="0"/>
                  </a:lnTo>
                  <a:lnTo>
                    <a:pt x="393362" y="393245"/>
                  </a:lnTo>
                  <a:lnTo>
                    <a:pt x="0" y="786491"/>
                  </a:lnTo>
                  <a:lnTo>
                    <a:pt x="1606781" y="786491"/>
                  </a:lnTo>
                  <a:lnTo>
                    <a:pt x="2000142" y="393245"/>
                  </a:lnTo>
                  <a:lnTo>
                    <a:pt x="1606781" y="0"/>
                  </a:lnTo>
                  <a:close/>
                </a:path>
              </a:pathLst>
            </a:custGeom>
            <a:solidFill>
              <a:srgbClr val="FF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146773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0" y="0"/>
                  </a:moveTo>
                  <a:lnTo>
                    <a:pt x="1606780" y="0"/>
                  </a:lnTo>
                  <a:lnTo>
                    <a:pt x="2000141" y="393246"/>
                  </a:lnTo>
                  <a:lnTo>
                    <a:pt x="1606780" y="786492"/>
                  </a:lnTo>
                  <a:lnTo>
                    <a:pt x="0" y="786492"/>
                  </a:lnTo>
                  <a:lnTo>
                    <a:pt x="393361" y="393246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8600592" y="604006"/>
            <a:ext cx="1117600" cy="84836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40"/>
              </a:spcBef>
            </a:pPr>
            <a:r>
              <a:rPr sz="800" b="1" spc="-10" dirty="0">
                <a:latin typeface="Arial"/>
                <a:cs typeface="Arial"/>
              </a:rPr>
              <a:t>Morally</a:t>
            </a:r>
            <a:r>
              <a:rPr sz="800" spc="-10" dirty="0">
                <a:latin typeface="Arial MT"/>
                <a:cs typeface="Arial MT"/>
              </a:rPr>
              <a:t>:</a:t>
            </a:r>
            <a:endParaRPr sz="800">
              <a:latin typeface="Arial MT"/>
              <a:cs typeface="Arial MT"/>
            </a:endParaRPr>
          </a:p>
          <a:p>
            <a:pPr marL="12065" marR="5080" indent="-4445" algn="ctr">
              <a:lnSpc>
                <a:spcPct val="85000"/>
              </a:lnSpc>
              <a:spcBef>
                <a:spcPts val="384"/>
              </a:spcBef>
            </a:pPr>
            <a:r>
              <a:rPr sz="800" spc="-35" dirty="0">
                <a:latin typeface="Arial MT"/>
                <a:cs typeface="Arial MT"/>
              </a:rPr>
              <a:t>People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believed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African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10" dirty="0">
                <a:latin typeface="Arial MT"/>
                <a:cs typeface="Arial MT"/>
              </a:rPr>
              <a:t>inferior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white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people, and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didn’t</a:t>
            </a:r>
            <a:r>
              <a:rPr sz="800" spc="-25" dirty="0">
                <a:latin typeface="Arial MT"/>
                <a:cs typeface="Arial MT"/>
              </a:rPr>
              <a:t> see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anything</a:t>
            </a:r>
            <a:r>
              <a:rPr sz="800" spc="-20" dirty="0">
                <a:latin typeface="Arial MT"/>
                <a:cs typeface="Arial MT"/>
              </a:rPr>
              <a:t> wrong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what they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doing.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553414" y="1558087"/>
            <a:ext cx="1547495" cy="75438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34950" marR="5080" indent="-222885">
              <a:lnSpc>
                <a:spcPct val="101400"/>
              </a:lnSpc>
              <a:spcBef>
                <a:spcPts val="7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100" dirty="0">
                <a:latin typeface="Trebuchet MS"/>
                <a:cs typeface="Trebuchet MS"/>
              </a:rPr>
              <a:t>it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like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on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the </a:t>
            </a:r>
            <a:r>
              <a:rPr sz="1400" spc="-145" dirty="0">
                <a:latin typeface="Trebuchet MS"/>
                <a:cs typeface="Trebuchet MS"/>
              </a:rPr>
              <a:t>middle</a:t>
            </a:r>
            <a:r>
              <a:rPr sz="1400" spc="-7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passage?</a:t>
            </a:r>
            <a:endParaRPr sz="1400">
              <a:latin typeface="Trebuchet MS"/>
              <a:cs typeface="Trebuchet MS"/>
            </a:endParaRPr>
          </a:p>
          <a:p>
            <a:pPr marL="23495">
              <a:lnSpc>
                <a:spcPct val="100000"/>
              </a:lnSpc>
              <a:spcBef>
                <a:spcPts val="385"/>
              </a:spcBef>
            </a:pPr>
            <a:r>
              <a:rPr sz="800" b="1" spc="-125" dirty="0">
                <a:latin typeface="Arial"/>
                <a:cs typeface="Arial"/>
              </a:rPr>
              <a:t>SOURCE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A:</a:t>
            </a:r>
            <a:endParaRPr sz="800">
              <a:latin typeface="Arial"/>
              <a:cs typeface="Arial"/>
            </a:endParaRPr>
          </a:p>
          <a:p>
            <a:pPr marL="23495">
              <a:lnSpc>
                <a:spcPct val="100000"/>
              </a:lnSpc>
              <a:spcBef>
                <a:spcPts val="45"/>
              </a:spcBef>
            </a:pPr>
            <a:r>
              <a:rPr sz="800" spc="-45" dirty="0">
                <a:latin typeface="Arial MT"/>
                <a:cs typeface="Arial MT"/>
              </a:rPr>
              <a:t>There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enough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food,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947179" y="6145269"/>
            <a:ext cx="2177415" cy="8051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4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transatlantic</a:t>
            </a:r>
            <a:r>
              <a:rPr sz="800" spc="3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slavery</a:t>
            </a:r>
            <a:r>
              <a:rPr sz="800" dirty="0">
                <a:latin typeface="Arial MT"/>
                <a:cs typeface="Arial MT"/>
              </a:rPr>
              <a:t> profitable.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height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slave</a:t>
            </a:r>
            <a:r>
              <a:rPr sz="800" dirty="0">
                <a:latin typeface="Arial MT"/>
                <a:cs typeface="Arial MT"/>
              </a:rPr>
              <a:t> trade, in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1700s,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estimated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six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million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Africans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10" dirty="0">
                <a:latin typeface="Arial MT"/>
                <a:cs typeface="Arial MT"/>
              </a:rPr>
              <a:t>taken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across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Atlantic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ocean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slaves.</a:t>
            </a:r>
            <a:r>
              <a:rPr sz="800" dirty="0">
                <a:latin typeface="Arial MT"/>
                <a:cs typeface="Arial MT"/>
              </a:rPr>
              <a:t> Over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50,000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voyages,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lasting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between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40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70 </a:t>
            </a:r>
            <a:r>
              <a:rPr sz="800" spc="-25" dirty="0">
                <a:latin typeface="Arial MT"/>
                <a:cs typeface="Arial MT"/>
              </a:rPr>
              <a:t>days,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300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years</a:t>
            </a:r>
            <a:r>
              <a:rPr sz="900" spc="-10" dirty="0">
                <a:latin typeface="Arial MT"/>
                <a:cs typeface="Arial MT"/>
              </a:rPr>
              <a:t>.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564651" y="2277393"/>
            <a:ext cx="150876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87145" algn="l"/>
              </a:tabLst>
            </a:pPr>
            <a:r>
              <a:rPr sz="800" spc="-10" dirty="0">
                <a:latin typeface="Arial MT"/>
                <a:cs typeface="Arial MT"/>
              </a:rPr>
              <a:t>always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quality.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5" dirty="0">
                <a:latin typeface="Arial MT"/>
                <a:cs typeface="Arial MT"/>
              </a:rPr>
              <a:t>Daily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564651" y="2393217"/>
            <a:ext cx="1508125" cy="2724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ct val="102499"/>
              </a:lnSpc>
              <a:spcBef>
                <a:spcPts val="75"/>
              </a:spcBef>
            </a:pPr>
            <a:r>
              <a:rPr sz="800" spc="-40" dirty="0">
                <a:latin typeface="Arial MT"/>
                <a:cs typeface="Arial MT"/>
              </a:rPr>
              <a:t>rations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might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include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15" dirty="0">
                <a:latin typeface="Arial MT"/>
                <a:cs typeface="Arial MT"/>
              </a:rPr>
              <a:t>yam,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biscuits,</a:t>
            </a:r>
            <a:r>
              <a:rPr sz="800" spc="-20" dirty="0">
                <a:latin typeface="Arial MT"/>
                <a:cs typeface="Arial MT"/>
              </a:rPr>
              <a:t> rice,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beans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occasionally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meat,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544249" y="2634009"/>
            <a:ext cx="1529080" cy="11811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3020" marR="5080" algn="just">
              <a:lnSpc>
                <a:spcPct val="96200"/>
              </a:lnSpc>
              <a:spcBef>
                <a:spcPts val="135"/>
              </a:spcBef>
            </a:pPr>
            <a:r>
              <a:rPr sz="800" spc="-50" dirty="0">
                <a:latin typeface="Arial MT"/>
                <a:cs typeface="Arial MT"/>
              </a:rPr>
              <a:t>but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was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served-</a:t>
            </a:r>
            <a:r>
              <a:rPr sz="800" spc="-100" dirty="0">
                <a:latin typeface="Arial MT"/>
                <a:cs typeface="Arial MT"/>
              </a:rPr>
              <a:t>one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bucket</a:t>
            </a:r>
            <a:r>
              <a:rPr sz="800" spc="-10" dirty="0">
                <a:latin typeface="Arial MT"/>
                <a:cs typeface="Arial MT"/>
              </a:rPr>
              <a:t> among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ten-</a:t>
            </a:r>
            <a:r>
              <a:rPr sz="800" dirty="0">
                <a:latin typeface="Arial MT"/>
                <a:cs typeface="Arial MT"/>
              </a:rPr>
              <a:t>meant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there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were</a:t>
            </a:r>
            <a:r>
              <a:rPr sz="800" spc="-20" dirty="0">
                <a:latin typeface="Arial MT"/>
                <a:cs typeface="Arial MT"/>
              </a:rPr>
              <a:t> quarrels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infection.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Water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part of daily </a:t>
            </a:r>
            <a:r>
              <a:rPr sz="800" spc="-45" dirty="0">
                <a:latin typeface="Arial MT"/>
                <a:cs typeface="Arial MT"/>
              </a:rPr>
              <a:t>rations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but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short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supply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unpleasant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drink.’</a:t>
            </a:r>
            <a:endParaRPr sz="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  <a:spcBef>
                <a:spcPts val="480"/>
              </a:spcBef>
            </a:pPr>
            <a:r>
              <a:rPr sz="800" b="1" spc="-95" dirty="0">
                <a:latin typeface="Arial"/>
                <a:cs typeface="Arial"/>
              </a:rPr>
              <a:t>SOURCE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B:</a:t>
            </a:r>
            <a:endParaRPr sz="800">
              <a:latin typeface="Arial"/>
              <a:cs typeface="Arial"/>
            </a:endParaRPr>
          </a:p>
          <a:p>
            <a:pPr marL="12700" marR="28575" algn="just">
              <a:lnSpc>
                <a:spcPct val="103800"/>
              </a:lnSpc>
              <a:spcBef>
                <a:spcPts val="10"/>
              </a:spcBef>
            </a:pPr>
            <a:r>
              <a:rPr sz="800" spc="-10" dirty="0">
                <a:latin typeface="Arial MT"/>
                <a:cs typeface="Arial MT"/>
              </a:rPr>
              <a:t>Temperatures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some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journeys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could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reach</a:t>
            </a:r>
            <a:r>
              <a:rPr sz="800" dirty="0">
                <a:latin typeface="Arial MT"/>
                <a:cs typeface="Arial MT"/>
              </a:rPr>
              <a:t> 32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degrees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many</a:t>
            </a:r>
            <a:r>
              <a:rPr sz="800" dirty="0">
                <a:latin typeface="Arial MT"/>
                <a:cs typeface="Arial MT"/>
              </a:rPr>
              <a:t> suffered</a:t>
            </a:r>
            <a:r>
              <a:rPr sz="800" spc="43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45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seasickness</a:t>
            </a:r>
            <a:r>
              <a:rPr sz="800" spc="43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092700" y="1812544"/>
            <a:ext cx="2395855" cy="2039620"/>
            <a:chOff x="5092700" y="1812544"/>
            <a:chExt cx="2395855" cy="2039620"/>
          </a:xfrm>
        </p:grpSpPr>
        <p:pic>
          <p:nvPicPr>
            <p:cNvPr id="34" name="object 3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92700" y="1812544"/>
              <a:ext cx="2395728" cy="203911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5304594" y="3381109"/>
              <a:ext cx="732790" cy="0"/>
            </a:xfrm>
            <a:custGeom>
              <a:avLst/>
              <a:gdLst/>
              <a:ahLst/>
              <a:cxnLst/>
              <a:rect l="l" t="t" r="r" b="b"/>
              <a:pathLst>
                <a:path w="732789">
                  <a:moveTo>
                    <a:pt x="0" y="0"/>
                  </a:moveTo>
                  <a:lnTo>
                    <a:pt x="732257" y="0"/>
                  </a:lnTo>
                </a:path>
              </a:pathLst>
            </a:custGeom>
            <a:ln w="2783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88568" y="1904963"/>
              <a:ext cx="2205744" cy="1855848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5183928" y="1900324"/>
              <a:ext cx="2215515" cy="1865630"/>
            </a:xfrm>
            <a:custGeom>
              <a:avLst/>
              <a:gdLst/>
              <a:ahLst/>
              <a:cxnLst/>
              <a:rect l="l" t="t" r="r" b="b"/>
              <a:pathLst>
                <a:path w="2215515" h="1865629">
                  <a:moveTo>
                    <a:pt x="0" y="0"/>
                  </a:moveTo>
                  <a:lnTo>
                    <a:pt x="2215025" y="0"/>
                  </a:lnTo>
                  <a:lnTo>
                    <a:pt x="2215025" y="1865126"/>
                  </a:lnTo>
                  <a:lnTo>
                    <a:pt x="0" y="1865126"/>
                  </a:lnTo>
                  <a:lnTo>
                    <a:pt x="0" y="0"/>
                  </a:lnTo>
                  <a:close/>
                </a:path>
              </a:pathLst>
            </a:custGeom>
            <a:ln w="92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4200769" y="2103622"/>
            <a:ext cx="904875" cy="1424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145"/>
              </a:spcBef>
            </a:pPr>
            <a:r>
              <a:rPr sz="800" b="1" spc="-80" dirty="0">
                <a:latin typeface="Arial"/>
                <a:cs typeface="Arial"/>
              </a:rPr>
              <a:t>RAW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65" dirty="0">
                <a:latin typeface="Arial"/>
                <a:cs typeface="Arial"/>
              </a:rPr>
              <a:t>MATERIALS</a:t>
            </a:r>
            <a:endParaRPr sz="800">
              <a:latin typeface="Arial"/>
              <a:cs typeface="Arial"/>
            </a:endParaRPr>
          </a:p>
          <a:p>
            <a:pPr marL="12700" marR="5080" indent="180975" algn="r">
              <a:lnSpc>
                <a:spcPct val="103800"/>
              </a:lnSpc>
              <a:spcBef>
                <a:spcPts val="15"/>
              </a:spcBef>
            </a:pPr>
            <a:r>
              <a:rPr sz="800" spc="-95" dirty="0">
                <a:latin typeface="Arial MT"/>
                <a:cs typeface="Arial MT"/>
              </a:rPr>
              <a:t>These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goods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coffee,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sugar</a:t>
            </a:r>
            <a:r>
              <a:rPr sz="800" spc="-10" dirty="0">
                <a:latin typeface="Arial MT"/>
                <a:cs typeface="Arial MT"/>
              </a:rPr>
              <a:t> and </a:t>
            </a:r>
            <a:r>
              <a:rPr sz="800" spc="-35" dirty="0">
                <a:latin typeface="Arial MT"/>
                <a:cs typeface="Arial MT"/>
              </a:rPr>
              <a:t>tobacco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-20" dirty="0">
                <a:latin typeface="Arial MT"/>
                <a:cs typeface="Arial MT"/>
              </a:rPr>
              <a:t> grown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plantations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  <a:p>
            <a:pPr marL="92710" marR="5080" indent="100330" algn="just">
              <a:lnSpc>
                <a:spcPct val="104200"/>
              </a:lnSpc>
              <a:spcBef>
                <a:spcPts val="5"/>
              </a:spcBef>
            </a:pPr>
            <a:r>
              <a:rPr sz="800" spc="-35" dirty="0">
                <a:latin typeface="Arial MT"/>
                <a:cs typeface="Arial MT"/>
              </a:rPr>
              <a:t>America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Caribbean.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These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produced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Slaves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maximise</a:t>
            </a:r>
            <a:endParaRPr sz="800">
              <a:latin typeface="Arial MT"/>
              <a:cs typeface="Arial MT"/>
            </a:endParaRPr>
          </a:p>
          <a:p>
            <a:pPr marL="596900">
              <a:lnSpc>
                <a:spcPct val="100000"/>
              </a:lnSpc>
              <a:spcBef>
                <a:spcPts val="50"/>
              </a:spcBef>
            </a:pPr>
            <a:r>
              <a:rPr sz="800" spc="-10" dirty="0">
                <a:latin typeface="Arial MT"/>
                <a:cs typeface="Arial MT"/>
              </a:rPr>
              <a:t>profits.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477827" y="2100574"/>
            <a:ext cx="901065" cy="1424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0965">
              <a:lnSpc>
                <a:spcPct val="105000"/>
              </a:lnSpc>
              <a:spcBef>
                <a:spcPts val="100"/>
              </a:spcBef>
            </a:pPr>
            <a:r>
              <a:rPr sz="800" b="1" spc="-65" dirty="0">
                <a:latin typeface="Arial"/>
                <a:cs typeface="Arial"/>
              </a:rPr>
              <a:t>MANUFACTURED</a:t>
            </a:r>
            <a:r>
              <a:rPr sz="800" b="1" spc="-10" dirty="0">
                <a:latin typeface="Arial"/>
                <a:cs typeface="Arial"/>
              </a:rPr>
              <a:t> GOODS</a:t>
            </a:r>
            <a:endParaRPr sz="800">
              <a:latin typeface="Arial"/>
              <a:cs typeface="Arial"/>
            </a:endParaRPr>
          </a:p>
          <a:p>
            <a:pPr marL="12700" marR="105410">
              <a:lnSpc>
                <a:spcPct val="104200"/>
              </a:lnSpc>
              <a:spcBef>
                <a:spcPts val="5"/>
              </a:spcBef>
            </a:pPr>
            <a:r>
              <a:rPr sz="800" spc="-95" dirty="0">
                <a:latin typeface="Arial MT"/>
                <a:cs typeface="Arial MT"/>
              </a:rPr>
              <a:t>These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goods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guns,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cloth 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alcohol.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These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sold</a:t>
            </a:r>
            <a:r>
              <a:rPr sz="800" spc="-25" dirty="0">
                <a:latin typeface="Arial MT"/>
                <a:cs typeface="Arial MT"/>
              </a:rPr>
              <a:t> to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ts val="1010"/>
              </a:lnSpc>
              <a:spcBef>
                <a:spcPts val="15"/>
              </a:spcBef>
            </a:pPr>
            <a:r>
              <a:rPr sz="800" spc="-30" dirty="0">
                <a:latin typeface="Arial MT"/>
                <a:cs typeface="Arial MT"/>
              </a:rPr>
              <a:t>Africans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exchange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slaves.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12700" marR="90805">
              <a:lnSpc>
                <a:spcPts val="980"/>
              </a:lnSpc>
              <a:spcBef>
                <a:spcPts val="20"/>
              </a:spcBef>
            </a:pPr>
            <a:r>
              <a:rPr sz="800" spc="-10" dirty="0">
                <a:latin typeface="Arial MT"/>
                <a:cs typeface="Arial MT"/>
              </a:rPr>
              <a:t>traders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also </a:t>
            </a:r>
            <a:r>
              <a:rPr sz="800" spc="-10" dirty="0">
                <a:latin typeface="Arial MT"/>
                <a:cs typeface="Arial MT"/>
              </a:rPr>
              <a:t>kidnapped </a:t>
            </a:r>
            <a:r>
              <a:rPr sz="800" spc="-25" dirty="0">
                <a:latin typeface="Arial MT"/>
                <a:cs typeface="Arial MT"/>
              </a:rPr>
              <a:t>people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slavery.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267581" y="3828825"/>
            <a:ext cx="2141220" cy="653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800" b="1" spc="-105" dirty="0">
                <a:latin typeface="Arial"/>
                <a:cs typeface="Arial"/>
              </a:rPr>
              <a:t>THE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spc="-75" dirty="0">
                <a:latin typeface="Arial"/>
                <a:cs typeface="Arial"/>
              </a:rPr>
              <a:t>MIDDLE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PASSAGE</a:t>
            </a:r>
            <a:endParaRPr sz="800">
              <a:latin typeface="Arial"/>
              <a:cs typeface="Arial"/>
            </a:endParaRPr>
          </a:p>
          <a:p>
            <a:pPr marL="12065" marR="5080" algn="ctr">
              <a:lnSpc>
                <a:spcPts val="1010"/>
              </a:lnSpc>
              <a:spcBef>
                <a:spcPts val="15"/>
              </a:spcBef>
            </a:pP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journey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between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America,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where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traders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transported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slaves.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conditions</a:t>
            </a:r>
            <a:endParaRPr sz="800">
              <a:latin typeface="Arial MT"/>
              <a:cs typeface="Arial MT"/>
            </a:endParaRPr>
          </a:p>
          <a:p>
            <a:pPr marL="17780" marR="12700" algn="ctr">
              <a:lnSpc>
                <a:spcPts val="980"/>
              </a:lnSpc>
              <a:spcBef>
                <a:spcPts val="20"/>
              </a:spcBef>
            </a:pP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horrendous,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cramped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spaces,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little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food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high</a:t>
            </a:r>
            <a:r>
              <a:rPr sz="800" spc="-20" dirty="0">
                <a:latin typeface="Arial MT"/>
                <a:cs typeface="Arial MT"/>
              </a:rPr>
              <a:t> death </a:t>
            </a:r>
            <a:r>
              <a:rPr sz="800" spc="-10" dirty="0">
                <a:latin typeface="Arial MT"/>
                <a:cs typeface="Arial MT"/>
              </a:rPr>
              <a:t>rates.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127169" y="1516170"/>
            <a:ext cx="4351020" cy="3035935"/>
          </a:xfrm>
          <a:custGeom>
            <a:avLst/>
            <a:gdLst/>
            <a:ahLst/>
            <a:cxnLst/>
            <a:rect l="l" t="t" r="r" b="b"/>
            <a:pathLst>
              <a:path w="4351020" h="3035935">
                <a:moveTo>
                  <a:pt x="18538" y="20823"/>
                </a:moveTo>
                <a:lnTo>
                  <a:pt x="71434" y="19840"/>
                </a:lnTo>
                <a:lnTo>
                  <a:pt x="121472" y="21020"/>
                </a:lnTo>
                <a:lnTo>
                  <a:pt x="169272" y="23766"/>
                </a:lnTo>
                <a:lnTo>
                  <a:pt x="215454" y="27485"/>
                </a:lnTo>
                <a:lnTo>
                  <a:pt x="260638" y="31581"/>
                </a:lnTo>
                <a:lnTo>
                  <a:pt x="305445" y="35458"/>
                </a:lnTo>
                <a:lnTo>
                  <a:pt x="350493" y="38523"/>
                </a:lnTo>
                <a:lnTo>
                  <a:pt x="396403" y="40180"/>
                </a:lnTo>
                <a:lnTo>
                  <a:pt x="443796" y="39833"/>
                </a:lnTo>
                <a:lnTo>
                  <a:pt x="493290" y="36888"/>
                </a:lnTo>
                <a:lnTo>
                  <a:pt x="545507" y="30750"/>
                </a:lnTo>
                <a:lnTo>
                  <a:pt x="601066" y="20823"/>
                </a:lnTo>
                <a:lnTo>
                  <a:pt x="653161" y="11586"/>
                </a:lnTo>
                <a:lnTo>
                  <a:pt x="703590" y="5730"/>
                </a:lnTo>
                <a:lnTo>
                  <a:pt x="752627" y="2752"/>
                </a:lnTo>
                <a:lnTo>
                  <a:pt x="800547" y="2149"/>
                </a:lnTo>
                <a:lnTo>
                  <a:pt x="847623" y="3422"/>
                </a:lnTo>
                <a:lnTo>
                  <a:pt x="894130" y="6066"/>
                </a:lnTo>
                <a:lnTo>
                  <a:pt x="940341" y="9580"/>
                </a:lnTo>
                <a:lnTo>
                  <a:pt x="986530" y="13463"/>
                </a:lnTo>
                <a:lnTo>
                  <a:pt x="1032972" y="17211"/>
                </a:lnTo>
                <a:lnTo>
                  <a:pt x="1079941" y="20324"/>
                </a:lnTo>
                <a:lnTo>
                  <a:pt x="1127710" y="22298"/>
                </a:lnTo>
                <a:lnTo>
                  <a:pt x="1176554" y="22632"/>
                </a:lnTo>
                <a:lnTo>
                  <a:pt x="1226746" y="20823"/>
                </a:lnTo>
                <a:lnTo>
                  <a:pt x="1280554" y="18689"/>
                </a:lnTo>
                <a:lnTo>
                  <a:pt x="1331875" y="18563"/>
                </a:lnTo>
                <a:lnTo>
                  <a:pt x="1381167" y="19960"/>
                </a:lnTo>
                <a:lnTo>
                  <a:pt x="1428891" y="22393"/>
                </a:lnTo>
                <a:lnTo>
                  <a:pt x="1475504" y="25375"/>
                </a:lnTo>
                <a:lnTo>
                  <a:pt x="1521466" y="28422"/>
                </a:lnTo>
                <a:lnTo>
                  <a:pt x="1567236" y="31047"/>
                </a:lnTo>
                <a:lnTo>
                  <a:pt x="1613273" y="32763"/>
                </a:lnTo>
                <a:lnTo>
                  <a:pt x="1660036" y="33085"/>
                </a:lnTo>
                <a:lnTo>
                  <a:pt x="1707985" y="31527"/>
                </a:lnTo>
                <a:lnTo>
                  <a:pt x="1757578" y="27602"/>
                </a:lnTo>
                <a:lnTo>
                  <a:pt x="1809274" y="20823"/>
                </a:lnTo>
                <a:lnTo>
                  <a:pt x="1869663" y="13356"/>
                </a:lnTo>
                <a:lnTo>
                  <a:pt x="1924624" y="10338"/>
                </a:lnTo>
                <a:lnTo>
                  <a:pt x="1975295" y="10721"/>
                </a:lnTo>
                <a:lnTo>
                  <a:pt x="2022816" y="13462"/>
                </a:lnTo>
                <a:lnTo>
                  <a:pt x="2068323" y="17513"/>
                </a:lnTo>
                <a:lnTo>
                  <a:pt x="2112956" y="21829"/>
                </a:lnTo>
                <a:lnTo>
                  <a:pt x="2157853" y="25364"/>
                </a:lnTo>
                <a:lnTo>
                  <a:pt x="2204150" y="27072"/>
                </a:lnTo>
                <a:lnTo>
                  <a:pt x="2252988" y="25907"/>
                </a:lnTo>
                <a:lnTo>
                  <a:pt x="2305503" y="20823"/>
                </a:lnTo>
                <a:lnTo>
                  <a:pt x="2357896" y="16106"/>
                </a:lnTo>
                <a:lnTo>
                  <a:pt x="2406423" y="15875"/>
                </a:lnTo>
                <a:lnTo>
                  <a:pt x="2452302" y="18843"/>
                </a:lnTo>
                <a:lnTo>
                  <a:pt x="2496752" y="23718"/>
                </a:lnTo>
                <a:lnTo>
                  <a:pt x="2540993" y="29212"/>
                </a:lnTo>
                <a:lnTo>
                  <a:pt x="2586243" y="34035"/>
                </a:lnTo>
                <a:lnTo>
                  <a:pt x="2633723" y="36898"/>
                </a:lnTo>
                <a:lnTo>
                  <a:pt x="2684652" y="36510"/>
                </a:lnTo>
                <a:lnTo>
                  <a:pt x="2740248" y="31581"/>
                </a:lnTo>
                <a:lnTo>
                  <a:pt x="2801731" y="20823"/>
                </a:lnTo>
                <a:lnTo>
                  <a:pt x="2870966" y="8453"/>
                </a:lnTo>
                <a:lnTo>
                  <a:pt x="2934792" y="1901"/>
                </a:lnTo>
                <a:lnTo>
                  <a:pt x="2993504" y="0"/>
                </a:lnTo>
                <a:lnTo>
                  <a:pt x="3047395" y="1580"/>
                </a:lnTo>
                <a:lnTo>
                  <a:pt x="3096759" y="5475"/>
                </a:lnTo>
                <a:lnTo>
                  <a:pt x="3141888" y="10515"/>
                </a:lnTo>
                <a:lnTo>
                  <a:pt x="3183077" y="15532"/>
                </a:lnTo>
                <a:lnTo>
                  <a:pt x="3220620" y="19357"/>
                </a:lnTo>
                <a:lnTo>
                  <a:pt x="3254809" y="20823"/>
                </a:lnTo>
                <a:lnTo>
                  <a:pt x="3272459" y="20784"/>
                </a:lnTo>
                <a:lnTo>
                  <a:pt x="3297079" y="20753"/>
                </a:lnTo>
                <a:lnTo>
                  <a:pt x="3328100" y="20730"/>
                </a:lnTo>
                <a:lnTo>
                  <a:pt x="3364955" y="20714"/>
                </a:lnTo>
                <a:lnTo>
                  <a:pt x="3407076" y="20704"/>
                </a:lnTo>
                <a:lnTo>
                  <a:pt x="3453894" y="20701"/>
                </a:lnTo>
                <a:lnTo>
                  <a:pt x="3504841" y="20702"/>
                </a:lnTo>
                <a:lnTo>
                  <a:pt x="3559349" y="20707"/>
                </a:lnTo>
                <a:lnTo>
                  <a:pt x="3616851" y="20716"/>
                </a:lnTo>
                <a:lnTo>
                  <a:pt x="3676778" y="20728"/>
                </a:lnTo>
                <a:lnTo>
                  <a:pt x="3738562" y="20741"/>
                </a:lnTo>
                <a:lnTo>
                  <a:pt x="3801635" y="20756"/>
                </a:lnTo>
                <a:lnTo>
                  <a:pt x="3865429" y="20772"/>
                </a:lnTo>
                <a:lnTo>
                  <a:pt x="3929375" y="20787"/>
                </a:lnTo>
                <a:lnTo>
                  <a:pt x="3992907" y="20801"/>
                </a:lnTo>
                <a:lnTo>
                  <a:pt x="4055455" y="20813"/>
                </a:lnTo>
                <a:lnTo>
                  <a:pt x="4116452" y="20823"/>
                </a:lnTo>
                <a:lnTo>
                  <a:pt x="4175330" y="20830"/>
                </a:lnTo>
                <a:lnTo>
                  <a:pt x="4231520" y="20833"/>
                </a:lnTo>
                <a:lnTo>
                  <a:pt x="4284455" y="20831"/>
                </a:lnTo>
                <a:lnTo>
                  <a:pt x="4333566" y="20823"/>
                </a:lnTo>
                <a:lnTo>
                  <a:pt x="4345479" y="66234"/>
                </a:lnTo>
                <a:lnTo>
                  <a:pt x="4350756" y="116196"/>
                </a:lnTo>
                <a:lnTo>
                  <a:pt x="4351014" y="169255"/>
                </a:lnTo>
                <a:lnTo>
                  <a:pt x="4347869" y="223953"/>
                </a:lnTo>
                <a:lnTo>
                  <a:pt x="4342935" y="278837"/>
                </a:lnTo>
                <a:lnTo>
                  <a:pt x="4337830" y="332448"/>
                </a:lnTo>
                <a:lnTo>
                  <a:pt x="4334168" y="383332"/>
                </a:lnTo>
                <a:lnTo>
                  <a:pt x="4333566" y="430032"/>
                </a:lnTo>
                <a:lnTo>
                  <a:pt x="4333517" y="470738"/>
                </a:lnTo>
                <a:lnTo>
                  <a:pt x="4331368" y="514390"/>
                </a:lnTo>
                <a:lnTo>
                  <a:pt x="4328024" y="560947"/>
                </a:lnTo>
                <a:lnTo>
                  <a:pt x="4324390" y="610372"/>
                </a:lnTo>
                <a:lnTo>
                  <a:pt x="4321372" y="662624"/>
                </a:lnTo>
                <a:lnTo>
                  <a:pt x="4319876" y="717664"/>
                </a:lnTo>
                <a:lnTo>
                  <a:pt x="4320805" y="775454"/>
                </a:lnTo>
                <a:lnTo>
                  <a:pt x="4325067" y="835955"/>
                </a:lnTo>
                <a:lnTo>
                  <a:pt x="4333566" y="899126"/>
                </a:lnTo>
                <a:lnTo>
                  <a:pt x="4340793" y="953756"/>
                </a:lnTo>
                <a:lnTo>
                  <a:pt x="4343538" y="1002583"/>
                </a:lnTo>
                <a:lnTo>
                  <a:pt x="4342879" y="1047138"/>
                </a:lnTo>
                <a:lnTo>
                  <a:pt x="4339895" y="1088954"/>
                </a:lnTo>
                <a:lnTo>
                  <a:pt x="4335665" y="1129567"/>
                </a:lnTo>
                <a:lnTo>
                  <a:pt x="4331267" y="1170507"/>
                </a:lnTo>
                <a:lnTo>
                  <a:pt x="4327780" y="1213310"/>
                </a:lnTo>
                <a:lnTo>
                  <a:pt x="4326281" y="1259507"/>
                </a:lnTo>
                <a:lnTo>
                  <a:pt x="4327851" y="1310632"/>
                </a:lnTo>
                <a:lnTo>
                  <a:pt x="4333566" y="1368219"/>
                </a:lnTo>
                <a:lnTo>
                  <a:pt x="4339879" y="1431995"/>
                </a:lnTo>
                <a:lnTo>
                  <a:pt x="4341581" y="1488144"/>
                </a:lnTo>
                <a:lnTo>
                  <a:pt x="4339970" y="1538331"/>
                </a:lnTo>
                <a:lnTo>
                  <a:pt x="4336347" y="1584218"/>
                </a:lnTo>
                <a:lnTo>
                  <a:pt x="4332013" y="1627469"/>
                </a:lnTo>
                <a:lnTo>
                  <a:pt x="4328267" y="1669746"/>
                </a:lnTo>
                <a:lnTo>
                  <a:pt x="4326411" y="1712713"/>
                </a:lnTo>
                <a:lnTo>
                  <a:pt x="4327744" y="1758034"/>
                </a:lnTo>
                <a:lnTo>
                  <a:pt x="4333566" y="1807370"/>
                </a:lnTo>
                <a:lnTo>
                  <a:pt x="4338866" y="1852882"/>
                </a:lnTo>
                <a:lnTo>
                  <a:pt x="4340172" y="1896541"/>
                </a:lnTo>
                <a:lnTo>
                  <a:pt x="4338539" y="1939158"/>
                </a:lnTo>
                <a:lnTo>
                  <a:pt x="4335023" y="1981546"/>
                </a:lnTo>
                <a:lnTo>
                  <a:pt x="4330682" y="2024514"/>
                </a:lnTo>
                <a:lnTo>
                  <a:pt x="4326571" y="2068874"/>
                </a:lnTo>
                <a:lnTo>
                  <a:pt x="4323748" y="2115438"/>
                </a:lnTo>
                <a:lnTo>
                  <a:pt x="4323268" y="2165017"/>
                </a:lnTo>
                <a:lnTo>
                  <a:pt x="4326189" y="2218422"/>
                </a:lnTo>
                <a:lnTo>
                  <a:pt x="4333566" y="2276463"/>
                </a:lnTo>
                <a:lnTo>
                  <a:pt x="4339074" y="2317006"/>
                </a:lnTo>
                <a:lnTo>
                  <a:pt x="4342519" y="2357926"/>
                </a:lnTo>
                <a:lnTo>
                  <a:pt x="4344195" y="2399423"/>
                </a:lnTo>
                <a:lnTo>
                  <a:pt x="4344397" y="2441696"/>
                </a:lnTo>
                <a:lnTo>
                  <a:pt x="4343419" y="2484945"/>
                </a:lnTo>
                <a:lnTo>
                  <a:pt x="4341556" y="2529370"/>
                </a:lnTo>
                <a:lnTo>
                  <a:pt x="4339103" y="2575170"/>
                </a:lnTo>
                <a:lnTo>
                  <a:pt x="4336354" y="2622546"/>
                </a:lnTo>
                <a:lnTo>
                  <a:pt x="4333603" y="2671695"/>
                </a:lnTo>
                <a:lnTo>
                  <a:pt x="4331145" y="2722819"/>
                </a:lnTo>
                <a:lnTo>
                  <a:pt x="4329275" y="2776116"/>
                </a:lnTo>
                <a:lnTo>
                  <a:pt x="4328288" y="2831787"/>
                </a:lnTo>
                <a:lnTo>
                  <a:pt x="4328478" y="2890031"/>
                </a:lnTo>
                <a:lnTo>
                  <a:pt x="4330139" y="2951047"/>
                </a:lnTo>
                <a:lnTo>
                  <a:pt x="4333566" y="3015036"/>
                </a:lnTo>
                <a:lnTo>
                  <a:pt x="4298247" y="3028165"/>
                </a:lnTo>
                <a:lnTo>
                  <a:pt x="4258167" y="3034248"/>
                </a:lnTo>
                <a:lnTo>
                  <a:pt x="4213918" y="3034833"/>
                </a:lnTo>
                <a:lnTo>
                  <a:pt x="4166095" y="3031469"/>
                </a:lnTo>
                <a:lnTo>
                  <a:pt x="4115291" y="3025703"/>
                </a:lnTo>
                <a:lnTo>
                  <a:pt x="4062100" y="3019084"/>
                </a:lnTo>
                <a:lnTo>
                  <a:pt x="4007116" y="3013159"/>
                </a:lnTo>
                <a:lnTo>
                  <a:pt x="3950931" y="3009477"/>
                </a:lnTo>
                <a:lnTo>
                  <a:pt x="3894141" y="3009587"/>
                </a:lnTo>
                <a:lnTo>
                  <a:pt x="3837337" y="3015036"/>
                </a:lnTo>
                <a:lnTo>
                  <a:pt x="3771862" y="3022426"/>
                </a:lnTo>
                <a:lnTo>
                  <a:pt x="3715337" y="3024184"/>
                </a:lnTo>
                <a:lnTo>
                  <a:pt x="3665321" y="3022071"/>
                </a:lnTo>
                <a:lnTo>
                  <a:pt x="3619371" y="3017847"/>
                </a:lnTo>
                <a:lnTo>
                  <a:pt x="3575047" y="3013271"/>
                </a:lnTo>
                <a:lnTo>
                  <a:pt x="3529907" y="3010103"/>
                </a:lnTo>
                <a:lnTo>
                  <a:pt x="3481508" y="3010105"/>
                </a:lnTo>
                <a:lnTo>
                  <a:pt x="3427410" y="3015036"/>
                </a:lnTo>
                <a:lnTo>
                  <a:pt x="3379257" y="3018792"/>
                </a:lnTo>
                <a:lnTo>
                  <a:pt x="3327929" y="3018177"/>
                </a:lnTo>
                <a:lnTo>
                  <a:pt x="3274495" y="3014516"/>
                </a:lnTo>
                <a:lnTo>
                  <a:pt x="3220022" y="3009135"/>
                </a:lnTo>
                <a:lnTo>
                  <a:pt x="3165578" y="3003362"/>
                </a:lnTo>
                <a:lnTo>
                  <a:pt x="3112231" y="2998523"/>
                </a:lnTo>
                <a:lnTo>
                  <a:pt x="3061051" y="2995944"/>
                </a:lnTo>
                <a:lnTo>
                  <a:pt x="3013103" y="2996952"/>
                </a:lnTo>
                <a:lnTo>
                  <a:pt x="2969458" y="3002874"/>
                </a:lnTo>
                <a:lnTo>
                  <a:pt x="2931182" y="3015036"/>
                </a:lnTo>
                <a:lnTo>
                  <a:pt x="2891998" y="3027410"/>
                </a:lnTo>
                <a:lnTo>
                  <a:pt x="2852408" y="3031168"/>
                </a:lnTo>
                <a:lnTo>
                  <a:pt x="2811904" y="3028678"/>
                </a:lnTo>
                <a:lnTo>
                  <a:pt x="2769978" y="3022304"/>
                </a:lnTo>
                <a:lnTo>
                  <a:pt x="2726123" y="3014415"/>
                </a:lnTo>
                <a:lnTo>
                  <a:pt x="2679831" y="3007377"/>
                </a:lnTo>
                <a:lnTo>
                  <a:pt x="2630594" y="3003556"/>
                </a:lnTo>
                <a:lnTo>
                  <a:pt x="2577904" y="3005320"/>
                </a:lnTo>
                <a:lnTo>
                  <a:pt x="2521254" y="3015036"/>
                </a:lnTo>
                <a:lnTo>
                  <a:pt x="2466654" y="3025753"/>
                </a:lnTo>
                <a:lnTo>
                  <a:pt x="2419087" y="3030022"/>
                </a:lnTo>
                <a:lnTo>
                  <a:pt x="2376510" y="3029458"/>
                </a:lnTo>
                <a:lnTo>
                  <a:pt x="2336877" y="3025677"/>
                </a:lnTo>
                <a:lnTo>
                  <a:pt x="2298145" y="3020293"/>
                </a:lnTo>
                <a:lnTo>
                  <a:pt x="2258269" y="3014922"/>
                </a:lnTo>
                <a:lnTo>
                  <a:pt x="2215203" y="3011178"/>
                </a:lnTo>
                <a:lnTo>
                  <a:pt x="2166904" y="3010678"/>
                </a:lnTo>
                <a:lnTo>
                  <a:pt x="2111327" y="3015036"/>
                </a:lnTo>
                <a:lnTo>
                  <a:pt x="2058313" y="3019885"/>
                </a:lnTo>
                <a:lnTo>
                  <a:pt x="2006879" y="3021729"/>
                </a:lnTo>
                <a:lnTo>
                  <a:pt x="1956717" y="3021290"/>
                </a:lnTo>
                <a:lnTo>
                  <a:pt x="1907515" y="3019293"/>
                </a:lnTo>
                <a:lnTo>
                  <a:pt x="1858963" y="3016458"/>
                </a:lnTo>
                <a:lnTo>
                  <a:pt x="1810751" y="3013510"/>
                </a:lnTo>
                <a:lnTo>
                  <a:pt x="1762569" y="3011171"/>
                </a:lnTo>
                <a:lnTo>
                  <a:pt x="1714106" y="3010164"/>
                </a:lnTo>
                <a:lnTo>
                  <a:pt x="1665053" y="3011211"/>
                </a:lnTo>
                <a:lnTo>
                  <a:pt x="1615098" y="3015036"/>
                </a:lnTo>
                <a:lnTo>
                  <a:pt x="1572212" y="3017701"/>
                </a:lnTo>
                <a:lnTo>
                  <a:pt x="1527829" y="3017153"/>
                </a:lnTo>
                <a:lnTo>
                  <a:pt x="1482088" y="3014210"/>
                </a:lnTo>
                <a:lnTo>
                  <a:pt x="1435132" y="3009691"/>
                </a:lnTo>
                <a:lnTo>
                  <a:pt x="1387099" y="3004414"/>
                </a:lnTo>
                <a:lnTo>
                  <a:pt x="1338132" y="2999199"/>
                </a:lnTo>
                <a:lnTo>
                  <a:pt x="1288370" y="2994863"/>
                </a:lnTo>
                <a:lnTo>
                  <a:pt x="1237954" y="2992226"/>
                </a:lnTo>
                <a:lnTo>
                  <a:pt x="1187026" y="2992106"/>
                </a:lnTo>
                <a:lnTo>
                  <a:pt x="1135725" y="2995322"/>
                </a:lnTo>
                <a:lnTo>
                  <a:pt x="1084193" y="3002692"/>
                </a:lnTo>
                <a:lnTo>
                  <a:pt x="1032570" y="3015036"/>
                </a:lnTo>
                <a:lnTo>
                  <a:pt x="968940" y="3029899"/>
                </a:lnTo>
                <a:lnTo>
                  <a:pt x="914403" y="3035731"/>
                </a:lnTo>
                <a:lnTo>
                  <a:pt x="866998" y="3034812"/>
                </a:lnTo>
                <a:lnTo>
                  <a:pt x="824767" y="3029417"/>
                </a:lnTo>
                <a:lnTo>
                  <a:pt x="785751" y="3021825"/>
                </a:lnTo>
                <a:lnTo>
                  <a:pt x="747989" y="3014313"/>
                </a:lnTo>
                <a:lnTo>
                  <a:pt x="709523" y="3009159"/>
                </a:lnTo>
                <a:lnTo>
                  <a:pt x="668394" y="3008641"/>
                </a:lnTo>
                <a:lnTo>
                  <a:pt x="622642" y="3015036"/>
                </a:lnTo>
                <a:lnTo>
                  <a:pt x="585565" y="3020722"/>
                </a:lnTo>
                <a:lnTo>
                  <a:pt x="547189" y="3022449"/>
                </a:lnTo>
                <a:lnTo>
                  <a:pt x="507180" y="3021096"/>
                </a:lnTo>
                <a:lnTo>
                  <a:pt x="465204" y="3017538"/>
                </a:lnTo>
                <a:lnTo>
                  <a:pt x="420927" y="3012655"/>
                </a:lnTo>
                <a:lnTo>
                  <a:pt x="374015" y="3007322"/>
                </a:lnTo>
                <a:lnTo>
                  <a:pt x="324136" y="3002418"/>
                </a:lnTo>
                <a:lnTo>
                  <a:pt x="270954" y="2998820"/>
                </a:lnTo>
                <a:lnTo>
                  <a:pt x="214138" y="2997405"/>
                </a:lnTo>
                <a:lnTo>
                  <a:pt x="153352" y="2999051"/>
                </a:lnTo>
                <a:lnTo>
                  <a:pt x="88263" y="3004636"/>
                </a:lnTo>
                <a:lnTo>
                  <a:pt x="18538" y="3015036"/>
                </a:lnTo>
                <a:lnTo>
                  <a:pt x="8162" y="2971431"/>
                </a:lnTo>
                <a:lnTo>
                  <a:pt x="2248" y="2926744"/>
                </a:lnTo>
                <a:lnTo>
                  <a:pt x="0" y="2880856"/>
                </a:lnTo>
                <a:lnTo>
                  <a:pt x="622" y="2833646"/>
                </a:lnTo>
                <a:lnTo>
                  <a:pt x="3319" y="2784995"/>
                </a:lnTo>
                <a:lnTo>
                  <a:pt x="7296" y="2734783"/>
                </a:lnTo>
                <a:lnTo>
                  <a:pt x="11758" y="2682891"/>
                </a:lnTo>
                <a:lnTo>
                  <a:pt x="15908" y="2629197"/>
                </a:lnTo>
                <a:lnTo>
                  <a:pt x="18952" y="2573583"/>
                </a:lnTo>
                <a:lnTo>
                  <a:pt x="20094" y="2515929"/>
                </a:lnTo>
                <a:lnTo>
                  <a:pt x="18538" y="2456116"/>
                </a:lnTo>
                <a:lnTo>
                  <a:pt x="16596" y="2398957"/>
                </a:lnTo>
                <a:lnTo>
                  <a:pt x="16734" y="2348207"/>
                </a:lnTo>
                <a:lnTo>
                  <a:pt x="18387" y="2302152"/>
                </a:lnTo>
                <a:lnTo>
                  <a:pt x="20992" y="2259080"/>
                </a:lnTo>
                <a:lnTo>
                  <a:pt x="23986" y="2217277"/>
                </a:lnTo>
                <a:lnTo>
                  <a:pt x="26804" y="2175031"/>
                </a:lnTo>
                <a:lnTo>
                  <a:pt x="28884" y="2130629"/>
                </a:lnTo>
                <a:lnTo>
                  <a:pt x="29660" y="2082357"/>
                </a:lnTo>
                <a:lnTo>
                  <a:pt x="28571" y="2028503"/>
                </a:lnTo>
                <a:lnTo>
                  <a:pt x="25051" y="1967353"/>
                </a:lnTo>
                <a:lnTo>
                  <a:pt x="18538" y="1897196"/>
                </a:lnTo>
                <a:lnTo>
                  <a:pt x="11701" y="1822933"/>
                </a:lnTo>
                <a:lnTo>
                  <a:pt x="8657" y="1763740"/>
                </a:lnTo>
                <a:lnTo>
                  <a:pt x="8553" y="1716744"/>
                </a:lnTo>
                <a:lnTo>
                  <a:pt x="10538" y="1679073"/>
                </a:lnTo>
                <a:lnTo>
                  <a:pt x="13757" y="1647854"/>
                </a:lnTo>
                <a:lnTo>
                  <a:pt x="17359" y="1620214"/>
                </a:lnTo>
                <a:lnTo>
                  <a:pt x="20490" y="1593280"/>
                </a:lnTo>
                <a:lnTo>
                  <a:pt x="22299" y="1564179"/>
                </a:lnTo>
                <a:lnTo>
                  <a:pt x="21933" y="1530039"/>
                </a:lnTo>
                <a:lnTo>
                  <a:pt x="18538" y="1487987"/>
                </a:lnTo>
                <a:lnTo>
                  <a:pt x="15337" y="1429265"/>
                </a:lnTo>
                <a:lnTo>
                  <a:pt x="17300" y="1371059"/>
                </a:lnTo>
                <a:lnTo>
                  <a:pt x="22303" y="1314193"/>
                </a:lnTo>
                <a:lnTo>
                  <a:pt x="28220" y="1259491"/>
                </a:lnTo>
                <a:lnTo>
                  <a:pt x="32926" y="1207775"/>
                </a:lnTo>
                <a:lnTo>
                  <a:pt x="34298" y="1159869"/>
                </a:lnTo>
                <a:lnTo>
                  <a:pt x="30210" y="1116596"/>
                </a:lnTo>
                <a:lnTo>
                  <a:pt x="18538" y="1078778"/>
                </a:lnTo>
                <a:lnTo>
                  <a:pt x="10321" y="1052013"/>
                </a:lnTo>
                <a:lnTo>
                  <a:pt x="6627" y="1018724"/>
                </a:lnTo>
                <a:lnTo>
                  <a:pt x="6547" y="979788"/>
                </a:lnTo>
                <a:lnTo>
                  <a:pt x="9173" y="936080"/>
                </a:lnTo>
                <a:lnTo>
                  <a:pt x="13596" y="888478"/>
                </a:lnTo>
                <a:lnTo>
                  <a:pt x="18908" y="837858"/>
                </a:lnTo>
                <a:lnTo>
                  <a:pt x="24199" y="785097"/>
                </a:lnTo>
                <a:lnTo>
                  <a:pt x="28560" y="731072"/>
                </a:lnTo>
                <a:lnTo>
                  <a:pt x="31083" y="676658"/>
                </a:lnTo>
                <a:lnTo>
                  <a:pt x="30860" y="622734"/>
                </a:lnTo>
                <a:lnTo>
                  <a:pt x="26981" y="570176"/>
                </a:lnTo>
                <a:lnTo>
                  <a:pt x="18538" y="519859"/>
                </a:lnTo>
                <a:lnTo>
                  <a:pt x="9896" y="467028"/>
                </a:lnTo>
                <a:lnTo>
                  <a:pt x="7114" y="415317"/>
                </a:lnTo>
                <a:lnTo>
                  <a:pt x="8815" y="364850"/>
                </a:lnTo>
                <a:lnTo>
                  <a:pt x="13621" y="315751"/>
                </a:lnTo>
                <a:lnTo>
                  <a:pt x="20156" y="268144"/>
                </a:lnTo>
                <a:lnTo>
                  <a:pt x="27041" y="222155"/>
                </a:lnTo>
                <a:lnTo>
                  <a:pt x="32901" y="177908"/>
                </a:lnTo>
                <a:lnTo>
                  <a:pt x="36358" y="135526"/>
                </a:lnTo>
                <a:lnTo>
                  <a:pt x="36034" y="95136"/>
                </a:lnTo>
                <a:lnTo>
                  <a:pt x="30553" y="56860"/>
                </a:lnTo>
                <a:lnTo>
                  <a:pt x="18538" y="20823"/>
                </a:lnTo>
                <a:close/>
              </a:path>
            </a:pathLst>
          </a:custGeom>
          <a:ln w="185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5290736" y="1576375"/>
            <a:ext cx="1993264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slave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trade </a:t>
            </a:r>
            <a:r>
              <a:rPr sz="1400" spc="-105" dirty="0">
                <a:latin typeface="Trebuchet MS"/>
                <a:cs typeface="Trebuchet MS"/>
              </a:rPr>
              <a:t>work?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8544249" y="3789166"/>
            <a:ext cx="1507490" cy="787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4000"/>
              </a:lnSpc>
              <a:spcBef>
                <a:spcPts val="110"/>
              </a:spcBef>
            </a:pPr>
            <a:r>
              <a:rPr sz="800" dirty="0">
                <a:latin typeface="Arial MT"/>
                <a:cs typeface="Arial MT"/>
              </a:rPr>
              <a:t>heatstroke.</a:t>
            </a:r>
            <a:r>
              <a:rPr sz="800" spc="325" dirty="0">
                <a:latin typeface="Arial MT"/>
                <a:cs typeface="Arial MT"/>
              </a:rPr>
              <a:t>   </a:t>
            </a:r>
            <a:r>
              <a:rPr sz="800" dirty="0">
                <a:latin typeface="Arial MT"/>
                <a:cs typeface="Arial MT"/>
              </a:rPr>
              <a:t>Some</a:t>
            </a:r>
            <a:r>
              <a:rPr sz="800" spc="19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died</a:t>
            </a:r>
            <a:r>
              <a:rPr sz="800" spc="195" dirty="0">
                <a:latin typeface="Arial MT"/>
                <a:cs typeface="Arial MT"/>
              </a:rPr>
              <a:t> 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dysentery…others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harsh</a:t>
            </a:r>
            <a:r>
              <a:rPr sz="800" dirty="0">
                <a:latin typeface="Arial MT"/>
                <a:cs typeface="Arial MT"/>
              </a:rPr>
              <a:t> treatment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poor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food…those</a:t>
            </a:r>
            <a:r>
              <a:rPr sz="800" dirty="0">
                <a:latin typeface="Arial MT"/>
                <a:cs typeface="Arial MT"/>
              </a:rPr>
              <a:t> who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survive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journey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taken,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landing,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camp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be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fattened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up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cleaned.’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194582" y="4871241"/>
            <a:ext cx="2282825" cy="1162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>
              <a:lnSpc>
                <a:spcPct val="104099"/>
              </a:lnSpc>
              <a:spcBef>
                <a:spcPts val="60"/>
              </a:spcBef>
            </a:pPr>
            <a:r>
              <a:rPr sz="800" spc="-40" dirty="0">
                <a:latin typeface="Arial MT"/>
                <a:cs typeface="Arial MT"/>
              </a:rPr>
              <a:t>Once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enslaved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sold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auction,</a:t>
            </a:r>
            <a:r>
              <a:rPr sz="800" spc="-10" dirty="0">
                <a:latin typeface="Arial MT"/>
                <a:cs typeface="Arial MT"/>
              </a:rPr>
              <a:t> they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sent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variety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different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jobs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different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lives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always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hard.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huge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farms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plantations,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forced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plant,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look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harvest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crops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sell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lots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money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Europe.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Sugar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frown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West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Indies,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cotton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grown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North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Tobacco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grown </a:t>
            </a:r>
            <a:r>
              <a:rPr sz="800" spc="-10" dirty="0">
                <a:latin typeface="Arial MT"/>
                <a:cs typeface="Arial MT"/>
              </a:rPr>
              <a:t>in </a:t>
            </a:r>
            <a:r>
              <a:rPr sz="800" spc="-20" dirty="0">
                <a:latin typeface="Arial MT"/>
                <a:cs typeface="Arial MT"/>
              </a:rPr>
              <a:t>North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South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coffee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grown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South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America.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132230" y="4581704"/>
            <a:ext cx="262445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55" dirty="0">
                <a:latin typeface="Trebuchet MS"/>
                <a:cs typeface="Trebuchet MS"/>
              </a:rPr>
              <a:t>life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like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on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40" dirty="0">
                <a:latin typeface="Trebuchet MS"/>
                <a:cs typeface="Trebuchet MS"/>
              </a:rPr>
              <a:t>plantations?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630219" y="5822217"/>
            <a:ext cx="13227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Arial MT"/>
                <a:cs typeface="Arial MT"/>
              </a:rPr>
              <a:t>‘trash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gangs’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(weeders)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6630219" y="5962425"/>
            <a:ext cx="86423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Arial MT"/>
                <a:cs typeface="Arial MT"/>
              </a:rPr>
              <a:t>water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can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carriers.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630219" y="6508017"/>
            <a:ext cx="123825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91160" algn="l"/>
                <a:tab pos="769620" algn="l"/>
                <a:tab pos="1112520" algn="l"/>
              </a:tabLst>
            </a:pPr>
            <a:r>
              <a:rPr sz="800" spc="-10" dirty="0">
                <a:latin typeface="Arial MT"/>
                <a:cs typeface="Arial MT"/>
              </a:rPr>
              <a:t>slaves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would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0" dirty="0">
                <a:latin typeface="Arial MT"/>
                <a:cs typeface="Arial MT"/>
              </a:rPr>
              <a:t>often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5" dirty="0">
                <a:latin typeface="Arial MT"/>
                <a:cs typeface="Arial MT"/>
              </a:rPr>
              <a:t>do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630219" y="6642093"/>
            <a:ext cx="1221740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5000"/>
              </a:lnSpc>
              <a:spcBef>
                <a:spcPts val="100"/>
              </a:spcBef>
              <a:tabLst>
                <a:tab pos="655320" algn="l"/>
                <a:tab pos="1041400" algn="l"/>
              </a:tabLst>
            </a:pPr>
            <a:r>
              <a:rPr sz="800" spc="-10" dirty="0">
                <a:latin typeface="Arial MT"/>
                <a:cs typeface="Arial MT"/>
              </a:rPr>
              <a:t>exhausting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0" dirty="0">
                <a:latin typeface="Arial MT"/>
                <a:cs typeface="Arial MT"/>
              </a:rPr>
              <a:t>jobs,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14" dirty="0">
                <a:latin typeface="Arial MT"/>
                <a:cs typeface="Arial MT"/>
              </a:rPr>
              <a:t>such</a:t>
            </a:r>
            <a:r>
              <a:rPr sz="800" spc="-10" dirty="0">
                <a:latin typeface="Arial MT"/>
                <a:cs typeface="Arial MT"/>
              </a:rPr>
              <a:t> gardening,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630219" y="6913402"/>
            <a:ext cx="128079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20" dirty="0">
                <a:latin typeface="Arial MT"/>
                <a:cs typeface="Arial MT"/>
              </a:rPr>
              <a:t>driving,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cleaning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nursing.’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51" name="object 5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143747" y="4647184"/>
            <a:ext cx="2005583" cy="1014983"/>
          </a:xfrm>
          <a:prstGeom prst="rect">
            <a:avLst/>
          </a:prstGeom>
        </p:spPr>
      </p:pic>
      <p:sp>
        <p:nvSpPr>
          <p:cNvPr id="52" name="object 52"/>
          <p:cNvSpPr txBox="1"/>
          <p:nvPr/>
        </p:nvSpPr>
        <p:spPr>
          <a:xfrm>
            <a:off x="6604819" y="4852918"/>
            <a:ext cx="3517265" cy="10102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 marR="1986280" indent="55244" algn="just">
              <a:lnSpc>
                <a:spcPct val="112500"/>
              </a:lnSpc>
              <a:spcBef>
                <a:spcPts val="125"/>
              </a:spcBef>
            </a:pPr>
            <a:r>
              <a:rPr sz="800" dirty="0">
                <a:latin typeface="Calibri"/>
                <a:cs typeface="Calibri"/>
              </a:rPr>
              <a:t>’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would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expected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work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most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life. </a:t>
            </a:r>
            <a:r>
              <a:rPr sz="800" dirty="0">
                <a:latin typeface="Arial MT"/>
                <a:cs typeface="Arial MT"/>
              </a:rPr>
              <a:t>Some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worked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Plantations</a:t>
            </a:r>
            <a:r>
              <a:rPr sz="800" spc="-20" dirty="0">
                <a:latin typeface="Arial MT"/>
                <a:cs typeface="Arial MT"/>
              </a:rPr>
              <a:t> owner’s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house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cleaner,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cook</a:t>
            </a:r>
            <a:r>
              <a:rPr sz="800" dirty="0">
                <a:latin typeface="Arial MT"/>
                <a:cs typeface="Arial MT"/>
              </a:rPr>
              <a:t> or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servant,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 </a:t>
            </a:r>
            <a:r>
              <a:rPr sz="800" spc="-50" dirty="0">
                <a:latin typeface="Arial MT"/>
                <a:cs typeface="Arial MT"/>
              </a:rPr>
              <a:t>most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worked out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fields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farm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worked.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Three</a:t>
            </a:r>
            <a:endParaRPr sz="8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  <a:spcBef>
                <a:spcPts val="285"/>
              </a:spcBef>
            </a:pPr>
            <a:r>
              <a:rPr sz="1200" baseline="17361" dirty="0">
                <a:latin typeface="Arial MT"/>
                <a:cs typeface="Arial MT"/>
              </a:rPr>
              <a:t>and</a:t>
            </a:r>
            <a:r>
              <a:rPr sz="1200" spc="172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four</a:t>
            </a:r>
            <a:r>
              <a:rPr sz="1200" spc="165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year</a:t>
            </a:r>
            <a:r>
              <a:rPr sz="1200" spc="165" baseline="17361" dirty="0">
                <a:latin typeface="Arial MT"/>
                <a:cs typeface="Arial MT"/>
              </a:rPr>
              <a:t> </a:t>
            </a:r>
            <a:r>
              <a:rPr sz="1200" spc="-15" baseline="17361" dirty="0">
                <a:latin typeface="Arial MT"/>
                <a:cs typeface="Arial MT"/>
              </a:rPr>
              <a:t>olds</a:t>
            </a:r>
            <a:r>
              <a:rPr sz="1200" spc="165" baseline="17361" dirty="0">
                <a:latin typeface="Arial MT"/>
                <a:cs typeface="Arial MT"/>
              </a:rPr>
              <a:t> </a:t>
            </a:r>
            <a:r>
              <a:rPr sz="1200" spc="-15" baseline="17361" dirty="0">
                <a:latin typeface="Arial MT"/>
                <a:cs typeface="Arial MT"/>
              </a:rPr>
              <a:t>would</a:t>
            </a:r>
            <a:r>
              <a:rPr sz="1200" spc="172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work</a:t>
            </a:r>
            <a:r>
              <a:rPr sz="1200" spc="165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in</a:t>
            </a:r>
            <a:r>
              <a:rPr sz="1200" spc="615" baseline="17361" dirty="0">
                <a:latin typeface="Arial MT"/>
                <a:cs typeface="Arial MT"/>
              </a:rPr>
              <a:t> </a:t>
            </a:r>
            <a:r>
              <a:rPr sz="800" b="1" dirty="0">
                <a:latin typeface="Calibri"/>
                <a:cs typeface="Calibri"/>
              </a:rPr>
              <a:t>Punishments</a:t>
            </a:r>
            <a:r>
              <a:rPr sz="800" b="1" spc="295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for</a:t>
            </a:r>
            <a:r>
              <a:rPr sz="800" b="1" spc="295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slaves</a:t>
            </a:r>
            <a:r>
              <a:rPr sz="800" b="1" spc="295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who</a:t>
            </a:r>
            <a:r>
              <a:rPr sz="800" b="1" spc="310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break</a:t>
            </a:r>
            <a:r>
              <a:rPr sz="800" b="1" spc="305" dirty="0">
                <a:latin typeface="Calibri"/>
                <a:cs typeface="Calibri"/>
              </a:rPr>
              <a:t> </a:t>
            </a:r>
            <a:r>
              <a:rPr sz="800" b="1" spc="-25" dirty="0">
                <a:latin typeface="Calibri"/>
                <a:cs typeface="Calibri"/>
              </a:rPr>
              <a:t>my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7995386" y="5855745"/>
            <a:ext cx="45085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200" baseline="17361" dirty="0">
                <a:latin typeface="Arial MT"/>
                <a:cs typeface="Arial MT"/>
              </a:rPr>
              <a:t>as</a:t>
            </a:r>
            <a:r>
              <a:rPr sz="1200" spc="465" baseline="17361" dirty="0">
                <a:latin typeface="Arial MT"/>
                <a:cs typeface="Arial MT"/>
              </a:rPr>
              <a:t> </a:t>
            </a:r>
            <a:r>
              <a:rPr sz="800" b="1" spc="-20" dirty="0">
                <a:latin typeface="Calibri"/>
                <a:cs typeface="Calibri"/>
              </a:rPr>
              <a:t>laws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7550838" y="5992905"/>
            <a:ext cx="256794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200" spc="-60" baseline="17361" dirty="0">
                <a:latin typeface="Arial MT"/>
                <a:cs typeface="Arial MT"/>
              </a:rPr>
              <a:t>Between</a:t>
            </a:r>
            <a:r>
              <a:rPr sz="1200" spc="315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the</a:t>
            </a:r>
            <a:r>
              <a:rPr sz="1200" spc="667" baseline="17361" dirty="0">
                <a:latin typeface="Arial MT"/>
                <a:cs typeface="Arial MT"/>
              </a:rPr>
              <a:t> </a:t>
            </a:r>
            <a:r>
              <a:rPr sz="800" b="1" dirty="0">
                <a:latin typeface="Calibri"/>
                <a:cs typeface="Calibri"/>
              </a:rPr>
              <a:t>For</a:t>
            </a:r>
            <a:r>
              <a:rPr sz="800" b="1" spc="265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any</a:t>
            </a:r>
            <a:r>
              <a:rPr sz="800" b="1" spc="275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rebellions:</a:t>
            </a:r>
            <a:r>
              <a:rPr sz="800" b="1" spc="26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rebels</a:t>
            </a:r>
            <a:r>
              <a:rPr sz="800" spc="26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nailed</a:t>
            </a:r>
            <a:r>
              <a:rPr sz="800" spc="27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to</a:t>
            </a:r>
            <a:r>
              <a:rPr sz="800" spc="270" dirty="0">
                <a:latin typeface="Calibri"/>
                <a:cs typeface="Calibri"/>
              </a:rPr>
              <a:t> </a:t>
            </a:r>
            <a:r>
              <a:rPr sz="800" spc="-25" dirty="0">
                <a:latin typeface="Calibri"/>
                <a:cs typeface="Calibri"/>
              </a:rPr>
              <a:t>the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6604819" y="6102598"/>
            <a:ext cx="3517265" cy="446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lnSpc>
                <a:spcPct val="114999"/>
              </a:lnSpc>
              <a:spcBef>
                <a:spcPts val="100"/>
              </a:spcBef>
            </a:pPr>
            <a:r>
              <a:rPr sz="1200" baseline="10416" dirty="0">
                <a:latin typeface="Arial MT"/>
                <a:cs typeface="Arial MT"/>
              </a:rPr>
              <a:t>ages</a:t>
            </a:r>
            <a:r>
              <a:rPr sz="1200" spc="494" baseline="10416" dirty="0">
                <a:latin typeface="Arial MT"/>
                <a:cs typeface="Arial MT"/>
              </a:rPr>
              <a:t> </a:t>
            </a:r>
            <a:r>
              <a:rPr sz="1200" baseline="10416" dirty="0">
                <a:latin typeface="Arial MT"/>
                <a:cs typeface="Arial MT"/>
              </a:rPr>
              <a:t>of</a:t>
            </a:r>
            <a:r>
              <a:rPr sz="1200" spc="494" baseline="10416" dirty="0">
                <a:latin typeface="Arial MT"/>
                <a:cs typeface="Arial MT"/>
              </a:rPr>
              <a:t> </a:t>
            </a:r>
            <a:r>
              <a:rPr sz="1200" spc="-15" baseline="10416" dirty="0">
                <a:latin typeface="Arial MT"/>
                <a:cs typeface="Arial MT"/>
              </a:rPr>
              <a:t>nine</a:t>
            </a:r>
            <a:r>
              <a:rPr sz="1200" spc="502" baseline="10416" dirty="0">
                <a:latin typeface="Arial MT"/>
                <a:cs typeface="Arial MT"/>
              </a:rPr>
              <a:t> </a:t>
            </a:r>
            <a:r>
              <a:rPr sz="1200" baseline="10416" dirty="0">
                <a:latin typeface="Arial MT"/>
                <a:cs typeface="Arial MT"/>
              </a:rPr>
              <a:t>and</a:t>
            </a:r>
            <a:r>
              <a:rPr sz="1200" spc="509" baseline="10416" dirty="0">
                <a:latin typeface="Arial MT"/>
                <a:cs typeface="Arial MT"/>
              </a:rPr>
              <a:t> </a:t>
            </a:r>
            <a:r>
              <a:rPr sz="1200" baseline="10416" dirty="0">
                <a:latin typeface="Arial MT"/>
                <a:cs typeface="Arial MT"/>
              </a:rPr>
              <a:t>twelve,</a:t>
            </a:r>
            <a:r>
              <a:rPr sz="1200" spc="494" baseline="10416" dirty="0">
                <a:latin typeface="Arial MT"/>
                <a:cs typeface="Arial MT"/>
              </a:rPr>
              <a:t> </a:t>
            </a:r>
            <a:r>
              <a:rPr sz="1200" baseline="10416" dirty="0">
                <a:latin typeface="Arial MT"/>
                <a:cs typeface="Arial MT"/>
              </a:rPr>
              <a:t>they</a:t>
            </a:r>
            <a:r>
              <a:rPr sz="1200" spc="562" baseline="10416" dirty="0">
                <a:latin typeface="Arial MT"/>
                <a:cs typeface="Arial MT"/>
              </a:rPr>
              <a:t> </a:t>
            </a:r>
            <a:r>
              <a:rPr sz="800" dirty="0">
                <a:latin typeface="Calibri"/>
                <a:cs typeface="Calibri"/>
              </a:rPr>
              <a:t>ground</a:t>
            </a:r>
            <a:r>
              <a:rPr sz="800" spc="8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then</a:t>
            </a:r>
            <a:r>
              <a:rPr sz="800" spc="8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burnt;</a:t>
            </a:r>
            <a:r>
              <a:rPr sz="800" spc="6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fire</a:t>
            </a:r>
            <a:r>
              <a:rPr sz="800" spc="8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applied</a:t>
            </a:r>
            <a:r>
              <a:rPr sz="800" spc="8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starting</a:t>
            </a:r>
            <a:r>
              <a:rPr sz="800" spc="80" dirty="0">
                <a:latin typeface="Calibri"/>
                <a:cs typeface="Calibri"/>
              </a:rPr>
              <a:t> </a:t>
            </a:r>
            <a:r>
              <a:rPr sz="800" spc="-25" dirty="0">
                <a:latin typeface="Calibri"/>
                <a:cs typeface="Calibri"/>
              </a:rPr>
              <a:t>at</a:t>
            </a:r>
            <a:r>
              <a:rPr sz="800" spc="500" dirty="0">
                <a:latin typeface="Calibri"/>
                <a:cs typeface="Calibri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would</a:t>
            </a:r>
            <a:r>
              <a:rPr sz="1200" spc="270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start</a:t>
            </a:r>
            <a:r>
              <a:rPr sz="1200" spc="254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to</a:t>
            </a:r>
            <a:r>
              <a:rPr sz="1200" spc="262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work</a:t>
            </a:r>
            <a:r>
              <a:rPr sz="1200" spc="262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in</a:t>
            </a:r>
            <a:r>
              <a:rPr sz="1200" spc="254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the</a:t>
            </a:r>
            <a:r>
              <a:rPr sz="1200" spc="262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fields</a:t>
            </a:r>
            <a:r>
              <a:rPr sz="1200" spc="540" baseline="17361" dirty="0">
                <a:latin typeface="Arial MT"/>
                <a:cs typeface="Arial MT"/>
              </a:rPr>
              <a:t> </a:t>
            </a:r>
            <a:r>
              <a:rPr sz="800" dirty="0">
                <a:latin typeface="Calibri"/>
                <a:cs typeface="Calibri"/>
              </a:rPr>
              <a:t>the</a:t>
            </a:r>
            <a:r>
              <a:rPr sz="800" spc="1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feet,</a:t>
            </a:r>
            <a:r>
              <a:rPr sz="800" spc="-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gradually</a:t>
            </a:r>
            <a:r>
              <a:rPr sz="800" spc="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moving</a:t>
            </a:r>
            <a:r>
              <a:rPr sz="800" spc="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up</a:t>
            </a:r>
            <a:r>
              <a:rPr sz="800" spc="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to</a:t>
            </a:r>
            <a:r>
              <a:rPr sz="800" spc="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the</a:t>
            </a:r>
            <a:r>
              <a:rPr sz="800" spc="5" dirty="0">
                <a:latin typeface="Calibri"/>
                <a:cs typeface="Calibri"/>
              </a:rPr>
              <a:t> </a:t>
            </a:r>
            <a:r>
              <a:rPr sz="800" spc="-10" dirty="0">
                <a:latin typeface="Calibri"/>
                <a:cs typeface="Calibri"/>
              </a:rPr>
              <a:t>head.</a:t>
            </a:r>
            <a:r>
              <a:rPr sz="800" spc="500" dirty="0">
                <a:latin typeface="Calibri"/>
                <a:cs typeface="Calibri"/>
              </a:rPr>
              <a:t> </a:t>
            </a:r>
            <a:r>
              <a:rPr sz="1200" spc="-15" baseline="17361" dirty="0">
                <a:latin typeface="Arial MT"/>
                <a:cs typeface="Arial MT"/>
              </a:rPr>
              <a:t>with</a:t>
            </a:r>
            <a:r>
              <a:rPr sz="1200" spc="75" baseline="17361" dirty="0">
                <a:latin typeface="Arial MT"/>
                <a:cs typeface="Arial MT"/>
              </a:rPr>
              <a:t> </a:t>
            </a:r>
            <a:r>
              <a:rPr sz="1200" spc="-37" baseline="17361" dirty="0">
                <a:latin typeface="Arial MT"/>
                <a:cs typeface="Arial MT"/>
              </a:rPr>
              <a:t>the</a:t>
            </a:r>
            <a:r>
              <a:rPr sz="1200" spc="82" baseline="17361" dirty="0">
                <a:latin typeface="Arial MT"/>
                <a:cs typeface="Arial MT"/>
              </a:rPr>
              <a:t> </a:t>
            </a:r>
            <a:r>
              <a:rPr sz="1200" spc="-15" baseline="17361" dirty="0">
                <a:latin typeface="Arial MT"/>
                <a:cs typeface="Arial MT"/>
              </a:rPr>
              <a:t>adults.</a:t>
            </a:r>
            <a:r>
              <a:rPr sz="1200" spc="457" baseline="17361" dirty="0">
                <a:latin typeface="Arial MT"/>
                <a:cs typeface="Arial MT"/>
              </a:rPr>
              <a:t> </a:t>
            </a:r>
            <a:r>
              <a:rPr sz="1200" spc="-97" baseline="17361" dirty="0">
                <a:latin typeface="Arial MT"/>
                <a:cs typeface="Arial MT"/>
              </a:rPr>
              <a:t>As</a:t>
            </a:r>
            <a:r>
              <a:rPr sz="1200" spc="75" baseline="17361" dirty="0">
                <a:latin typeface="Arial MT"/>
                <a:cs typeface="Arial MT"/>
              </a:rPr>
              <a:t> </a:t>
            </a:r>
            <a:r>
              <a:rPr sz="1200" spc="-15" baseline="17361" dirty="0">
                <a:latin typeface="Arial MT"/>
                <a:cs typeface="Arial MT"/>
              </a:rPr>
              <a:t>they</a:t>
            </a:r>
            <a:r>
              <a:rPr sz="1200" spc="82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got</a:t>
            </a:r>
            <a:r>
              <a:rPr sz="1200" spc="75" baseline="17361" dirty="0">
                <a:latin typeface="Arial MT"/>
                <a:cs typeface="Arial MT"/>
              </a:rPr>
              <a:t> </a:t>
            </a:r>
            <a:r>
              <a:rPr sz="1200" baseline="17361" dirty="0">
                <a:latin typeface="Arial MT"/>
                <a:cs typeface="Arial MT"/>
              </a:rPr>
              <a:t>older,</a:t>
            </a:r>
            <a:r>
              <a:rPr sz="1200" spc="607" baseline="17361" dirty="0">
                <a:latin typeface="Arial MT"/>
                <a:cs typeface="Arial MT"/>
              </a:rPr>
              <a:t> </a:t>
            </a:r>
            <a:r>
              <a:rPr sz="800" b="1" dirty="0">
                <a:latin typeface="Calibri"/>
                <a:cs typeface="Calibri"/>
              </a:rPr>
              <a:t>For</a:t>
            </a:r>
            <a:r>
              <a:rPr sz="800" b="1" spc="110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continued</a:t>
            </a:r>
            <a:r>
              <a:rPr sz="800" b="1" spc="120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running</a:t>
            </a:r>
            <a:r>
              <a:rPr sz="800" b="1" spc="125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away:</a:t>
            </a:r>
            <a:r>
              <a:rPr sz="800" b="1" spc="39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removal</a:t>
            </a:r>
            <a:r>
              <a:rPr sz="800" spc="110" dirty="0">
                <a:latin typeface="Calibri"/>
                <a:cs typeface="Calibri"/>
              </a:rPr>
              <a:t> </a:t>
            </a:r>
            <a:r>
              <a:rPr sz="800" spc="-25" dirty="0">
                <a:latin typeface="Calibri"/>
                <a:cs typeface="Calibri"/>
              </a:rPr>
              <a:t>of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7942795" y="6526305"/>
            <a:ext cx="175704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200" spc="-37" baseline="10416" dirty="0">
                <a:latin typeface="Arial MT"/>
                <a:cs typeface="Arial MT"/>
              </a:rPr>
              <a:t>less</a:t>
            </a:r>
            <a:r>
              <a:rPr sz="1200" spc="637" baseline="10416" dirty="0">
                <a:latin typeface="Arial MT"/>
                <a:cs typeface="Arial MT"/>
              </a:rPr>
              <a:t> </a:t>
            </a:r>
            <a:r>
              <a:rPr sz="800" dirty="0">
                <a:latin typeface="Calibri"/>
                <a:cs typeface="Calibri"/>
              </a:rPr>
              <a:t>hand,</a:t>
            </a:r>
            <a:r>
              <a:rPr sz="800" spc="1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foot</a:t>
            </a:r>
            <a:r>
              <a:rPr sz="800" spc="2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or</a:t>
            </a:r>
            <a:r>
              <a:rPr sz="800" spc="2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testicle</a:t>
            </a:r>
            <a:r>
              <a:rPr sz="800" spc="2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with</a:t>
            </a:r>
            <a:r>
              <a:rPr sz="800" spc="3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an</a:t>
            </a:r>
            <a:r>
              <a:rPr sz="800" spc="30" dirty="0">
                <a:latin typeface="Calibri"/>
                <a:cs typeface="Calibri"/>
              </a:rPr>
              <a:t> </a:t>
            </a:r>
            <a:r>
              <a:rPr sz="800" spc="-20" dirty="0">
                <a:latin typeface="Calibri"/>
                <a:cs typeface="Calibri"/>
              </a:rPr>
              <a:t>axe.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7995386" y="6666514"/>
            <a:ext cx="211137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200" baseline="10416" dirty="0">
                <a:latin typeface="Arial MT"/>
                <a:cs typeface="Arial MT"/>
              </a:rPr>
              <a:t>as</a:t>
            </a:r>
            <a:r>
              <a:rPr sz="1200" spc="735" baseline="10416" dirty="0">
                <a:latin typeface="Arial MT"/>
                <a:cs typeface="Arial MT"/>
              </a:rPr>
              <a:t> </a:t>
            </a:r>
            <a:r>
              <a:rPr sz="800" b="1" dirty="0">
                <a:latin typeface="Calibri"/>
                <a:cs typeface="Calibri"/>
              </a:rPr>
              <a:t>For</a:t>
            </a:r>
            <a:r>
              <a:rPr sz="800" b="1" spc="35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running</a:t>
            </a:r>
            <a:r>
              <a:rPr sz="800" b="1" spc="50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away:</a:t>
            </a:r>
            <a:r>
              <a:rPr sz="800" b="1" spc="4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neck</a:t>
            </a:r>
            <a:r>
              <a:rPr sz="800" spc="4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ring</a:t>
            </a:r>
            <a:r>
              <a:rPr sz="800" spc="4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or</a:t>
            </a:r>
            <a:r>
              <a:rPr sz="800" spc="4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iron</a:t>
            </a:r>
            <a:r>
              <a:rPr sz="800" spc="45" dirty="0">
                <a:latin typeface="Calibri"/>
                <a:cs typeface="Calibri"/>
              </a:rPr>
              <a:t> </a:t>
            </a:r>
            <a:r>
              <a:rPr sz="800" spc="-10" dirty="0">
                <a:latin typeface="Calibri"/>
                <a:cs typeface="Calibri"/>
              </a:rPr>
              <a:t>muzzle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7268394" y="6806721"/>
            <a:ext cx="285115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200" spc="-82" baseline="17361" dirty="0">
                <a:latin typeface="Arial MT"/>
                <a:cs typeface="Arial MT"/>
              </a:rPr>
              <a:t>horse-</a:t>
            </a:r>
            <a:r>
              <a:rPr sz="1200" spc="-30" baseline="17361" dirty="0">
                <a:latin typeface="Arial MT"/>
                <a:cs typeface="Arial MT"/>
              </a:rPr>
              <a:t>and-</a:t>
            </a:r>
            <a:r>
              <a:rPr sz="1200" baseline="17361" dirty="0">
                <a:latin typeface="Arial MT"/>
                <a:cs typeface="Arial MT"/>
              </a:rPr>
              <a:t>carriage</a:t>
            </a:r>
            <a:r>
              <a:rPr sz="1200" spc="217" baseline="17361" dirty="0">
                <a:latin typeface="Arial MT"/>
                <a:cs typeface="Arial MT"/>
              </a:rPr>
              <a:t>  </a:t>
            </a:r>
            <a:r>
              <a:rPr sz="800" b="1" dirty="0">
                <a:latin typeface="Calibri"/>
                <a:cs typeface="Calibri"/>
              </a:rPr>
              <a:t>Failing</a:t>
            </a:r>
            <a:r>
              <a:rPr sz="800" b="1" spc="254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to</a:t>
            </a:r>
            <a:r>
              <a:rPr sz="800" b="1" spc="254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do</a:t>
            </a:r>
            <a:r>
              <a:rPr sz="800" b="1" spc="260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duties</a:t>
            </a:r>
            <a:r>
              <a:rPr sz="800" b="1" spc="245" dirty="0">
                <a:latin typeface="Calibri"/>
                <a:cs typeface="Calibri"/>
              </a:rPr>
              <a:t> </a:t>
            </a:r>
            <a:r>
              <a:rPr sz="800" b="1" dirty="0">
                <a:latin typeface="Calibri"/>
                <a:cs typeface="Calibri"/>
              </a:rPr>
              <a:t>properly:</a:t>
            </a:r>
            <a:r>
              <a:rPr sz="800" b="1" spc="24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lashed</a:t>
            </a:r>
            <a:r>
              <a:rPr sz="800" spc="254" dirty="0">
                <a:latin typeface="Calibri"/>
                <a:cs typeface="Calibri"/>
              </a:rPr>
              <a:t> </a:t>
            </a:r>
            <a:r>
              <a:rPr sz="800" spc="-25" dirty="0">
                <a:latin typeface="Calibri"/>
                <a:cs typeface="Calibri"/>
              </a:rPr>
              <a:t>for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8196760" y="6946929"/>
            <a:ext cx="122872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Calibri"/>
                <a:cs typeface="Calibri"/>
              </a:rPr>
              <a:t>every</a:t>
            </a:r>
            <a:r>
              <a:rPr sz="800" spc="5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year</a:t>
            </a:r>
            <a:r>
              <a:rPr sz="800" spc="5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of</a:t>
            </a:r>
            <a:r>
              <a:rPr sz="800" spc="5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the</a:t>
            </a:r>
            <a:r>
              <a:rPr sz="800" spc="6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slaves</a:t>
            </a:r>
            <a:r>
              <a:rPr sz="800" spc="60" dirty="0">
                <a:latin typeface="Calibri"/>
                <a:cs typeface="Calibri"/>
              </a:rPr>
              <a:t> </a:t>
            </a:r>
            <a:r>
              <a:rPr sz="800" spc="-10" dirty="0">
                <a:latin typeface="Calibri"/>
                <a:cs typeface="Calibri"/>
              </a:rPr>
              <a:t>life.</a:t>
            </a:r>
            <a:endParaRPr sz="800">
              <a:latin typeface="Calibri"/>
              <a:cs typeface="Calibri"/>
            </a:endParaRPr>
          </a:p>
        </p:txBody>
      </p:sp>
      <p:pic>
        <p:nvPicPr>
          <p:cNvPr id="60" name="object 6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123435" y="6085839"/>
            <a:ext cx="2325624" cy="996696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75563" y="5540247"/>
            <a:ext cx="1295400" cy="153314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9082" y="465918"/>
            <a:ext cx="382905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dirty="0">
                <a:latin typeface="Verdana"/>
                <a:cs typeface="Verdana"/>
              </a:rPr>
              <a:t>TRANSATLANTIC</a:t>
            </a:r>
            <a:r>
              <a:rPr sz="2200" b="0" spc="-105" dirty="0">
                <a:latin typeface="Verdana"/>
                <a:cs typeface="Verdana"/>
              </a:rPr>
              <a:t>  </a:t>
            </a:r>
            <a:r>
              <a:rPr sz="2200" b="0" spc="-10" dirty="0">
                <a:latin typeface="Verdana"/>
                <a:cs typeface="Verdana"/>
              </a:rPr>
              <a:t>SLAVERY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93146" y="5003253"/>
          <a:ext cx="6189978" cy="20173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7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6854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00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00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2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Transatlantic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41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288290">
                        <a:lnSpc>
                          <a:spcPct val="105000"/>
                        </a:lnSpc>
                        <a:spcBef>
                          <a:spcPts val="340"/>
                        </a:spcBef>
                      </a:pPr>
                      <a:r>
                        <a:rPr sz="800" spc="-9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involves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going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across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Atlantic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ocean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either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plane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boat.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82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Rebellion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41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4455">
                        <a:lnSpc>
                          <a:spcPct val="105000"/>
                        </a:lnSpc>
                        <a:spcBef>
                          <a:spcPts val="34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4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act</a:t>
                      </a:r>
                      <a:r>
                        <a:rPr sz="800" spc="4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4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armed</a:t>
                      </a:r>
                      <a:r>
                        <a:rPr sz="800" spc="459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resistance</a:t>
                      </a:r>
                      <a:r>
                        <a:rPr sz="800" spc="459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against</a:t>
                      </a:r>
                      <a:r>
                        <a:rPr sz="800" spc="4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government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or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leader.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5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Slave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 algn="just">
                        <a:lnSpc>
                          <a:spcPct val="105000"/>
                        </a:lnSpc>
                        <a:spcBef>
                          <a:spcPts val="35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person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forced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work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obey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another,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considered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property.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Emancipation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622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5000"/>
                        </a:lnSpc>
                        <a:spcBef>
                          <a:spcPts val="860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1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act</a:t>
                      </a:r>
                      <a:r>
                        <a:rPr sz="800" spc="1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being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set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free</a:t>
                      </a:r>
                      <a:r>
                        <a:rPr sz="800" spc="1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1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legal,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social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political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restrictions.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92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Plantation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35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5000"/>
                        </a:lnSpc>
                        <a:spcBef>
                          <a:spcPts val="33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04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farm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which</a:t>
                      </a:r>
                      <a:r>
                        <a:rPr sz="800" spc="1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grows</a:t>
                      </a:r>
                      <a:r>
                        <a:rPr sz="800" spc="2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coffee,</a:t>
                      </a:r>
                      <a:r>
                        <a:rPr sz="800" spc="1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sugar</a:t>
                      </a:r>
                      <a:r>
                        <a:rPr sz="800" spc="2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tobacco.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Manufactured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335"/>
                        </a:spcBef>
                      </a:pPr>
                      <a:r>
                        <a:rPr sz="800" spc="-50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product</a:t>
                      </a:r>
                      <a:r>
                        <a:rPr sz="800" spc="2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created</a:t>
                      </a:r>
                      <a:r>
                        <a:rPr sz="800" spc="2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using</a:t>
                      </a:r>
                      <a:r>
                        <a:rPr sz="800" spc="2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large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scale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machinery,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involved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raw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materials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55" dirty="0">
                          <a:latin typeface="Arial"/>
                          <a:cs typeface="Arial"/>
                        </a:rPr>
                        <a:t>Middle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Passage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>
                        <a:lnSpc>
                          <a:spcPct val="105000"/>
                        </a:lnSpc>
                        <a:spcBef>
                          <a:spcPts val="330"/>
                        </a:spcBef>
                      </a:pPr>
                      <a:r>
                        <a:rPr sz="800" spc="-3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journey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across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Atlantic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Ocean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that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carried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enslaved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people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cargo.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Passive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17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800" spc="-9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when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something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non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-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violent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117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6" name="object 6"/>
          <p:cNvGrpSpPr/>
          <p:nvPr/>
        </p:nvGrpSpPr>
        <p:grpSpPr>
          <a:xfrm>
            <a:off x="3760859" y="916722"/>
            <a:ext cx="972185" cy="1496695"/>
            <a:chOff x="3760859" y="916722"/>
            <a:chExt cx="972185" cy="1496695"/>
          </a:xfrm>
        </p:grpSpPr>
        <p:sp>
          <p:nvSpPr>
            <p:cNvPr id="7" name="object 7"/>
            <p:cNvSpPr/>
            <p:nvPr/>
          </p:nvSpPr>
          <p:spPr>
            <a:xfrm>
              <a:off x="3767046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863619" y="0"/>
                  </a:moveTo>
                  <a:lnTo>
                    <a:pt x="95956" y="0"/>
                  </a:lnTo>
                  <a:lnTo>
                    <a:pt x="58605" y="7538"/>
                  </a:lnTo>
                  <a:lnTo>
                    <a:pt x="28105" y="28096"/>
                  </a:lnTo>
                  <a:lnTo>
                    <a:pt x="7540" y="58588"/>
                  </a:lnTo>
                  <a:lnTo>
                    <a:pt x="0" y="95928"/>
                  </a:lnTo>
                  <a:lnTo>
                    <a:pt x="0" y="1388064"/>
                  </a:lnTo>
                  <a:lnTo>
                    <a:pt x="7540" y="1425403"/>
                  </a:lnTo>
                  <a:lnTo>
                    <a:pt x="28105" y="1455895"/>
                  </a:lnTo>
                  <a:lnTo>
                    <a:pt x="58605" y="1476453"/>
                  </a:lnTo>
                  <a:lnTo>
                    <a:pt x="95956" y="1483992"/>
                  </a:lnTo>
                  <a:lnTo>
                    <a:pt x="863619" y="1483992"/>
                  </a:lnTo>
                  <a:lnTo>
                    <a:pt x="900969" y="1476453"/>
                  </a:lnTo>
                  <a:lnTo>
                    <a:pt x="931470" y="1455895"/>
                  </a:lnTo>
                  <a:lnTo>
                    <a:pt x="952034" y="1425403"/>
                  </a:lnTo>
                  <a:lnTo>
                    <a:pt x="959575" y="1388064"/>
                  </a:lnTo>
                  <a:lnTo>
                    <a:pt x="959575" y="95928"/>
                  </a:lnTo>
                  <a:lnTo>
                    <a:pt x="952034" y="58588"/>
                  </a:lnTo>
                  <a:lnTo>
                    <a:pt x="931470" y="28096"/>
                  </a:lnTo>
                  <a:lnTo>
                    <a:pt x="900969" y="7538"/>
                  </a:lnTo>
                  <a:lnTo>
                    <a:pt x="863619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767046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0" y="95928"/>
                  </a:moveTo>
                  <a:lnTo>
                    <a:pt x="7540" y="58589"/>
                  </a:lnTo>
                  <a:lnTo>
                    <a:pt x="28105" y="28096"/>
                  </a:lnTo>
                  <a:lnTo>
                    <a:pt x="58606" y="7538"/>
                  </a:lnTo>
                  <a:lnTo>
                    <a:pt x="95956" y="0"/>
                  </a:lnTo>
                  <a:lnTo>
                    <a:pt x="863619" y="0"/>
                  </a:lnTo>
                  <a:lnTo>
                    <a:pt x="900969" y="7538"/>
                  </a:lnTo>
                  <a:lnTo>
                    <a:pt x="931470" y="28096"/>
                  </a:lnTo>
                  <a:lnTo>
                    <a:pt x="952035" y="58589"/>
                  </a:lnTo>
                  <a:lnTo>
                    <a:pt x="959576" y="95928"/>
                  </a:lnTo>
                  <a:lnTo>
                    <a:pt x="959576" y="1388064"/>
                  </a:lnTo>
                  <a:lnTo>
                    <a:pt x="952035" y="1425404"/>
                  </a:lnTo>
                  <a:lnTo>
                    <a:pt x="931470" y="1455896"/>
                  </a:lnTo>
                  <a:lnTo>
                    <a:pt x="900969" y="1476454"/>
                  </a:lnTo>
                  <a:lnTo>
                    <a:pt x="863619" y="1483993"/>
                  </a:lnTo>
                  <a:lnTo>
                    <a:pt x="95956" y="1483993"/>
                  </a:lnTo>
                  <a:lnTo>
                    <a:pt x="58606" y="1476454"/>
                  </a:lnTo>
                  <a:lnTo>
                    <a:pt x="28105" y="1455896"/>
                  </a:lnTo>
                  <a:lnTo>
                    <a:pt x="7540" y="1425404"/>
                  </a:lnTo>
                  <a:lnTo>
                    <a:pt x="0" y="1388064"/>
                  </a:lnTo>
                  <a:lnTo>
                    <a:pt x="0" y="95928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819804" y="1052098"/>
            <a:ext cx="852805" cy="118999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ct val="85500"/>
              </a:lnSpc>
              <a:spcBef>
                <a:spcPts val="235"/>
              </a:spcBef>
            </a:pPr>
            <a:r>
              <a:rPr sz="800" spc="-10" dirty="0">
                <a:latin typeface="Arial MT"/>
                <a:cs typeface="Arial MT"/>
              </a:rPr>
              <a:t>Virginia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one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large </a:t>
            </a:r>
            <a:r>
              <a:rPr sz="800" spc="-10" dirty="0">
                <a:latin typeface="Arial MT"/>
                <a:cs typeface="Arial MT"/>
              </a:rPr>
              <a:t>Slave </a:t>
            </a:r>
            <a:r>
              <a:rPr sz="800" spc="-45" dirty="0">
                <a:latin typeface="Arial MT"/>
                <a:cs typeface="Arial MT"/>
              </a:rPr>
              <a:t>states.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1860, </a:t>
            </a:r>
            <a:r>
              <a:rPr sz="800" spc="-25" dirty="0">
                <a:latin typeface="Arial MT"/>
                <a:cs typeface="Arial MT"/>
              </a:rPr>
              <a:t>there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550,000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enslaved people</a:t>
            </a:r>
            <a:r>
              <a:rPr sz="800" spc="-20" dirty="0">
                <a:latin typeface="Arial MT"/>
                <a:cs typeface="Arial MT"/>
              </a:rPr>
              <a:t> working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plantations.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Nat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Turners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rebellion </a:t>
            </a:r>
            <a:r>
              <a:rPr sz="800" spc="-20" dirty="0">
                <a:latin typeface="Arial MT"/>
                <a:cs typeface="Arial MT"/>
              </a:rPr>
              <a:t>took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place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Southampton </a:t>
            </a:r>
            <a:r>
              <a:rPr sz="800" spc="-50" dirty="0">
                <a:latin typeface="Arial MT"/>
                <a:cs typeface="Arial MT"/>
              </a:rPr>
              <a:t>County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1831.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2638" y="1545945"/>
            <a:ext cx="203441" cy="237919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5104340" y="916722"/>
            <a:ext cx="972185" cy="1496695"/>
            <a:chOff x="5104340" y="916722"/>
            <a:chExt cx="972185" cy="1496695"/>
          </a:xfrm>
        </p:grpSpPr>
        <p:sp>
          <p:nvSpPr>
            <p:cNvPr id="12" name="object 12"/>
            <p:cNvSpPr/>
            <p:nvPr/>
          </p:nvSpPr>
          <p:spPr>
            <a:xfrm>
              <a:off x="5110527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863619" y="0"/>
                  </a:moveTo>
                  <a:lnTo>
                    <a:pt x="95957" y="0"/>
                  </a:lnTo>
                  <a:lnTo>
                    <a:pt x="58606" y="7538"/>
                  </a:lnTo>
                  <a:lnTo>
                    <a:pt x="28105" y="28096"/>
                  </a:lnTo>
                  <a:lnTo>
                    <a:pt x="7540" y="58588"/>
                  </a:lnTo>
                  <a:lnTo>
                    <a:pt x="0" y="95928"/>
                  </a:lnTo>
                  <a:lnTo>
                    <a:pt x="0" y="1388064"/>
                  </a:lnTo>
                  <a:lnTo>
                    <a:pt x="7540" y="1425403"/>
                  </a:lnTo>
                  <a:lnTo>
                    <a:pt x="28105" y="1455895"/>
                  </a:lnTo>
                  <a:lnTo>
                    <a:pt x="58606" y="1476453"/>
                  </a:lnTo>
                  <a:lnTo>
                    <a:pt x="95957" y="1483992"/>
                  </a:lnTo>
                  <a:lnTo>
                    <a:pt x="863619" y="1483992"/>
                  </a:lnTo>
                  <a:lnTo>
                    <a:pt x="900970" y="1476453"/>
                  </a:lnTo>
                  <a:lnTo>
                    <a:pt x="931471" y="1455895"/>
                  </a:lnTo>
                  <a:lnTo>
                    <a:pt x="952035" y="1425403"/>
                  </a:lnTo>
                  <a:lnTo>
                    <a:pt x="959576" y="1388064"/>
                  </a:lnTo>
                  <a:lnTo>
                    <a:pt x="959576" y="95928"/>
                  </a:lnTo>
                  <a:lnTo>
                    <a:pt x="952035" y="58588"/>
                  </a:lnTo>
                  <a:lnTo>
                    <a:pt x="931471" y="28096"/>
                  </a:lnTo>
                  <a:lnTo>
                    <a:pt x="900970" y="7538"/>
                  </a:lnTo>
                  <a:lnTo>
                    <a:pt x="863619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110527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0" y="95928"/>
                  </a:moveTo>
                  <a:lnTo>
                    <a:pt x="7540" y="58589"/>
                  </a:lnTo>
                  <a:lnTo>
                    <a:pt x="28105" y="28096"/>
                  </a:lnTo>
                  <a:lnTo>
                    <a:pt x="58606" y="7538"/>
                  </a:lnTo>
                  <a:lnTo>
                    <a:pt x="95956" y="0"/>
                  </a:lnTo>
                  <a:lnTo>
                    <a:pt x="863619" y="0"/>
                  </a:lnTo>
                  <a:lnTo>
                    <a:pt x="900969" y="7538"/>
                  </a:lnTo>
                  <a:lnTo>
                    <a:pt x="931470" y="28096"/>
                  </a:lnTo>
                  <a:lnTo>
                    <a:pt x="952035" y="58589"/>
                  </a:lnTo>
                  <a:lnTo>
                    <a:pt x="959576" y="95928"/>
                  </a:lnTo>
                  <a:lnTo>
                    <a:pt x="959576" y="1388064"/>
                  </a:lnTo>
                  <a:lnTo>
                    <a:pt x="952035" y="1425404"/>
                  </a:lnTo>
                  <a:lnTo>
                    <a:pt x="931470" y="1455896"/>
                  </a:lnTo>
                  <a:lnTo>
                    <a:pt x="900969" y="1476454"/>
                  </a:lnTo>
                  <a:lnTo>
                    <a:pt x="863619" y="1483993"/>
                  </a:lnTo>
                  <a:lnTo>
                    <a:pt x="95956" y="1483993"/>
                  </a:lnTo>
                  <a:lnTo>
                    <a:pt x="58606" y="1476454"/>
                  </a:lnTo>
                  <a:lnTo>
                    <a:pt x="28105" y="1455896"/>
                  </a:lnTo>
                  <a:lnTo>
                    <a:pt x="7540" y="1425404"/>
                  </a:lnTo>
                  <a:lnTo>
                    <a:pt x="0" y="1388064"/>
                  </a:lnTo>
                  <a:lnTo>
                    <a:pt x="0" y="95928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5170525" y="1052098"/>
            <a:ext cx="837565" cy="118999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635" algn="ctr">
              <a:lnSpc>
                <a:spcPct val="85500"/>
              </a:lnSpc>
              <a:spcBef>
                <a:spcPts val="235"/>
              </a:spcBef>
            </a:pPr>
            <a:r>
              <a:rPr sz="800" dirty="0">
                <a:latin typeface="Arial MT"/>
                <a:cs typeface="Arial MT"/>
              </a:rPr>
              <a:t>Nat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Turner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been</a:t>
            </a:r>
            <a:r>
              <a:rPr sz="800" spc="-20" dirty="0">
                <a:latin typeface="Arial MT"/>
                <a:cs typeface="Arial MT"/>
              </a:rPr>
              <a:t> born into </a:t>
            </a:r>
            <a:r>
              <a:rPr sz="800" spc="-25" dirty="0">
                <a:latin typeface="Arial MT"/>
                <a:cs typeface="Arial MT"/>
              </a:rPr>
              <a:t>Slavery,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mother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been captured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Africa.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-10" dirty="0">
                <a:latin typeface="Arial MT"/>
                <a:cs typeface="Arial MT"/>
              </a:rPr>
              <a:t> had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therefore </a:t>
            </a:r>
            <a:r>
              <a:rPr sz="800" spc="-30" dirty="0">
                <a:latin typeface="Arial MT"/>
                <a:cs typeface="Arial MT"/>
              </a:rPr>
              <a:t>been</a:t>
            </a:r>
            <a:r>
              <a:rPr sz="800" spc="-20" dirty="0">
                <a:latin typeface="Arial MT"/>
                <a:cs typeface="Arial MT"/>
              </a:rPr>
              <a:t> taught</a:t>
            </a:r>
            <a:r>
              <a:rPr sz="800" spc="-25" dirty="0">
                <a:latin typeface="Arial MT"/>
                <a:cs typeface="Arial MT"/>
              </a:rPr>
              <a:t> 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hate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slavery.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been </a:t>
            </a:r>
            <a:r>
              <a:rPr sz="800" spc="-20" dirty="0">
                <a:latin typeface="Arial MT"/>
                <a:cs typeface="Arial MT"/>
              </a:rPr>
              <a:t>taught</a:t>
            </a:r>
            <a:r>
              <a:rPr sz="800" spc="-35" dirty="0">
                <a:latin typeface="Arial MT"/>
                <a:cs typeface="Arial MT"/>
              </a:rPr>
              <a:t> to</a:t>
            </a:r>
            <a:r>
              <a:rPr sz="800" dirty="0">
                <a:latin typeface="Arial MT"/>
                <a:cs typeface="Arial MT"/>
              </a:rPr>
              <a:t> read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write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fellow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slave.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5529" y="1128320"/>
            <a:ext cx="2327275" cy="1635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63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underground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railroad</a:t>
            </a:r>
            <a:endParaRPr sz="1400">
              <a:latin typeface="Trebuchet MS"/>
              <a:cs typeface="Trebuchet MS"/>
            </a:endParaRPr>
          </a:p>
          <a:p>
            <a:pPr marL="26670">
              <a:lnSpc>
                <a:spcPts val="910"/>
              </a:lnSpc>
            </a:pPr>
            <a:r>
              <a:rPr sz="800" dirty="0">
                <a:latin typeface="Arial MT"/>
                <a:cs typeface="Arial MT"/>
              </a:rPr>
              <a:t>If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slave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ran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away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owner,</a:t>
            </a:r>
            <a:endParaRPr sz="800">
              <a:latin typeface="Arial MT"/>
              <a:cs typeface="Arial MT"/>
            </a:endParaRPr>
          </a:p>
          <a:p>
            <a:pPr marL="26670" marR="563880">
              <a:lnSpc>
                <a:spcPts val="1010"/>
              </a:lnSpc>
              <a:spcBef>
                <a:spcPts val="15"/>
              </a:spcBef>
            </a:pP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likely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recaptured </a:t>
            </a:r>
            <a:r>
              <a:rPr sz="800" spc="-70" dirty="0">
                <a:latin typeface="Arial MT"/>
                <a:cs typeface="Arial MT"/>
              </a:rPr>
              <a:t>unless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help.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Underground</a:t>
            </a:r>
            <a:endParaRPr sz="800">
              <a:latin typeface="Arial MT"/>
              <a:cs typeface="Arial MT"/>
            </a:endParaRPr>
          </a:p>
          <a:p>
            <a:pPr marL="26670" marR="563880">
              <a:lnSpc>
                <a:spcPts val="98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railroad</a:t>
            </a:r>
            <a:r>
              <a:rPr sz="800" spc="45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helped</a:t>
            </a:r>
            <a:r>
              <a:rPr sz="800" spc="4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slaves</a:t>
            </a:r>
            <a:r>
              <a:rPr sz="800" spc="45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escape</a:t>
            </a:r>
            <a:r>
              <a:rPr sz="800" spc="459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by</a:t>
            </a:r>
            <a:r>
              <a:rPr sz="800" spc="-20" dirty="0">
                <a:latin typeface="Arial MT"/>
                <a:cs typeface="Arial MT"/>
              </a:rPr>
              <a:t> creating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secret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network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safe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houses</a:t>
            </a:r>
            <a:endParaRPr sz="800">
              <a:latin typeface="Arial MT"/>
              <a:cs typeface="Arial MT"/>
            </a:endParaRPr>
          </a:p>
          <a:p>
            <a:pPr marL="26670">
              <a:lnSpc>
                <a:spcPct val="10000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to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provide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escaped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slaves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help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endParaRPr sz="800">
              <a:latin typeface="Arial MT"/>
              <a:cs typeface="Arial MT"/>
            </a:endParaRPr>
          </a:p>
          <a:p>
            <a:pPr marL="26670" marR="566420" algn="just">
              <a:lnSpc>
                <a:spcPct val="1038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get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away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owners.</a:t>
            </a:r>
            <a:r>
              <a:rPr sz="800" spc="204" dirty="0">
                <a:latin typeface="Arial MT"/>
                <a:cs typeface="Arial MT"/>
              </a:rPr>
              <a:t>  </a:t>
            </a:r>
            <a:r>
              <a:rPr sz="800" spc="-70" dirty="0">
                <a:latin typeface="Arial MT"/>
                <a:cs typeface="Arial MT"/>
              </a:rPr>
              <a:t>Songs</a:t>
            </a:r>
            <a:r>
              <a:rPr sz="800" dirty="0">
                <a:latin typeface="Arial MT"/>
                <a:cs typeface="Arial MT"/>
              </a:rPr>
              <a:t> were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sung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plantations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told </a:t>
            </a:r>
            <a:r>
              <a:rPr sz="800" spc="-50" dirty="0">
                <a:latin typeface="Arial MT"/>
                <a:cs typeface="Arial MT"/>
              </a:rPr>
              <a:t>slaves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where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safe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houses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were.</a:t>
            </a:r>
            <a:endParaRPr sz="800">
              <a:latin typeface="Arial MT"/>
              <a:cs typeface="Arial MT"/>
            </a:endParaRPr>
          </a:p>
          <a:p>
            <a:pPr marL="38100" algn="just">
              <a:lnSpc>
                <a:spcPct val="100000"/>
              </a:lnSpc>
              <a:spcBef>
                <a:spcPts val="459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Harriet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Tubman?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61480" y="1541305"/>
            <a:ext cx="212721" cy="247198"/>
          </a:xfrm>
          <a:prstGeom prst="rect">
            <a:avLst/>
          </a:prstGeom>
        </p:spPr>
      </p:pic>
      <p:grpSp>
        <p:nvGrpSpPr>
          <p:cNvPr id="17" name="object 17"/>
          <p:cNvGrpSpPr/>
          <p:nvPr/>
        </p:nvGrpSpPr>
        <p:grpSpPr>
          <a:xfrm>
            <a:off x="6447822" y="916722"/>
            <a:ext cx="972185" cy="1496695"/>
            <a:chOff x="6447822" y="916722"/>
            <a:chExt cx="972185" cy="1496695"/>
          </a:xfrm>
        </p:grpSpPr>
        <p:sp>
          <p:nvSpPr>
            <p:cNvPr id="18" name="object 18"/>
            <p:cNvSpPr/>
            <p:nvPr/>
          </p:nvSpPr>
          <p:spPr>
            <a:xfrm>
              <a:off x="6454009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863619" y="0"/>
                  </a:moveTo>
                  <a:lnTo>
                    <a:pt x="95957" y="0"/>
                  </a:lnTo>
                  <a:lnTo>
                    <a:pt x="58606" y="7538"/>
                  </a:lnTo>
                  <a:lnTo>
                    <a:pt x="28105" y="28096"/>
                  </a:lnTo>
                  <a:lnTo>
                    <a:pt x="7540" y="58588"/>
                  </a:lnTo>
                  <a:lnTo>
                    <a:pt x="0" y="95928"/>
                  </a:lnTo>
                  <a:lnTo>
                    <a:pt x="0" y="1388064"/>
                  </a:lnTo>
                  <a:lnTo>
                    <a:pt x="7540" y="1425403"/>
                  </a:lnTo>
                  <a:lnTo>
                    <a:pt x="28105" y="1455895"/>
                  </a:lnTo>
                  <a:lnTo>
                    <a:pt x="58606" y="1476453"/>
                  </a:lnTo>
                  <a:lnTo>
                    <a:pt x="95957" y="1483992"/>
                  </a:lnTo>
                  <a:lnTo>
                    <a:pt x="863619" y="1483992"/>
                  </a:lnTo>
                  <a:lnTo>
                    <a:pt x="900970" y="1476453"/>
                  </a:lnTo>
                  <a:lnTo>
                    <a:pt x="931471" y="1455895"/>
                  </a:lnTo>
                  <a:lnTo>
                    <a:pt x="952035" y="1425403"/>
                  </a:lnTo>
                  <a:lnTo>
                    <a:pt x="959576" y="1388064"/>
                  </a:lnTo>
                  <a:lnTo>
                    <a:pt x="959576" y="95928"/>
                  </a:lnTo>
                  <a:lnTo>
                    <a:pt x="952035" y="58588"/>
                  </a:lnTo>
                  <a:lnTo>
                    <a:pt x="931471" y="28096"/>
                  </a:lnTo>
                  <a:lnTo>
                    <a:pt x="900970" y="7538"/>
                  </a:lnTo>
                  <a:lnTo>
                    <a:pt x="863619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454009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0" y="95928"/>
                  </a:moveTo>
                  <a:lnTo>
                    <a:pt x="7540" y="58589"/>
                  </a:lnTo>
                  <a:lnTo>
                    <a:pt x="28105" y="28096"/>
                  </a:lnTo>
                  <a:lnTo>
                    <a:pt x="58606" y="7538"/>
                  </a:lnTo>
                  <a:lnTo>
                    <a:pt x="95956" y="0"/>
                  </a:lnTo>
                  <a:lnTo>
                    <a:pt x="863619" y="0"/>
                  </a:lnTo>
                  <a:lnTo>
                    <a:pt x="900969" y="7538"/>
                  </a:lnTo>
                  <a:lnTo>
                    <a:pt x="931470" y="28096"/>
                  </a:lnTo>
                  <a:lnTo>
                    <a:pt x="952035" y="58589"/>
                  </a:lnTo>
                  <a:lnTo>
                    <a:pt x="959576" y="95928"/>
                  </a:lnTo>
                  <a:lnTo>
                    <a:pt x="959576" y="1388064"/>
                  </a:lnTo>
                  <a:lnTo>
                    <a:pt x="952035" y="1425404"/>
                  </a:lnTo>
                  <a:lnTo>
                    <a:pt x="931470" y="1455896"/>
                  </a:lnTo>
                  <a:lnTo>
                    <a:pt x="900969" y="1476454"/>
                  </a:lnTo>
                  <a:lnTo>
                    <a:pt x="863619" y="1483993"/>
                  </a:lnTo>
                  <a:lnTo>
                    <a:pt x="95956" y="1483993"/>
                  </a:lnTo>
                  <a:lnTo>
                    <a:pt x="58606" y="1476454"/>
                  </a:lnTo>
                  <a:lnTo>
                    <a:pt x="28105" y="1455896"/>
                  </a:lnTo>
                  <a:lnTo>
                    <a:pt x="7540" y="1425404"/>
                  </a:lnTo>
                  <a:lnTo>
                    <a:pt x="0" y="1388064"/>
                  </a:lnTo>
                  <a:lnTo>
                    <a:pt x="0" y="95928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6503426" y="1052098"/>
            <a:ext cx="860425" cy="118999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 algn="ctr">
              <a:lnSpc>
                <a:spcPct val="86400"/>
              </a:lnSpc>
              <a:spcBef>
                <a:spcPts val="229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aim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rebellion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free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enslaved </a:t>
            </a:r>
            <a:r>
              <a:rPr sz="800" spc="-20" dirty="0">
                <a:latin typeface="Arial MT"/>
                <a:cs typeface="Arial MT"/>
              </a:rPr>
              <a:t>people.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went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house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house</a:t>
            </a:r>
            <a:r>
              <a:rPr sz="800" spc="-10" dirty="0">
                <a:latin typeface="Arial MT"/>
                <a:cs typeface="Arial MT"/>
              </a:rPr>
              <a:t> killing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slave </a:t>
            </a:r>
            <a:r>
              <a:rPr sz="800" spc="-55" dirty="0">
                <a:latin typeface="Arial MT"/>
                <a:cs typeface="Arial MT"/>
              </a:rPr>
              <a:t>owners.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</a:t>
            </a:r>
            <a:r>
              <a:rPr sz="800" spc="-20" dirty="0">
                <a:latin typeface="Arial MT"/>
                <a:cs typeface="Arial MT"/>
              </a:rPr>
              <a:t> 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murdered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55-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20"/>
              </a:lnSpc>
            </a:pPr>
            <a:r>
              <a:rPr sz="800" dirty="0">
                <a:latin typeface="Arial MT"/>
                <a:cs typeface="Arial MT"/>
              </a:rPr>
              <a:t>65 </a:t>
            </a:r>
            <a:r>
              <a:rPr sz="800" spc="-30" dirty="0">
                <a:latin typeface="Arial MT"/>
                <a:cs typeface="Arial MT"/>
              </a:rPr>
              <a:t>slave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owners</a:t>
            </a:r>
            <a:endParaRPr sz="800">
              <a:latin typeface="Arial MT"/>
              <a:cs typeface="Arial MT"/>
            </a:endParaRPr>
          </a:p>
          <a:p>
            <a:pPr marL="24765" marR="17145" indent="-1905" algn="ctr">
              <a:lnSpc>
                <a:spcPts val="790"/>
              </a:lnSpc>
              <a:spcBef>
                <a:spcPts val="95"/>
              </a:spcBef>
            </a:pP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bloodiest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rebellion.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21" name="object 2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04962" y="1541305"/>
            <a:ext cx="212721" cy="247198"/>
          </a:xfrm>
          <a:prstGeom prst="rect">
            <a:avLst/>
          </a:prstGeom>
        </p:spPr>
      </p:pic>
      <p:grpSp>
        <p:nvGrpSpPr>
          <p:cNvPr id="22" name="object 22"/>
          <p:cNvGrpSpPr/>
          <p:nvPr/>
        </p:nvGrpSpPr>
        <p:grpSpPr>
          <a:xfrm>
            <a:off x="7791305" y="916722"/>
            <a:ext cx="972185" cy="1496695"/>
            <a:chOff x="7791305" y="916722"/>
            <a:chExt cx="972185" cy="1496695"/>
          </a:xfrm>
        </p:grpSpPr>
        <p:sp>
          <p:nvSpPr>
            <p:cNvPr id="23" name="object 23"/>
            <p:cNvSpPr/>
            <p:nvPr/>
          </p:nvSpPr>
          <p:spPr>
            <a:xfrm>
              <a:off x="7797491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863619" y="0"/>
                  </a:moveTo>
                  <a:lnTo>
                    <a:pt x="95956" y="0"/>
                  </a:lnTo>
                  <a:lnTo>
                    <a:pt x="58605" y="7538"/>
                  </a:lnTo>
                  <a:lnTo>
                    <a:pt x="28105" y="28096"/>
                  </a:lnTo>
                  <a:lnTo>
                    <a:pt x="7540" y="58588"/>
                  </a:lnTo>
                  <a:lnTo>
                    <a:pt x="0" y="95928"/>
                  </a:lnTo>
                  <a:lnTo>
                    <a:pt x="0" y="1388064"/>
                  </a:lnTo>
                  <a:lnTo>
                    <a:pt x="7540" y="1425403"/>
                  </a:lnTo>
                  <a:lnTo>
                    <a:pt x="28105" y="1455895"/>
                  </a:lnTo>
                  <a:lnTo>
                    <a:pt x="58605" y="1476453"/>
                  </a:lnTo>
                  <a:lnTo>
                    <a:pt x="95956" y="1483992"/>
                  </a:lnTo>
                  <a:lnTo>
                    <a:pt x="863619" y="1483992"/>
                  </a:lnTo>
                  <a:lnTo>
                    <a:pt x="900969" y="1476453"/>
                  </a:lnTo>
                  <a:lnTo>
                    <a:pt x="931470" y="1455895"/>
                  </a:lnTo>
                  <a:lnTo>
                    <a:pt x="952034" y="1425403"/>
                  </a:lnTo>
                  <a:lnTo>
                    <a:pt x="959575" y="1388064"/>
                  </a:lnTo>
                  <a:lnTo>
                    <a:pt x="959575" y="95928"/>
                  </a:lnTo>
                  <a:lnTo>
                    <a:pt x="952034" y="58588"/>
                  </a:lnTo>
                  <a:lnTo>
                    <a:pt x="931470" y="28096"/>
                  </a:lnTo>
                  <a:lnTo>
                    <a:pt x="900969" y="7538"/>
                  </a:lnTo>
                  <a:lnTo>
                    <a:pt x="86361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7797491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0" y="95928"/>
                  </a:moveTo>
                  <a:lnTo>
                    <a:pt x="7540" y="58589"/>
                  </a:lnTo>
                  <a:lnTo>
                    <a:pt x="28105" y="28096"/>
                  </a:lnTo>
                  <a:lnTo>
                    <a:pt x="58606" y="7538"/>
                  </a:lnTo>
                  <a:lnTo>
                    <a:pt x="95956" y="0"/>
                  </a:lnTo>
                  <a:lnTo>
                    <a:pt x="863619" y="0"/>
                  </a:lnTo>
                  <a:lnTo>
                    <a:pt x="900969" y="7538"/>
                  </a:lnTo>
                  <a:lnTo>
                    <a:pt x="931470" y="28096"/>
                  </a:lnTo>
                  <a:lnTo>
                    <a:pt x="952035" y="58589"/>
                  </a:lnTo>
                  <a:lnTo>
                    <a:pt x="959576" y="95928"/>
                  </a:lnTo>
                  <a:lnTo>
                    <a:pt x="959576" y="1388064"/>
                  </a:lnTo>
                  <a:lnTo>
                    <a:pt x="952035" y="1425404"/>
                  </a:lnTo>
                  <a:lnTo>
                    <a:pt x="931470" y="1455896"/>
                  </a:lnTo>
                  <a:lnTo>
                    <a:pt x="900969" y="1476454"/>
                  </a:lnTo>
                  <a:lnTo>
                    <a:pt x="863619" y="1483993"/>
                  </a:lnTo>
                  <a:lnTo>
                    <a:pt x="95956" y="1483993"/>
                  </a:lnTo>
                  <a:lnTo>
                    <a:pt x="58606" y="1476454"/>
                  </a:lnTo>
                  <a:lnTo>
                    <a:pt x="28105" y="1455896"/>
                  </a:lnTo>
                  <a:lnTo>
                    <a:pt x="7540" y="1425404"/>
                  </a:lnTo>
                  <a:lnTo>
                    <a:pt x="0" y="1388064"/>
                  </a:lnTo>
                  <a:lnTo>
                    <a:pt x="0" y="95928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7850466" y="1000282"/>
            <a:ext cx="854710" cy="129032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3335" marR="5080" indent="-1270" algn="just">
              <a:lnSpc>
                <a:spcPct val="88700"/>
              </a:lnSpc>
              <a:spcBef>
                <a:spcPts val="204"/>
              </a:spcBef>
            </a:pPr>
            <a:r>
              <a:rPr sz="800" spc="-1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rebellion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failed </a:t>
            </a:r>
            <a:r>
              <a:rPr sz="800" spc="-30" dirty="0">
                <a:latin typeface="Arial MT"/>
                <a:cs typeface="Arial MT"/>
              </a:rPr>
              <a:t>within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days, but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Turner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survived.</a:t>
            </a:r>
            <a:endParaRPr sz="800">
              <a:latin typeface="Arial MT"/>
              <a:cs typeface="Arial MT"/>
            </a:endParaRPr>
          </a:p>
          <a:p>
            <a:pPr marL="48260" marR="40640" indent="-3175" algn="ctr">
              <a:lnSpc>
                <a:spcPts val="790"/>
              </a:lnSpc>
              <a:spcBef>
                <a:spcPts val="25"/>
              </a:spcBef>
            </a:pPr>
            <a:r>
              <a:rPr sz="800" spc="-25" dirty="0">
                <a:latin typeface="Arial MT"/>
                <a:cs typeface="Arial MT"/>
              </a:rPr>
              <a:t>When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caught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executed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dirty="0">
                <a:latin typeface="Arial MT"/>
                <a:cs typeface="Arial MT"/>
              </a:rPr>
              <a:t> part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plot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as</a:t>
            </a:r>
            <a:endParaRPr sz="800">
              <a:latin typeface="Arial MT"/>
              <a:cs typeface="Arial MT"/>
            </a:endParaRPr>
          </a:p>
          <a:p>
            <a:pPr marL="34925" marR="30480" algn="ctr">
              <a:lnSpc>
                <a:spcPct val="83100"/>
              </a:lnSpc>
              <a:spcBef>
                <a:spcPts val="125"/>
              </a:spcBef>
            </a:pPr>
            <a:r>
              <a:rPr sz="800" dirty="0">
                <a:latin typeface="Arial MT"/>
                <a:cs typeface="Arial MT"/>
              </a:rPr>
              <a:t>well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56 </a:t>
            </a:r>
            <a:r>
              <a:rPr sz="800" spc="-20" dirty="0">
                <a:latin typeface="Arial MT"/>
                <a:cs typeface="Arial MT"/>
              </a:rPr>
              <a:t>slaves. </a:t>
            </a:r>
            <a:r>
              <a:rPr sz="800" dirty="0">
                <a:latin typeface="Arial MT"/>
                <a:cs typeface="Arial MT"/>
              </a:rPr>
              <a:t>Nearly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200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slaves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-20" dirty="0">
                <a:latin typeface="Arial MT"/>
                <a:cs typeface="Arial MT"/>
              </a:rPr>
              <a:t> white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mobs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-10" dirty="0">
                <a:latin typeface="Arial MT"/>
                <a:cs typeface="Arial MT"/>
              </a:rPr>
              <a:t> revenge.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26" name="object 2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848443" y="1541305"/>
            <a:ext cx="212721" cy="247198"/>
          </a:xfrm>
          <a:prstGeom prst="rect">
            <a:avLst/>
          </a:prstGeom>
        </p:spPr>
      </p:pic>
      <p:grpSp>
        <p:nvGrpSpPr>
          <p:cNvPr id="27" name="object 27"/>
          <p:cNvGrpSpPr/>
          <p:nvPr/>
        </p:nvGrpSpPr>
        <p:grpSpPr>
          <a:xfrm>
            <a:off x="9134786" y="916722"/>
            <a:ext cx="972185" cy="1496695"/>
            <a:chOff x="9134786" y="916722"/>
            <a:chExt cx="972185" cy="1496695"/>
          </a:xfrm>
        </p:grpSpPr>
        <p:sp>
          <p:nvSpPr>
            <p:cNvPr id="28" name="object 28"/>
            <p:cNvSpPr/>
            <p:nvPr/>
          </p:nvSpPr>
          <p:spPr>
            <a:xfrm>
              <a:off x="9140973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863619" y="0"/>
                  </a:moveTo>
                  <a:lnTo>
                    <a:pt x="95957" y="0"/>
                  </a:lnTo>
                  <a:lnTo>
                    <a:pt x="58606" y="7538"/>
                  </a:lnTo>
                  <a:lnTo>
                    <a:pt x="28105" y="28096"/>
                  </a:lnTo>
                  <a:lnTo>
                    <a:pt x="7540" y="58588"/>
                  </a:lnTo>
                  <a:lnTo>
                    <a:pt x="0" y="95928"/>
                  </a:lnTo>
                  <a:lnTo>
                    <a:pt x="0" y="1388064"/>
                  </a:lnTo>
                  <a:lnTo>
                    <a:pt x="7540" y="1425403"/>
                  </a:lnTo>
                  <a:lnTo>
                    <a:pt x="28105" y="1455895"/>
                  </a:lnTo>
                  <a:lnTo>
                    <a:pt x="58606" y="1476453"/>
                  </a:lnTo>
                  <a:lnTo>
                    <a:pt x="95957" y="1483992"/>
                  </a:lnTo>
                  <a:lnTo>
                    <a:pt x="863619" y="1483992"/>
                  </a:lnTo>
                  <a:lnTo>
                    <a:pt x="900970" y="1476453"/>
                  </a:lnTo>
                  <a:lnTo>
                    <a:pt x="931471" y="1455895"/>
                  </a:lnTo>
                  <a:lnTo>
                    <a:pt x="952035" y="1425403"/>
                  </a:lnTo>
                  <a:lnTo>
                    <a:pt x="959576" y="1388064"/>
                  </a:lnTo>
                  <a:lnTo>
                    <a:pt x="959576" y="95928"/>
                  </a:lnTo>
                  <a:lnTo>
                    <a:pt x="952035" y="58588"/>
                  </a:lnTo>
                  <a:lnTo>
                    <a:pt x="931471" y="28096"/>
                  </a:lnTo>
                  <a:lnTo>
                    <a:pt x="900970" y="7538"/>
                  </a:lnTo>
                  <a:lnTo>
                    <a:pt x="863619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9140973" y="922908"/>
              <a:ext cx="960119" cy="1483995"/>
            </a:xfrm>
            <a:custGeom>
              <a:avLst/>
              <a:gdLst/>
              <a:ahLst/>
              <a:cxnLst/>
              <a:rect l="l" t="t" r="r" b="b"/>
              <a:pathLst>
                <a:path w="960120" h="1483995">
                  <a:moveTo>
                    <a:pt x="0" y="95928"/>
                  </a:moveTo>
                  <a:lnTo>
                    <a:pt x="7540" y="58589"/>
                  </a:lnTo>
                  <a:lnTo>
                    <a:pt x="28105" y="28096"/>
                  </a:lnTo>
                  <a:lnTo>
                    <a:pt x="58606" y="7538"/>
                  </a:lnTo>
                  <a:lnTo>
                    <a:pt x="95956" y="0"/>
                  </a:lnTo>
                  <a:lnTo>
                    <a:pt x="863619" y="0"/>
                  </a:lnTo>
                  <a:lnTo>
                    <a:pt x="900969" y="7538"/>
                  </a:lnTo>
                  <a:lnTo>
                    <a:pt x="931470" y="28096"/>
                  </a:lnTo>
                  <a:lnTo>
                    <a:pt x="952035" y="58589"/>
                  </a:lnTo>
                  <a:lnTo>
                    <a:pt x="959576" y="95928"/>
                  </a:lnTo>
                  <a:lnTo>
                    <a:pt x="959576" y="1388064"/>
                  </a:lnTo>
                  <a:lnTo>
                    <a:pt x="952035" y="1425404"/>
                  </a:lnTo>
                  <a:lnTo>
                    <a:pt x="931470" y="1455896"/>
                  </a:lnTo>
                  <a:lnTo>
                    <a:pt x="900969" y="1476454"/>
                  </a:lnTo>
                  <a:lnTo>
                    <a:pt x="863619" y="1483993"/>
                  </a:lnTo>
                  <a:lnTo>
                    <a:pt x="95956" y="1483993"/>
                  </a:lnTo>
                  <a:lnTo>
                    <a:pt x="58606" y="1476454"/>
                  </a:lnTo>
                  <a:lnTo>
                    <a:pt x="28105" y="1455896"/>
                  </a:lnTo>
                  <a:lnTo>
                    <a:pt x="7540" y="1425404"/>
                  </a:lnTo>
                  <a:lnTo>
                    <a:pt x="0" y="1388064"/>
                  </a:lnTo>
                  <a:lnTo>
                    <a:pt x="0" y="95928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9215108" y="948466"/>
            <a:ext cx="808990" cy="1406525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 indent="1270" algn="ctr">
              <a:lnSpc>
                <a:spcPct val="86000"/>
              </a:lnSpc>
              <a:spcBef>
                <a:spcPts val="234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local </a:t>
            </a:r>
            <a:r>
              <a:rPr sz="800" spc="-45" dirty="0">
                <a:latin typeface="Arial MT"/>
                <a:cs typeface="Arial MT"/>
              </a:rPr>
              <a:t>government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issued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new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laws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banning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education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20" dirty="0">
                <a:latin typeface="Arial MT"/>
                <a:cs typeface="Arial MT"/>
              </a:rPr>
              <a:t> both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enslaved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freed </a:t>
            </a:r>
            <a:r>
              <a:rPr sz="800" spc="-50" dirty="0">
                <a:latin typeface="Arial MT"/>
                <a:cs typeface="Arial MT"/>
              </a:rPr>
              <a:t>slaves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restricted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 </a:t>
            </a:r>
            <a:r>
              <a:rPr sz="800" spc="-40" dirty="0">
                <a:latin typeface="Arial MT"/>
                <a:cs typeface="Arial MT"/>
              </a:rPr>
              <a:t>meeting.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churches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enslaved</a:t>
            </a:r>
            <a:r>
              <a:rPr sz="800" spc="-10" dirty="0">
                <a:latin typeface="Arial MT"/>
                <a:cs typeface="Arial MT"/>
              </a:rPr>
              <a:t> people, </a:t>
            </a:r>
            <a:r>
              <a:rPr sz="800" spc="-20" dirty="0">
                <a:latin typeface="Arial MT"/>
                <a:cs typeface="Arial MT"/>
              </a:rPr>
              <a:t>white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spc="-20" dirty="0">
                <a:latin typeface="Arial MT"/>
                <a:cs typeface="Arial MT"/>
              </a:rPr>
              <a:t>attended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monitor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722761" y="421184"/>
            <a:ext cx="5231765" cy="492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35585" algn="ctr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Nat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turners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rebellion?</a:t>
            </a:r>
            <a:endParaRPr sz="1400">
              <a:latin typeface="Trebuchet MS"/>
              <a:cs typeface="Trebuchet MS"/>
            </a:endParaRPr>
          </a:p>
          <a:p>
            <a:pPr marL="334645" marR="5080" indent="-322580">
              <a:lnSpc>
                <a:spcPts val="1010"/>
              </a:lnSpc>
              <a:spcBef>
                <a:spcPts val="15"/>
              </a:spcBef>
            </a:pPr>
            <a:r>
              <a:rPr sz="800" spc="-60" dirty="0">
                <a:latin typeface="Arial MT"/>
                <a:cs typeface="Arial MT"/>
              </a:rPr>
              <a:t>There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many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rebellions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across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North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Caribbean,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successful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others.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rebellions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passive,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choosing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violent;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 </a:t>
            </a:r>
            <a:r>
              <a:rPr sz="800" spc="-55" dirty="0">
                <a:latin typeface="Arial MT"/>
                <a:cs typeface="Arial MT"/>
              </a:rPr>
              <a:t>others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violent,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Turner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bloodiest.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2" name="object 3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20700" y="2804882"/>
            <a:ext cx="1929309" cy="2131724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1518381" y="2789422"/>
            <a:ext cx="2219325" cy="21774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099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From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born,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Tubman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worked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-20" dirty="0">
                <a:latin typeface="Arial MT"/>
                <a:cs typeface="Arial MT"/>
              </a:rPr>
              <a:t> cotton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fields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family.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jobs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carrying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water.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When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older,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moved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plantation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her</a:t>
            </a:r>
            <a:r>
              <a:rPr sz="800" spc="-10" dirty="0">
                <a:latin typeface="Arial MT"/>
                <a:cs typeface="Arial MT"/>
              </a:rPr>
              <a:t> family.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saw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freedom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got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courage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same.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night,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crept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out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fled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forest.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travelled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weeks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avoid</a:t>
            </a:r>
            <a:r>
              <a:rPr sz="800" spc="4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capture,</a:t>
            </a:r>
            <a:r>
              <a:rPr sz="800" spc="4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eventually</a:t>
            </a:r>
            <a:r>
              <a:rPr sz="800" spc="4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4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reached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Pennsylvania,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state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where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no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slavery.</a:t>
            </a:r>
            <a:endParaRPr sz="800">
              <a:latin typeface="Arial MT"/>
              <a:cs typeface="Arial MT"/>
            </a:endParaRPr>
          </a:p>
          <a:p>
            <a:pPr marL="561975" algn="just">
              <a:lnSpc>
                <a:spcPts val="935"/>
              </a:lnSpc>
            </a:pPr>
            <a:r>
              <a:rPr sz="800" spc="-70" dirty="0">
                <a:latin typeface="Arial MT"/>
                <a:cs typeface="Arial MT"/>
              </a:rPr>
              <a:t>She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tried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settle,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couldn’t,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</a:t>
            </a:r>
            <a:endParaRPr sz="800">
              <a:latin typeface="Arial MT"/>
              <a:cs typeface="Arial MT"/>
            </a:endParaRPr>
          </a:p>
          <a:p>
            <a:pPr marL="561975" marR="5080" algn="just">
              <a:lnSpc>
                <a:spcPct val="1042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she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decided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back.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went</a:t>
            </a:r>
            <a:r>
              <a:rPr sz="800" dirty="0">
                <a:latin typeface="Arial MT"/>
                <a:cs typeface="Arial MT"/>
              </a:rPr>
              <a:t> back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plantation,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collected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her</a:t>
            </a:r>
            <a:r>
              <a:rPr sz="800" dirty="0">
                <a:latin typeface="Arial MT"/>
                <a:cs typeface="Arial MT"/>
              </a:rPr>
              <a:t> family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them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freedom.</a:t>
            </a:r>
            <a:r>
              <a:rPr sz="800" dirty="0">
                <a:latin typeface="Arial MT"/>
                <a:cs typeface="Arial MT"/>
              </a:rPr>
              <a:t> Harriet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Tubman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went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back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time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time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free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slaves,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now</a:t>
            </a:r>
            <a:r>
              <a:rPr sz="800" spc="-20" dirty="0">
                <a:latin typeface="Arial MT"/>
                <a:cs typeface="Arial MT"/>
              </a:rPr>
              <a:t> suggested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70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slaves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freedom.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4" name="object 3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450010" y="1387949"/>
            <a:ext cx="1245957" cy="1223750"/>
          </a:xfrm>
          <a:prstGeom prst="rect">
            <a:avLst/>
          </a:prstGeom>
        </p:spPr>
      </p:pic>
      <p:sp>
        <p:nvSpPr>
          <p:cNvPr id="35" name="object 35"/>
          <p:cNvSpPr txBox="1"/>
          <p:nvPr/>
        </p:nvSpPr>
        <p:spPr>
          <a:xfrm>
            <a:off x="3848012" y="2414575"/>
            <a:ext cx="3060065" cy="2512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595"/>
              </a:lnSpc>
              <a:spcBef>
                <a:spcPts val="10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slavery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abolished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Britain?</a:t>
            </a:r>
            <a:endParaRPr sz="1400">
              <a:latin typeface="Trebuchet MS"/>
              <a:cs typeface="Trebuchet MS"/>
            </a:endParaRPr>
          </a:p>
          <a:p>
            <a:pPr marL="1358265" algn="ctr">
              <a:lnSpc>
                <a:spcPts val="875"/>
              </a:lnSpc>
            </a:pPr>
            <a:r>
              <a:rPr sz="800" b="1" spc="-70" dirty="0">
                <a:latin typeface="Arial"/>
                <a:cs typeface="Arial"/>
              </a:rPr>
              <a:t>L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170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G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L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Y</a:t>
            </a:r>
            <a:r>
              <a:rPr sz="800" b="1" spc="140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D</a:t>
            </a:r>
            <a:endParaRPr sz="800">
              <a:latin typeface="Arial"/>
              <a:cs typeface="Arial"/>
            </a:endParaRPr>
          </a:p>
          <a:p>
            <a:pPr marL="1358900" algn="ctr">
              <a:lnSpc>
                <a:spcPct val="100000"/>
              </a:lnSpc>
              <a:spcBef>
                <a:spcPts val="45"/>
              </a:spcBef>
            </a:pPr>
            <a:r>
              <a:rPr sz="800" b="1" dirty="0">
                <a:latin typeface="Arial"/>
                <a:cs typeface="Arial"/>
              </a:rPr>
              <a:t>P</a:t>
            </a:r>
            <a:r>
              <a:rPr sz="800" b="1" spc="-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155" dirty="0">
                <a:latin typeface="Arial"/>
                <a:cs typeface="Arial"/>
              </a:rPr>
              <a:t>L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T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C</a:t>
            </a:r>
            <a:r>
              <a:rPr sz="800" b="1" spc="4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  <a:p>
            <a:pPr marL="1411605" marR="5080" algn="just">
              <a:lnSpc>
                <a:spcPct val="104099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Society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Abolition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Slave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1787.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Its</a:t>
            </a:r>
            <a:r>
              <a:rPr sz="800" dirty="0">
                <a:latin typeface="Arial MT"/>
                <a:cs typeface="Arial MT"/>
              </a:rPr>
              <a:t> aim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campaign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end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slave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slaves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Africa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live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free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independent</a:t>
            </a:r>
            <a:r>
              <a:rPr sz="800" dirty="0">
                <a:latin typeface="Arial MT"/>
                <a:cs typeface="Arial MT"/>
              </a:rPr>
              <a:t> lives.</a:t>
            </a:r>
            <a:r>
              <a:rPr sz="800" spc="3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became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more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more</a:t>
            </a:r>
            <a:r>
              <a:rPr sz="800" dirty="0">
                <a:latin typeface="Arial MT"/>
                <a:cs typeface="Arial MT"/>
              </a:rPr>
              <a:t> popular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1792,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Parliament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dirty="0">
                <a:latin typeface="Arial MT"/>
                <a:cs typeface="Arial MT"/>
              </a:rPr>
              <a:t> been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presented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519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petitions</a:t>
            </a:r>
            <a:r>
              <a:rPr sz="800" dirty="0">
                <a:latin typeface="Arial MT"/>
                <a:cs typeface="Arial MT"/>
              </a:rPr>
              <a:t> against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slavery.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These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showed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 </a:t>
            </a:r>
            <a:r>
              <a:rPr sz="800" dirty="0">
                <a:latin typeface="Arial MT"/>
                <a:cs typeface="Arial MT"/>
              </a:rPr>
              <a:t>390,000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signatures.</a:t>
            </a:r>
            <a:r>
              <a:rPr sz="800" spc="4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showed</a:t>
            </a:r>
            <a:r>
              <a:rPr sz="800" spc="-10" dirty="0">
                <a:latin typeface="Arial MT"/>
                <a:cs typeface="Arial MT"/>
              </a:rPr>
              <a:t> public</a:t>
            </a:r>
            <a:r>
              <a:rPr sz="800" spc="-25" dirty="0">
                <a:latin typeface="Arial MT"/>
                <a:cs typeface="Arial MT"/>
              </a:rPr>
              <a:t> opinion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turning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against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slave</a:t>
            </a:r>
            <a:r>
              <a:rPr sz="800" spc="-10" dirty="0">
                <a:latin typeface="Arial MT"/>
                <a:cs typeface="Arial MT"/>
              </a:rPr>
              <a:t> trade.</a:t>
            </a:r>
            <a:endParaRPr sz="800">
              <a:latin typeface="Arial MT"/>
              <a:cs typeface="Arial MT"/>
            </a:endParaRPr>
          </a:p>
          <a:p>
            <a:pPr marL="1411605" algn="just">
              <a:lnSpc>
                <a:spcPct val="100000"/>
              </a:lnSpc>
              <a:spcBef>
                <a:spcPts val="50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4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</a:t>
            </a:r>
            <a:r>
              <a:rPr sz="800" spc="4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</a:t>
            </a:r>
            <a:r>
              <a:rPr sz="800" spc="4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plantations</a:t>
            </a:r>
            <a:endParaRPr sz="800">
              <a:latin typeface="Arial MT"/>
              <a:cs typeface="Arial MT"/>
            </a:endParaRPr>
          </a:p>
          <a:p>
            <a:pPr marL="1411605" marR="6350" algn="just">
              <a:lnSpc>
                <a:spcPct val="105000"/>
              </a:lnSpc>
              <a:spcBef>
                <a:spcPts val="70"/>
              </a:spcBef>
            </a:pPr>
            <a:r>
              <a:rPr sz="800" dirty="0">
                <a:latin typeface="Arial MT"/>
                <a:cs typeface="Arial MT"/>
              </a:rPr>
              <a:t>became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less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profitable.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Prices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costs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went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down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war</a:t>
            </a:r>
            <a:r>
              <a:rPr sz="800" spc="-20" dirty="0">
                <a:latin typeface="Arial MT"/>
                <a:cs typeface="Arial MT"/>
              </a:rPr>
              <a:t> interrupted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995921" y="2637022"/>
            <a:ext cx="1737995" cy="662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87325">
              <a:lnSpc>
                <a:spcPct val="100000"/>
              </a:lnSpc>
              <a:spcBef>
                <a:spcPts val="145"/>
              </a:spcBef>
            </a:pPr>
            <a:r>
              <a:rPr sz="800" b="1" dirty="0">
                <a:latin typeface="Arial"/>
                <a:cs typeface="Arial"/>
              </a:rPr>
              <a:t>K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E</a:t>
            </a:r>
            <a:r>
              <a:rPr sz="800" b="1" spc="6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Y</a:t>
            </a:r>
            <a:r>
              <a:rPr sz="800" b="1" spc="170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7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65" dirty="0">
                <a:latin typeface="Arial"/>
                <a:cs typeface="Arial"/>
              </a:rPr>
              <a:t> </a:t>
            </a:r>
            <a:r>
              <a:rPr sz="800" b="1" spc="55" dirty="0">
                <a:latin typeface="Arial"/>
                <a:cs typeface="Arial"/>
              </a:rPr>
              <a:t>V</a:t>
            </a:r>
            <a:r>
              <a:rPr sz="800" b="1" spc="-1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-1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U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75" dirty="0">
                <a:latin typeface="Arial"/>
                <a:cs typeface="Arial"/>
              </a:rPr>
              <a:t> </a:t>
            </a:r>
            <a:r>
              <a:rPr sz="800" b="1" spc="-155" dirty="0">
                <a:latin typeface="Arial"/>
                <a:cs typeface="Arial"/>
              </a:rPr>
              <a:t>L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  <a:p>
            <a:pPr marL="12700" marR="5080" algn="just">
              <a:lnSpc>
                <a:spcPct val="1042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Many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dirty="0">
                <a:latin typeface="Arial MT"/>
                <a:cs typeface="Arial MT"/>
              </a:rPr>
              <a:t>write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about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horrors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the </a:t>
            </a:r>
            <a:r>
              <a:rPr sz="800" spc="-10" dirty="0">
                <a:latin typeface="Arial MT"/>
                <a:cs typeface="Arial MT"/>
              </a:rPr>
              <a:t>slave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 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convinced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many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need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example,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Hannah</a:t>
            </a:r>
            <a:r>
              <a:rPr sz="800" dirty="0">
                <a:latin typeface="Arial MT"/>
                <a:cs typeface="Arial MT"/>
              </a:rPr>
              <a:t> More.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She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wrote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poems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books.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995921" y="3280185"/>
            <a:ext cx="1739900" cy="16713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60"/>
              </a:spcBef>
            </a:pPr>
            <a:r>
              <a:rPr sz="800" dirty="0">
                <a:latin typeface="Arial MT"/>
                <a:cs typeface="Arial MT"/>
              </a:rPr>
              <a:t>William</a:t>
            </a:r>
            <a:r>
              <a:rPr sz="800" spc="44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Wilberforce</a:t>
            </a:r>
            <a:r>
              <a:rPr sz="800" spc="434" dirty="0">
                <a:latin typeface="Arial MT"/>
                <a:cs typeface="Arial MT"/>
              </a:rPr>
              <a:t>  </a:t>
            </a:r>
            <a:r>
              <a:rPr sz="800" spc="-30" dirty="0">
                <a:latin typeface="Arial MT"/>
                <a:cs typeface="Arial MT"/>
              </a:rPr>
              <a:t>campaigned</a:t>
            </a:r>
            <a:r>
              <a:rPr sz="800" spc="-10" dirty="0">
                <a:latin typeface="Arial MT"/>
                <a:cs typeface="Arial MT"/>
              </a:rPr>
              <a:t> tirelessly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against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Trade.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tried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failed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numerous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times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did</a:t>
            </a:r>
            <a:r>
              <a:rPr sz="800" dirty="0">
                <a:latin typeface="Arial MT"/>
                <a:cs typeface="Arial MT"/>
              </a:rPr>
              <a:t> not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give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up.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Thomas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Clarkson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tasked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collecting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evidence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support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abolition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slave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trade,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21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interviewed</a:t>
            </a:r>
            <a:r>
              <a:rPr sz="800" spc="21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sailors,</a:t>
            </a:r>
            <a:r>
              <a:rPr sz="800" spc="204" dirty="0">
                <a:latin typeface="Arial MT"/>
                <a:cs typeface="Arial MT"/>
              </a:rPr>
              <a:t>  </a:t>
            </a:r>
            <a:r>
              <a:rPr sz="800" spc="-35" dirty="0">
                <a:latin typeface="Arial MT"/>
                <a:cs typeface="Arial MT"/>
              </a:rPr>
              <a:t>published</a:t>
            </a:r>
            <a:r>
              <a:rPr sz="800" dirty="0">
                <a:latin typeface="Arial MT"/>
                <a:cs typeface="Arial MT"/>
              </a:rPr>
              <a:t> pamphlets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making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speeches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</a:t>
            </a:r>
            <a:r>
              <a:rPr sz="800" dirty="0">
                <a:latin typeface="Arial MT"/>
                <a:cs typeface="Arial MT"/>
              </a:rPr>
              <a:t> public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meetings.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1787-</a:t>
            </a:r>
            <a:r>
              <a:rPr sz="800" spc="-10" dirty="0">
                <a:latin typeface="Arial MT"/>
                <a:cs typeface="Arial MT"/>
              </a:rPr>
              <a:t>1795, </a:t>
            </a:r>
            <a:r>
              <a:rPr sz="800" dirty="0">
                <a:latin typeface="Arial MT"/>
                <a:cs typeface="Arial MT"/>
              </a:rPr>
              <a:t>Josiah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Wedgwood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worked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abolitionists.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designed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emblem</a:t>
            </a:r>
            <a:r>
              <a:rPr sz="800" spc="-20" dirty="0">
                <a:latin typeface="Arial MT"/>
                <a:cs typeface="Arial MT"/>
              </a:rPr>
              <a:t> which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used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pins,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brooches,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buttons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seals.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944257" y="2597398"/>
            <a:ext cx="967105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5590" marR="5080" indent="-263525">
              <a:lnSpc>
                <a:spcPct val="105000"/>
              </a:lnSpc>
              <a:spcBef>
                <a:spcPts val="100"/>
              </a:spcBef>
            </a:pPr>
            <a:r>
              <a:rPr sz="800" b="1" spc="-90" dirty="0">
                <a:latin typeface="Arial"/>
                <a:cs typeface="Arial"/>
              </a:rPr>
              <a:t>B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160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155" dirty="0">
                <a:latin typeface="Arial"/>
                <a:cs typeface="Arial"/>
              </a:rPr>
              <a:t>L</a:t>
            </a:r>
            <a:r>
              <a:rPr sz="800" b="1" spc="8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I</a:t>
            </a:r>
            <a:r>
              <a:rPr sz="800" b="1" spc="-3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F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S</a:t>
            </a:r>
            <a:r>
              <a:rPr sz="800" b="1" spc="150" dirty="0">
                <a:latin typeface="Arial"/>
                <a:cs typeface="Arial"/>
              </a:rPr>
              <a:t> 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6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N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spc="-90" dirty="0">
                <a:latin typeface="Arial"/>
                <a:cs typeface="Arial"/>
              </a:rPr>
              <a:t>D</a:t>
            </a:r>
            <a:r>
              <a:rPr sz="800" b="1" spc="55" dirty="0">
                <a:latin typeface="Arial"/>
                <a:cs typeface="Arial"/>
              </a:rPr>
              <a:t> I</a:t>
            </a:r>
            <a:r>
              <a:rPr sz="800" b="1" spc="-4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D</a:t>
            </a:r>
            <a:r>
              <a:rPr sz="800" b="1" spc="70" dirty="0">
                <a:latin typeface="Arial"/>
                <a:cs typeface="Arial"/>
              </a:rPr>
              <a:t> </a:t>
            </a:r>
            <a:r>
              <a:rPr sz="800" b="1" spc="-165" dirty="0">
                <a:latin typeface="Arial"/>
                <a:cs typeface="Arial"/>
              </a:rPr>
              <a:t>E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b="1" spc="7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S</a:t>
            </a:r>
            <a:endParaRPr sz="8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8851448" y="2859561"/>
            <a:ext cx="1191895" cy="781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000"/>
              </a:lnSpc>
              <a:spcBef>
                <a:spcPts val="60"/>
              </a:spcBef>
              <a:tabLst>
                <a:tab pos="829310" algn="l"/>
              </a:tabLst>
            </a:pPr>
            <a:r>
              <a:rPr sz="800" spc="-30" dirty="0">
                <a:latin typeface="Arial MT"/>
                <a:cs typeface="Arial MT"/>
              </a:rPr>
              <a:t>Anti-</a:t>
            </a:r>
            <a:r>
              <a:rPr sz="800" spc="-10" dirty="0">
                <a:latin typeface="Arial MT"/>
                <a:cs typeface="Arial MT"/>
              </a:rPr>
              <a:t>slavery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40" dirty="0">
                <a:latin typeface="Arial MT"/>
                <a:cs typeface="Arial MT"/>
              </a:rPr>
              <a:t>religious</a:t>
            </a:r>
            <a:r>
              <a:rPr sz="800" dirty="0">
                <a:latin typeface="Arial MT"/>
                <a:cs typeface="Arial MT"/>
              </a:rPr>
              <a:t> groups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such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Quakers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thought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 </a:t>
            </a:r>
            <a:r>
              <a:rPr sz="800" spc="-10" dirty="0">
                <a:latin typeface="Arial MT"/>
                <a:cs typeface="Arial MT"/>
              </a:rPr>
              <a:t>slavery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sin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against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God.</a:t>
            </a:r>
            <a:r>
              <a:rPr sz="800" spc="4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Slave</a:t>
            </a:r>
            <a:r>
              <a:rPr sz="800" spc="-20" dirty="0">
                <a:latin typeface="Arial MT"/>
                <a:cs typeface="Arial MT"/>
              </a:rPr>
              <a:t> Rebellions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slowly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changed</a:t>
            </a:r>
            <a:r>
              <a:rPr sz="800" dirty="0">
                <a:latin typeface="Arial MT"/>
                <a:cs typeface="Arial MT"/>
              </a:rPr>
              <a:t> attitudes.</a:t>
            </a:r>
            <a:r>
              <a:rPr sz="800" spc="30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There</a:t>
            </a:r>
            <a:r>
              <a:rPr sz="800" spc="305" dirty="0">
                <a:latin typeface="Arial MT"/>
                <a:cs typeface="Arial MT"/>
              </a:rPr>
              <a:t>  </a:t>
            </a:r>
            <a:r>
              <a:rPr sz="800" spc="-30" dirty="0">
                <a:latin typeface="Arial MT"/>
                <a:cs typeface="Arial MT"/>
              </a:rPr>
              <a:t>were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8851448" y="3612381"/>
            <a:ext cx="1193800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5000"/>
              </a:lnSpc>
              <a:spcBef>
                <a:spcPts val="100"/>
              </a:spcBef>
              <a:tabLst>
                <a:tab pos="365760" algn="l"/>
                <a:tab pos="830580" algn="l"/>
              </a:tabLst>
            </a:pPr>
            <a:r>
              <a:rPr sz="800" spc="-10" dirty="0">
                <a:latin typeface="Arial MT"/>
                <a:cs typeface="Arial MT"/>
              </a:rPr>
              <a:t>rebellions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British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Danish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60" dirty="0">
                <a:latin typeface="Arial MT"/>
                <a:cs typeface="Arial MT"/>
              </a:rPr>
              <a:t>colonies,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851448" y="3874545"/>
            <a:ext cx="1193800" cy="103441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3899"/>
              </a:lnSpc>
              <a:spcBef>
                <a:spcPts val="60"/>
              </a:spcBef>
            </a:pPr>
            <a:r>
              <a:rPr sz="800" spc="-10" dirty="0">
                <a:latin typeface="Arial MT"/>
                <a:cs typeface="Arial MT"/>
              </a:rPr>
              <a:t>including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Guyana.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Slavery</a:t>
            </a:r>
            <a:r>
              <a:rPr sz="800" dirty="0">
                <a:latin typeface="Arial MT"/>
                <a:cs typeface="Arial MT"/>
              </a:rPr>
              <a:t> slowly</a:t>
            </a:r>
            <a:r>
              <a:rPr sz="800" spc="229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became</a:t>
            </a:r>
            <a:r>
              <a:rPr sz="800" spc="229" dirty="0">
                <a:latin typeface="Arial MT"/>
                <a:cs typeface="Arial MT"/>
              </a:rPr>
              <a:t>  </a:t>
            </a:r>
            <a:r>
              <a:rPr sz="800" spc="-10" dirty="0">
                <a:latin typeface="Arial MT"/>
                <a:cs typeface="Arial MT"/>
              </a:rPr>
              <a:t>legally </a:t>
            </a:r>
            <a:r>
              <a:rPr sz="800" dirty="0">
                <a:latin typeface="Arial MT"/>
                <a:cs typeface="Arial MT"/>
              </a:rPr>
              <a:t>unacceptable.</a:t>
            </a:r>
            <a:r>
              <a:rPr sz="800" spc="300" dirty="0">
                <a:latin typeface="Arial MT"/>
                <a:cs typeface="Arial MT"/>
              </a:rPr>
              <a:t>  </a:t>
            </a:r>
            <a:r>
              <a:rPr sz="800" spc="-10" dirty="0">
                <a:latin typeface="Arial MT"/>
                <a:cs typeface="Arial MT"/>
              </a:rPr>
              <a:t>Granville </a:t>
            </a:r>
            <a:r>
              <a:rPr sz="800" dirty="0">
                <a:latin typeface="Arial MT"/>
                <a:cs typeface="Arial MT"/>
              </a:rPr>
              <a:t>Sharp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used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low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courts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try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give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slaves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freedom.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fought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many</a:t>
            </a:r>
            <a:r>
              <a:rPr sz="800" dirty="0">
                <a:latin typeface="Arial MT"/>
                <a:cs typeface="Arial MT"/>
              </a:rPr>
              <a:t> court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cases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including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Zong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Ship.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2" name="object 4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612631" y="2559248"/>
            <a:ext cx="1688919" cy="2410371"/>
          </a:xfrm>
          <a:prstGeom prst="rect">
            <a:avLst/>
          </a:prstGeom>
        </p:spPr>
      </p:pic>
      <p:sp>
        <p:nvSpPr>
          <p:cNvPr id="43" name="object 43"/>
          <p:cNvSpPr txBox="1"/>
          <p:nvPr/>
        </p:nvSpPr>
        <p:spPr>
          <a:xfrm>
            <a:off x="6872695" y="4943583"/>
            <a:ext cx="2914650" cy="2102485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339725">
              <a:lnSpc>
                <a:spcPct val="100000"/>
              </a:lnSpc>
              <a:spcBef>
                <a:spcPts val="560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slavery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abolished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05" dirty="0">
                <a:latin typeface="Trebuchet MS"/>
                <a:cs typeface="Trebuchet MS"/>
              </a:rPr>
              <a:t>America?</a:t>
            </a:r>
            <a:endParaRPr sz="1400">
              <a:latin typeface="Trebuchet MS"/>
              <a:cs typeface="Trebuchet MS"/>
            </a:endParaRPr>
          </a:p>
          <a:p>
            <a:pPr marL="12700" marR="1217930" algn="just">
              <a:lnSpc>
                <a:spcPct val="102499"/>
              </a:lnSpc>
              <a:spcBef>
                <a:spcPts val="240"/>
              </a:spcBef>
            </a:pPr>
            <a:r>
              <a:rPr sz="800" dirty="0">
                <a:latin typeface="Arial MT"/>
                <a:cs typeface="Arial MT"/>
              </a:rPr>
              <a:t>Slavery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abolished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America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1865,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58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Britain.</a:t>
            </a:r>
            <a:endParaRPr sz="800">
              <a:latin typeface="Arial MT"/>
              <a:cs typeface="Arial MT"/>
            </a:endParaRPr>
          </a:p>
          <a:p>
            <a:pPr marL="12700" marR="1217295" algn="just">
              <a:lnSpc>
                <a:spcPct val="1042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Slavery</a:t>
            </a:r>
            <a:r>
              <a:rPr sz="800" spc="4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important</a:t>
            </a:r>
            <a:r>
              <a:rPr sz="800" spc="40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Southern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economy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there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severe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opposition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granting </a:t>
            </a:r>
            <a:r>
              <a:rPr sz="800" spc="-20" dirty="0">
                <a:latin typeface="Arial MT"/>
                <a:cs typeface="Arial MT"/>
              </a:rPr>
              <a:t>freedom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enslaved</a:t>
            </a:r>
            <a:r>
              <a:rPr sz="800" spc="-10" dirty="0">
                <a:latin typeface="Arial MT"/>
                <a:cs typeface="Arial MT"/>
              </a:rPr>
              <a:t> people.</a:t>
            </a:r>
            <a:endParaRPr sz="800">
              <a:latin typeface="Arial MT"/>
              <a:cs typeface="Arial MT"/>
            </a:endParaRPr>
          </a:p>
          <a:p>
            <a:pPr marL="12700" marR="1217295" algn="just">
              <a:lnSpc>
                <a:spcPct val="103299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Abraham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Lincoln,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President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US,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prevent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slavery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dirty="0">
                <a:latin typeface="Arial MT"/>
                <a:cs typeface="Arial MT"/>
              </a:rPr>
              <a:t>spreading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Western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States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South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disagreed.</a:t>
            </a:r>
            <a:endParaRPr sz="800">
              <a:latin typeface="Arial MT"/>
              <a:cs typeface="Arial MT"/>
            </a:endParaRPr>
          </a:p>
          <a:p>
            <a:pPr marL="12700" marR="1217930" algn="just">
              <a:lnSpc>
                <a:spcPct val="104200"/>
              </a:lnSpc>
              <a:spcBef>
                <a:spcPts val="5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American</a:t>
            </a:r>
            <a:r>
              <a:rPr sz="800" spc="3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Civil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began</a:t>
            </a:r>
            <a:r>
              <a:rPr sz="800" spc="3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1861,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Lincoln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won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abolished</a:t>
            </a:r>
            <a:r>
              <a:rPr sz="800" dirty="0">
                <a:latin typeface="Arial MT"/>
                <a:cs typeface="Arial MT"/>
              </a:rPr>
              <a:t> slavery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across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whole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because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4" name="object 4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641617" y="5264090"/>
            <a:ext cx="1452448" cy="17331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20700" y="745744"/>
            <a:ext cx="822960" cy="4642485"/>
            <a:chOff x="520700" y="745744"/>
            <a:chExt cx="822960" cy="464248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5744"/>
              <a:ext cx="822960" cy="464210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4" y="1236404"/>
              <a:ext cx="421465" cy="402514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80644" y="1236404"/>
              <a:ext cx="421640" cy="4025265"/>
            </a:xfrm>
            <a:custGeom>
              <a:avLst/>
              <a:gdLst/>
              <a:ahLst/>
              <a:cxnLst/>
              <a:rect l="l" t="t" r="r" b="b"/>
              <a:pathLst>
                <a:path w="421640" h="4025265">
                  <a:moveTo>
                    <a:pt x="0" y="3814476"/>
                  </a:moveTo>
                  <a:lnTo>
                    <a:pt x="105365" y="3814476"/>
                  </a:lnTo>
                  <a:lnTo>
                    <a:pt x="105365" y="0"/>
                  </a:lnTo>
                  <a:lnTo>
                    <a:pt x="316100" y="0"/>
                  </a:lnTo>
                  <a:lnTo>
                    <a:pt x="316100" y="3814476"/>
                  </a:lnTo>
                  <a:lnTo>
                    <a:pt x="421465" y="3814476"/>
                  </a:lnTo>
                  <a:lnTo>
                    <a:pt x="210735" y="4025145"/>
                  </a:lnTo>
                  <a:lnTo>
                    <a:pt x="0" y="3814476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40274" y="859048"/>
              <a:ext cx="726440" cy="741680"/>
            </a:xfrm>
            <a:custGeom>
              <a:avLst/>
              <a:gdLst/>
              <a:ahLst/>
              <a:cxnLst/>
              <a:rect l="l" t="t" r="r" b="b"/>
              <a:pathLst>
                <a:path w="726440" h="741680">
                  <a:moveTo>
                    <a:pt x="363169" y="0"/>
                  </a:moveTo>
                  <a:lnTo>
                    <a:pt x="317614" y="2888"/>
                  </a:lnTo>
                  <a:lnTo>
                    <a:pt x="273747" y="11324"/>
                  </a:lnTo>
                  <a:lnTo>
                    <a:pt x="231909" y="24958"/>
                  </a:lnTo>
                  <a:lnTo>
                    <a:pt x="192441" y="43444"/>
                  </a:lnTo>
                  <a:lnTo>
                    <a:pt x="155682" y="66433"/>
                  </a:lnTo>
                  <a:lnTo>
                    <a:pt x="121974" y="93579"/>
                  </a:lnTo>
                  <a:lnTo>
                    <a:pt x="91655" y="124534"/>
                  </a:lnTo>
                  <a:lnTo>
                    <a:pt x="65067" y="158950"/>
                  </a:lnTo>
                  <a:lnTo>
                    <a:pt x="42550" y="196481"/>
                  </a:lnTo>
                  <a:lnTo>
                    <a:pt x="24445" y="236778"/>
                  </a:lnTo>
                  <a:lnTo>
                    <a:pt x="11091" y="279493"/>
                  </a:lnTo>
                  <a:lnTo>
                    <a:pt x="2829" y="324281"/>
                  </a:lnTo>
                  <a:lnTo>
                    <a:pt x="0" y="370793"/>
                  </a:lnTo>
                  <a:lnTo>
                    <a:pt x="2829" y="417304"/>
                  </a:lnTo>
                  <a:lnTo>
                    <a:pt x="11091" y="462091"/>
                  </a:lnTo>
                  <a:lnTo>
                    <a:pt x="24445" y="504807"/>
                  </a:lnTo>
                  <a:lnTo>
                    <a:pt x="42550" y="545103"/>
                  </a:lnTo>
                  <a:lnTo>
                    <a:pt x="65067" y="582634"/>
                  </a:lnTo>
                  <a:lnTo>
                    <a:pt x="91655" y="617050"/>
                  </a:lnTo>
                  <a:lnTo>
                    <a:pt x="121974" y="648005"/>
                  </a:lnTo>
                  <a:lnTo>
                    <a:pt x="155682" y="675151"/>
                  </a:lnTo>
                  <a:lnTo>
                    <a:pt x="192441" y="698140"/>
                  </a:lnTo>
                  <a:lnTo>
                    <a:pt x="231909" y="716626"/>
                  </a:lnTo>
                  <a:lnTo>
                    <a:pt x="273747" y="730260"/>
                  </a:lnTo>
                  <a:lnTo>
                    <a:pt x="317614" y="738695"/>
                  </a:lnTo>
                  <a:lnTo>
                    <a:pt x="363169" y="741584"/>
                  </a:lnTo>
                  <a:lnTo>
                    <a:pt x="408724" y="738695"/>
                  </a:lnTo>
                  <a:lnTo>
                    <a:pt x="452591" y="730260"/>
                  </a:lnTo>
                  <a:lnTo>
                    <a:pt x="494428" y="716626"/>
                  </a:lnTo>
                  <a:lnTo>
                    <a:pt x="533897" y="698140"/>
                  </a:lnTo>
                  <a:lnTo>
                    <a:pt x="570655" y="675151"/>
                  </a:lnTo>
                  <a:lnTo>
                    <a:pt x="604364" y="648005"/>
                  </a:lnTo>
                  <a:lnTo>
                    <a:pt x="634683" y="617050"/>
                  </a:lnTo>
                  <a:lnTo>
                    <a:pt x="661270" y="582634"/>
                  </a:lnTo>
                  <a:lnTo>
                    <a:pt x="683787" y="545103"/>
                  </a:lnTo>
                  <a:lnTo>
                    <a:pt x="701893" y="504807"/>
                  </a:lnTo>
                  <a:lnTo>
                    <a:pt x="715247" y="462091"/>
                  </a:lnTo>
                  <a:lnTo>
                    <a:pt x="723509" y="417304"/>
                  </a:lnTo>
                  <a:lnTo>
                    <a:pt x="726338" y="370793"/>
                  </a:lnTo>
                  <a:lnTo>
                    <a:pt x="723509" y="324281"/>
                  </a:lnTo>
                  <a:lnTo>
                    <a:pt x="715247" y="279493"/>
                  </a:lnTo>
                  <a:lnTo>
                    <a:pt x="701893" y="236778"/>
                  </a:lnTo>
                  <a:lnTo>
                    <a:pt x="683787" y="196481"/>
                  </a:lnTo>
                  <a:lnTo>
                    <a:pt x="661270" y="158950"/>
                  </a:lnTo>
                  <a:lnTo>
                    <a:pt x="634683" y="124534"/>
                  </a:lnTo>
                  <a:lnTo>
                    <a:pt x="604364" y="93579"/>
                  </a:lnTo>
                  <a:lnTo>
                    <a:pt x="570655" y="66433"/>
                  </a:lnTo>
                  <a:lnTo>
                    <a:pt x="533897" y="43444"/>
                  </a:lnTo>
                  <a:lnTo>
                    <a:pt x="494428" y="24958"/>
                  </a:lnTo>
                  <a:lnTo>
                    <a:pt x="452591" y="11324"/>
                  </a:lnTo>
                  <a:lnTo>
                    <a:pt x="408724" y="2888"/>
                  </a:lnTo>
                  <a:lnTo>
                    <a:pt x="36316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40274" y="859048"/>
              <a:ext cx="726440" cy="741680"/>
            </a:xfrm>
            <a:custGeom>
              <a:avLst/>
              <a:gdLst/>
              <a:ahLst/>
              <a:cxnLst/>
              <a:rect l="l" t="t" r="r" b="b"/>
              <a:pathLst>
                <a:path w="726440" h="741680">
                  <a:moveTo>
                    <a:pt x="0" y="370792"/>
                  </a:moveTo>
                  <a:lnTo>
                    <a:pt x="2829" y="324281"/>
                  </a:lnTo>
                  <a:lnTo>
                    <a:pt x="11091" y="279493"/>
                  </a:lnTo>
                  <a:lnTo>
                    <a:pt x="24445" y="236777"/>
                  </a:lnTo>
                  <a:lnTo>
                    <a:pt x="42550" y="196481"/>
                  </a:lnTo>
                  <a:lnTo>
                    <a:pt x="65067" y="158950"/>
                  </a:lnTo>
                  <a:lnTo>
                    <a:pt x="91655" y="124534"/>
                  </a:lnTo>
                  <a:lnTo>
                    <a:pt x="121974" y="93579"/>
                  </a:lnTo>
                  <a:lnTo>
                    <a:pt x="155682" y="66433"/>
                  </a:lnTo>
                  <a:lnTo>
                    <a:pt x="192441" y="43444"/>
                  </a:lnTo>
                  <a:lnTo>
                    <a:pt x="231909" y="24958"/>
                  </a:lnTo>
                  <a:lnTo>
                    <a:pt x="273747" y="11324"/>
                  </a:lnTo>
                  <a:lnTo>
                    <a:pt x="317614" y="2889"/>
                  </a:lnTo>
                  <a:lnTo>
                    <a:pt x="363169" y="0"/>
                  </a:lnTo>
                  <a:lnTo>
                    <a:pt x="408724" y="2889"/>
                  </a:lnTo>
                  <a:lnTo>
                    <a:pt x="452591" y="11324"/>
                  </a:lnTo>
                  <a:lnTo>
                    <a:pt x="494428" y="24958"/>
                  </a:lnTo>
                  <a:lnTo>
                    <a:pt x="533897" y="43444"/>
                  </a:lnTo>
                  <a:lnTo>
                    <a:pt x="570655" y="66433"/>
                  </a:lnTo>
                  <a:lnTo>
                    <a:pt x="604364" y="93579"/>
                  </a:lnTo>
                  <a:lnTo>
                    <a:pt x="634683" y="124534"/>
                  </a:lnTo>
                  <a:lnTo>
                    <a:pt x="661271" y="158950"/>
                  </a:lnTo>
                  <a:lnTo>
                    <a:pt x="683787" y="196481"/>
                  </a:lnTo>
                  <a:lnTo>
                    <a:pt x="701893" y="236777"/>
                  </a:lnTo>
                  <a:lnTo>
                    <a:pt x="715247" y="279493"/>
                  </a:lnTo>
                  <a:lnTo>
                    <a:pt x="723509" y="324281"/>
                  </a:lnTo>
                  <a:lnTo>
                    <a:pt x="726338" y="370792"/>
                  </a:lnTo>
                  <a:lnTo>
                    <a:pt x="723509" y="417303"/>
                  </a:lnTo>
                  <a:lnTo>
                    <a:pt x="715247" y="462091"/>
                  </a:lnTo>
                  <a:lnTo>
                    <a:pt x="701893" y="504807"/>
                  </a:lnTo>
                  <a:lnTo>
                    <a:pt x="683787" y="545103"/>
                  </a:lnTo>
                  <a:lnTo>
                    <a:pt x="661271" y="582634"/>
                  </a:lnTo>
                  <a:lnTo>
                    <a:pt x="634683" y="617050"/>
                  </a:lnTo>
                  <a:lnTo>
                    <a:pt x="604364" y="648005"/>
                  </a:lnTo>
                  <a:lnTo>
                    <a:pt x="570655" y="675151"/>
                  </a:lnTo>
                  <a:lnTo>
                    <a:pt x="533897" y="698140"/>
                  </a:lnTo>
                  <a:lnTo>
                    <a:pt x="494428" y="716626"/>
                  </a:lnTo>
                  <a:lnTo>
                    <a:pt x="452591" y="730260"/>
                  </a:lnTo>
                  <a:lnTo>
                    <a:pt x="408724" y="738695"/>
                  </a:lnTo>
                  <a:lnTo>
                    <a:pt x="363169" y="741584"/>
                  </a:lnTo>
                  <a:lnTo>
                    <a:pt x="317614" y="738695"/>
                  </a:lnTo>
                  <a:lnTo>
                    <a:pt x="273747" y="730260"/>
                  </a:lnTo>
                  <a:lnTo>
                    <a:pt x="231909" y="716626"/>
                  </a:lnTo>
                  <a:lnTo>
                    <a:pt x="192441" y="698140"/>
                  </a:lnTo>
                  <a:lnTo>
                    <a:pt x="155682" y="675151"/>
                  </a:lnTo>
                  <a:lnTo>
                    <a:pt x="121974" y="648005"/>
                  </a:lnTo>
                  <a:lnTo>
                    <a:pt x="91655" y="617050"/>
                  </a:lnTo>
                  <a:lnTo>
                    <a:pt x="65067" y="582634"/>
                  </a:lnTo>
                  <a:lnTo>
                    <a:pt x="42550" y="545103"/>
                  </a:lnTo>
                  <a:lnTo>
                    <a:pt x="24445" y="504807"/>
                  </a:lnTo>
                  <a:lnTo>
                    <a:pt x="11091" y="462091"/>
                  </a:lnTo>
                  <a:lnTo>
                    <a:pt x="2829" y="417303"/>
                  </a:lnTo>
                  <a:lnTo>
                    <a:pt x="0" y="370792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32197" y="1124745"/>
            <a:ext cx="3435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5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94225" y="465918"/>
            <a:ext cx="3869054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dirty="0">
                <a:latin typeface="Verdana"/>
                <a:cs typeface="Verdana"/>
              </a:rPr>
              <a:t>INDUSTRIAL</a:t>
            </a:r>
            <a:r>
              <a:rPr sz="2200" b="0" spc="43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REVOLUTION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47356" y="415088"/>
            <a:ext cx="344106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industrial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revolution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change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75" dirty="0">
                <a:latin typeface="Trebuchet MS"/>
                <a:cs typeface="Trebuchet MS"/>
              </a:rPr>
              <a:t>England?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4536991" y="653793"/>
            <a:ext cx="2019300" cy="805815"/>
            <a:chOff x="4536991" y="653793"/>
            <a:chExt cx="2019300" cy="805815"/>
          </a:xfrm>
        </p:grpSpPr>
        <p:sp>
          <p:nvSpPr>
            <p:cNvPr id="14" name="object 14"/>
            <p:cNvSpPr/>
            <p:nvPr/>
          </p:nvSpPr>
          <p:spPr>
            <a:xfrm>
              <a:off x="4546516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1606781" y="0"/>
                  </a:moveTo>
                  <a:lnTo>
                    <a:pt x="0" y="0"/>
                  </a:lnTo>
                  <a:lnTo>
                    <a:pt x="393360" y="393245"/>
                  </a:lnTo>
                  <a:lnTo>
                    <a:pt x="0" y="786491"/>
                  </a:lnTo>
                  <a:lnTo>
                    <a:pt x="1606781" y="786491"/>
                  </a:lnTo>
                  <a:lnTo>
                    <a:pt x="2000142" y="393245"/>
                  </a:lnTo>
                  <a:lnTo>
                    <a:pt x="1606781" y="0"/>
                  </a:lnTo>
                  <a:close/>
                </a:path>
              </a:pathLst>
            </a:custGeom>
            <a:solidFill>
              <a:srgbClr val="CC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546516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0" y="0"/>
                  </a:moveTo>
                  <a:lnTo>
                    <a:pt x="1606780" y="0"/>
                  </a:lnTo>
                  <a:lnTo>
                    <a:pt x="2000141" y="393246"/>
                  </a:lnTo>
                  <a:lnTo>
                    <a:pt x="1606780" y="786492"/>
                  </a:lnTo>
                  <a:lnTo>
                    <a:pt x="0" y="786492"/>
                  </a:lnTo>
                  <a:lnTo>
                    <a:pt x="393361" y="393246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4964047" y="655822"/>
            <a:ext cx="1186180" cy="73596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382905">
              <a:lnSpc>
                <a:spcPct val="100000"/>
              </a:lnSpc>
              <a:spcBef>
                <a:spcPts val="340"/>
              </a:spcBef>
            </a:pPr>
            <a:r>
              <a:rPr sz="800" b="1" spc="-55" dirty="0">
                <a:latin typeface="Arial"/>
                <a:cs typeface="Arial"/>
              </a:rPr>
              <a:t>Jim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Crow</a:t>
            </a:r>
            <a:endParaRPr sz="800">
              <a:latin typeface="Arial"/>
              <a:cs typeface="Arial"/>
            </a:endParaRPr>
          </a:p>
          <a:p>
            <a:pPr marL="12700" marR="5080" indent="29209" algn="just">
              <a:lnSpc>
                <a:spcPct val="83100"/>
              </a:lnSpc>
              <a:spcBef>
                <a:spcPts val="400"/>
              </a:spcBef>
            </a:pPr>
            <a:r>
              <a:rPr sz="800" spc="-90" dirty="0">
                <a:latin typeface="Arial MT"/>
                <a:cs typeface="Arial MT"/>
              </a:rPr>
              <a:t>These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laws</a:t>
            </a:r>
            <a:r>
              <a:rPr sz="800" spc="-10" dirty="0">
                <a:latin typeface="Arial MT"/>
                <a:cs typeface="Arial MT"/>
              </a:rPr>
              <a:t> that </a:t>
            </a:r>
            <a:r>
              <a:rPr sz="800" spc="-20" dirty="0">
                <a:latin typeface="Arial MT"/>
                <a:cs typeface="Arial MT"/>
              </a:rPr>
              <a:t>kept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colour</a:t>
            </a:r>
            <a:r>
              <a:rPr sz="800" spc="-10" dirty="0">
                <a:latin typeface="Arial MT"/>
                <a:cs typeface="Arial MT"/>
              </a:rPr>
              <a:t> separate from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white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Americans.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claimed</a:t>
            </a:r>
            <a:r>
              <a:rPr sz="800" dirty="0">
                <a:latin typeface="Arial MT"/>
                <a:cs typeface="Arial MT"/>
              </a:rPr>
              <a:t> it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keep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‘separate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equal.’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6337120" y="653793"/>
            <a:ext cx="2019300" cy="805815"/>
            <a:chOff x="6337120" y="653793"/>
            <a:chExt cx="2019300" cy="805815"/>
          </a:xfrm>
        </p:grpSpPr>
        <p:sp>
          <p:nvSpPr>
            <p:cNvPr id="18" name="object 18"/>
            <p:cNvSpPr/>
            <p:nvPr/>
          </p:nvSpPr>
          <p:spPr>
            <a:xfrm>
              <a:off x="6346645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1606779" y="0"/>
                  </a:moveTo>
                  <a:lnTo>
                    <a:pt x="0" y="0"/>
                  </a:lnTo>
                  <a:lnTo>
                    <a:pt x="393360" y="393245"/>
                  </a:lnTo>
                  <a:lnTo>
                    <a:pt x="0" y="786491"/>
                  </a:lnTo>
                  <a:lnTo>
                    <a:pt x="1606779" y="786491"/>
                  </a:lnTo>
                  <a:lnTo>
                    <a:pt x="2000142" y="393245"/>
                  </a:lnTo>
                  <a:lnTo>
                    <a:pt x="1606779" y="0"/>
                  </a:lnTo>
                  <a:close/>
                </a:path>
              </a:pathLst>
            </a:custGeom>
            <a:solidFill>
              <a:srgbClr val="FF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346645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0" y="0"/>
                  </a:moveTo>
                  <a:lnTo>
                    <a:pt x="1606780" y="0"/>
                  </a:lnTo>
                  <a:lnTo>
                    <a:pt x="2000141" y="393246"/>
                  </a:lnTo>
                  <a:lnTo>
                    <a:pt x="1606780" y="786492"/>
                  </a:lnTo>
                  <a:lnTo>
                    <a:pt x="0" y="786492"/>
                  </a:lnTo>
                  <a:lnTo>
                    <a:pt x="393361" y="393246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6764578" y="655822"/>
            <a:ext cx="1188720" cy="73596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40"/>
              </a:spcBef>
            </a:pPr>
            <a:r>
              <a:rPr sz="800" b="1" spc="-20" dirty="0">
                <a:latin typeface="Arial"/>
                <a:cs typeface="Arial"/>
              </a:rPr>
              <a:t>KKK</a:t>
            </a:r>
            <a:r>
              <a:rPr sz="800" spc="-20" dirty="0">
                <a:latin typeface="Arial MT"/>
                <a:cs typeface="Arial MT"/>
              </a:rPr>
              <a:t>:</a:t>
            </a:r>
            <a:endParaRPr sz="800">
              <a:latin typeface="Arial MT"/>
              <a:cs typeface="Arial MT"/>
            </a:endParaRPr>
          </a:p>
          <a:p>
            <a:pPr marL="12700" marR="5080" indent="-2540" algn="ctr">
              <a:lnSpc>
                <a:spcPct val="83100"/>
              </a:lnSpc>
              <a:spcBef>
                <a:spcPts val="400"/>
              </a:spcBef>
            </a:pP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group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racist </a:t>
            </a:r>
            <a:r>
              <a:rPr sz="800" spc="-50" dirty="0">
                <a:latin typeface="Arial MT"/>
                <a:cs typeface="Arial MT"/>
              </a:rPr>
              <a:t>Americans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campaigned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rights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20" dirty="0">
                <a:latin typeface="Arial MT"/>
                <a:cs typeface="Arial MT"/>
              </a:rPr>
              <a:t>African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Americans,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actively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lynched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8137248" y="653793"/>
            <a:ext cx="2019300" cy="805815"/>
            <a:chOff x="8137248" y="653793"/>
            <a:chExt cx="2019300" cy="805815"/>
          </a:xfrm>
        </p:grpSpPr>
        <p:sp>
          <p:nvSpPr>
            <p:cNvPr id="22" name="object 22"/>
            <p:cNvSpPr/>
            <p:nvPr/>
          </p:nvSpPr>
          <p:spPr>
            <a:xfrm>
              <a:off x="8146773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1606781" y="0"/>
                  </a:moveTo>
                  <a:lnTo>
                    <a:pt x="0" y="0"/>
                  </a:lnTo>
                  <a:lnTo>
                    <a:pt x="393362" y="393245"/>
                  </a:lnTo>
                  <a:lnTo>
                    <a:pt x="0" y="786491"/>
                  </a:lnTo>
                  <a:lnTo>
                    <a:pt x="1606781" y="786491"/>
                  </a:lnTo>
                  <a:lnTo>
                    <a:pt x="2000142" y="393245"/>
                  </a:lnTo>
                  <a:lnTo>
                    <a:pt x="1606781" y="0"/>
                  </a:lnTo>
                  <a:close/>
                </a:path>
              </a:pathLst>
            </a:custGeom>
            <a:solidFill>
              <a:srgbClr val="FF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146773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0" y="0"/>
                  </a:moveTo>
                  <a:lnTo>
                    <a:pt x="1606780" y="0"/>
                  </a:lnTo>
                  <a:lnTo>
                    <a:pt x="2000141" y="393246"/>
                  </a:lnTo>
                  <a:lnTo>
                    <a:pt x="1606780" y="786492"/>
                  </a:lnTo>
                  <a:lnTo>
                    <a:pt x="0" y="786492"/>
                  </a:lnTo>
                  <a:lnTo>
                    <a:pt x="393361" y="393246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8609317" y="604006"/>
            <a:ext cx="1096010" cy="84836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340"/>
              </a:spcBef>
            </a:pPr>
            <a:r>
              <a:rPr sz="800" b="1" spc="-20" dirty="0">
                <a:latin typeface="Arial"/>
                <a:cs typeface="Arial"/>
              </a:rPr>
              <a:t>NRA</a:t>
            </a:r>
            <a:r>
              <a:rPr sz="800" spc="-20" dirty="0">
                <a:latin typeface="Arial MT"/>
                <a:cs typeface="Arial MT"/>
              </a:rPr>
              <a:t>: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ct val="85000"/>
              </a:lnSpc>
              <a:spcBef>
                <a:spcPts val="384"/>
              </a:spcBef>
            </a:pPr>
            <a:r>
              <a:rPr sz="800" spc="-35" dirty="0">
                <a:latin typeface="Arial MT"/>
                <a:cs typeface="Arial MT"/>
              </a:rPr>
              <a:t>Around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time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KKK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branded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terrorist </a:t>
            </a:r>
            <a:r>
              <a:rPr sz="800" spc="-30" dirty="0">
                <a:latin typeface="Arial MT"/>
                <a:cs typeface="Arial MT"/>
              </a:rPr>
              <a:t>organisation,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NRA</a:t>
            </a:r>
            <a:r>
              <a:rPr sz="800" spc="-20" dirty="0">
                <a:latin typeface="Arial MT"/>
                <a:cs typeface="Arial MT"/>
              </a:rPr>
              <a:t> formed,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prevented </a:t>
            </a:r>
            <a:r>
              <a:rPr sz="800" spc="-20" dirty="0">
                <a:latin typeface="Arial MT"/>
                <a:cs typeface="Arial MT"/>
              </a:rPr>
              <a:t>African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Americans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having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right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own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gun.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593636" y="5195043"/>
            <a:ext cx="2322830" cy="1866264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645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queen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Victoria?</a:t>
            </a:r>
            <a:endParaRPr sz="1400">
              <a:latin typeface="Trebuchet MS"/>
              <a:cs typeface="Trebuchet MS"/>
            </a:endParaRPr>
          </a:p>
          <a:p>
            <a:pPr marL="359410" marR="30480" algn="just">
              <a:lnSpc>
                <a:spcPct val="104099"/>
              </a:lnSpc>
              <a:spcBef>
                <a:spcPts val="270"/>
              </a:spcBef>
            </a:pPr>
            <a:r>
              <a:rPr sz="800" spc="-20" dirty="0">
                <a:latin typeface="Arial MT"/>
                <a:cs typeface="Arial MT"/>
              </a:rPr>
              <a:t>Queen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Victoria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ruler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United </a:t>
            </a:r>
            <a:r>
              <a:rPr sz="800" spc="-20" dirty="0">
                <a:latin typeface="Arial MT"/>
                <a:cs typeface="Arial MT"/>
              </a:rPr>
              <a:t>Kingdom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63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years,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love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her</a:t>
            </a:r>
            <a:r>
              <a:rPr sz="800" dirty="0">
                <a:latin typeface="Arial MT"/>
                <a:cs typeface="Arial MT"/>
              </a:rPr>
              <a:t> life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husband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Prince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Albert.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Victoria’s </a:t>
            </a:r>
            <a:r>
              <a:rPr sz="800" dirty="0">
                <a:latin typeface="Arial MT"/>
                <a:cs typeface="Arial MT"/>
              </a:rPr>
              <a:t>reign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saw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most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change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previous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monarch: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time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children</a:t>
            </a:r>
            <a:r>
              <a:rPr sz="800" dirty="0">
                <a:latin typeface="Arial MT"/>
                <a:cs typeface="Arial MT"/>
              </a:rPr>
              <a:t> than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ever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school,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Industrial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Revolution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reached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its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peak,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British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Empire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expanded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biggest </a:t>
            </a:r>
            <a:r>
              <a:rPr sz="800" dirty="0">
                <a:latin typeface="Arial MT"/>
                <a:cs typeface="Arial MT"/>
              </a:rPr>
              <a:t>yet.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Prince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Albert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himself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massive</a:t>
            </a:r>
            <a:r>
              <a:rPr sz="800" spc="-10" dirty="0">
                <a:latin typeface="Arial MT"/>
                <a:cs typeface="Arial MT"/>
              </a:rPr>
              <a:t> advocate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inventions,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created 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event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‘the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Exhibition’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show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inventions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during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19</a:t>
            </a:r>
            <a:r>
              <a:rPr sz="900" spc="-15" baseline="27777" dirty="0">
                <a:latin typeface="Arial MT"/>
                <a:cs typeface="Arial MT"/>
              </a:rPr>
              <a:t>th</a:t>
            </a:r>
            <a:r>
              <a:rPr sz="900" spc="37" baseline="27777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century.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864219" y="1762245"/>
            <a:ext cx="1022350" cy="11684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-2540" algn="ctr">
              <a:lnSpc>
                <a:spcPct val="104099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1781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James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Watt created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steam </a:t>
            </a:r>
            <a:r>
              <a:rPr sz="800" spc="-40" dirty="0">
                <a:latin typeface="Arial MT"/>
                <a:cs typeface="Arial MT"/>
              </a:rPr>
              <a:t>engine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 allowed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development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factories.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steam </a:t>
            </a:r>
            <a:r>
              <a:rPr sz="800" spc="-40" dirty="0">
                <a:latin typeface="Arial MT"/>
                <a:cs typeface="Arial MT"/>
              </a:rPr>
              <a:t>engine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used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turn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wheel,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which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turn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powered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new</a:t>
            </a:r>
            <a:r>
              <a:rPr sz="800" spc="-10" dirty="0">
                <a:latin typeface="Arial MT"/>
                <a:cs typeface="Arial MT"/>
              </a:rPr>
              <a:t> mills.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108778" y="1170992"/>
            <a:ext cx="2899410" cy="38080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29969" marR="227329" indent="-817244">
              <a:lnSpc>
                <a:spcPct val="101400"/>
              </a:lnSpc>
              <a:spcBef>
                <a:spcPts val="75"/>
              </a:spcBef>
            </a:pPr>
            <a:r>
              <a:rPr sz="1400" spc="-360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45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29" dirty="0">
                <a:latin typeface="Trebuchet MS"/>
                <a:cs typeface="Trebuchet MS"/>
              </a:rPr>
              <a:t>DURING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INDUSCTIAL </a:t>
            </a:r>
            <a:r>
              <a:rPr sz="1400" spc="-110" dirty="0">
                <a:latin typeface="Trebuchet MS"/>
                <a:cs typeface="Trebuchet MS"/>
              </a:rPr>
              <a:t>REVOLUTION?</a:t>
            </a:r>
            <a:endParaRPr sz="1400">
              <a:latin typeface="Trebuchet MS"/>
              <a:cs typeface="Trebuchet MS"/>
            </a:endParaRPr>
          </a:p>
          <a:p>
            <a:pPr marL="29209">
              <a:lnSpc>
                <a:spcPts val="865"/>
              </a:lnSpc>
            </a:pPr>
            <a:r>
              <a:rPr sz="800" spc="-70" dirty="0">
                <a:latin typeface="Verdana"/>
                <a:cs typeface="Verdana"/>
              </a:rPr>
              <a:t>1764:</a:t>
            </a:r>
            <a:r>
              <a:rPr sz="800" spc="-45" dirty="0">
                <a:latin typeface="Verdana"/>
                <a:cs typeface="Verdana"/>
              </a:rPr>
              <a:t> </a:t>
            </a:r>
            <a:r>
              <a:rPr sz="800" spc="-75" dirty="0">
                <a:latin typeface="Arial MT"/>
                <a:cs typeface="Arial MT"/>
              </a:rPr>
              <a:t>James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Watt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creates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Spinning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Jenny.</a:t>
            </a:r>
            <a:endParaRPr sz="800">
              <a:latin typeface="Arial MT"/>
              <a:cs typeface="Arial MT"/>
            </a:endParaRPr>
          </a:p>
          <a:p>
            <a:pPr marL="12700" marR="51435">
              <a:lnSpc>
                <a:spcPct val="105000"/>
              </a:lnSpc>
              <a:spcBef>
                <a:spcPts val="335"/>
              </a:spcBef>
            </a:pPr>
            <a:r>
              <a:rPr sz="800" spc="-75" dirty="0">
                <a:latin typeface="Verdana"/>
                <a:cs typeface="Verdana"/>
              </a:rPr>
              <a:t>1769: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70" dirty="0">
                <a:latin typeface="Arial MT"/>
                <a:cs typeface="Arial MT"/>
              </a:rPr>
              <a:t>James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Watt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creates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Steam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Engine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using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ideas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Newcomen.</a:t>
            </a:r>
            <a:endParaRPr sz="800">
              <a:latin typeface="Arial MT"/>
              <a:cs typeface="Arial MT"/>
            </a:endParaRPr>
          </a:p>
          <a:p>
            <a:pPr marL="29209" marR="35560">
              <a:lnSpc>
                <a:spcPct val="105000"/>
              </a:lnSpc>
              <a:spcBef>
                <a:spcPts val="215"/>
              </a:spcBef>
            </a:pPr>
            <a:r>
              <a:rPr sz="800" spc="-95" dirty="0">
                <a:latin typeface="Verdana"/>
                <a:cs typeface="Verdana"/>
              </a:rPr>
              <a:t>1775: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Arkwright</a:t>
            </a:r>
            <a:r>
              <a:rPr sz="800" spc="-30" dirty="0">
                <a:latin typeface="Arial MT"/>
                <a:cs typeface="Arial MT"/>
              </a:rPr>
              <a:t> develops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which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use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one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machine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develop yarn.</a:t>
            </a:r>
            <a:endParaRPr sz="800">
              <a:latin typeface="Arial MT"/>
              <a:cs typeface="Arial MT"/>
            </a:endParaRPr>
          </a:p>
          <a:p>
            <a:pPr marL="45720" marR="15875">
              <a:lnSpc>
                <a:spcPct val="105000"/>
              </a:lnSpc>
              <a:spcBef>
                <a:spcPts val="219"/>
              </a:spcBef>
            </a:pPr>
            <a:r>
              <a:rPr sz="800" spc="-195" dirty="0">
                <a:latin typeface="Verdana"/>
                <a:cs typeface="Verdana"/>
              </a:rPr>
              <a:t>1811-</a:t>
            </a:r>
            <a:r>
              <a:rPr sz="800" spc="-135" dirty="0">
                <a:latin typeface="Verdana"/>
                <a:cs typeface="Verdana"/>
              </a:rPr>
              <a:t>1813</a:t>
            </a:r>
            <a:r>
              <a:rPr sz="800" spc="-135" dirty="0">
                <a:latin typeface="Arial MT"/>
                <a:cs typeface="Arial MT"/>
              </a:rPr>
              <a:t>: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Luddites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oppose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industrialisation,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attacking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mills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putting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smaller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business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20" dirty="0">
                <a:latin typeface="Arial MT"/>
                <a:cs typeface="Arial MT"/>
              </a:rPr>
              <a:t>work.</a:t>
            </a:r>
            <a:endParaRPr sz="800">
              <a:latin typeface="Arial MT"/>
              <a:cs typeface="Arial MT"/>
            </a:endParaRPr>
          </a:p>
          <a:p>
            <a:pPr marL="35560" marR="28575">
              <a:lnSpc>
                <a:spcPct val="105000"/>
              </a:lnSpc>
              <a:spcBef>
                <a:spcPts val="335"/>
              </a:spcBef>
            </a:pPr>
            <a:r>
              <a:rPr sz="800" spc="-50" dirty="0">
                <a:latin typeface="Verdana"/>
                <a:cs typeface="Verdana"/>
              </a:rPr>
              <a:t>1833: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Michael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Sadler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writes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report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conditions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working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in,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shocks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general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public.</a:t>
            </a:r>
            <a:endParaRPr sz="800">
              <a:latin typeface="Arial MT"/>
              <a:cs typeface="Arial MT"/>
            </a:endParaRPr>
          </a:p>
          <a:p>
            <a:pPr marL="55880">
              <a:lnSpc>
                <a:spcPct val="100000"/>
              </a:lnSpc>
              <a:spcBef>
                <a:spcPts val="455"/>
              </a:spcBef>
            </a:pPr>
            <a:r>
              <a:rPr sz="800" spc="-85" dirty="0">
                <a:latin typeface="Verdana"/>
                <a:cs typeface="Verdana"/>
              </a:rPr>
              <a:t>1837: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spc="-55" dirty="0">
                <a:latin typeface="Arial MT"/>
                <a:cs typeface="Arial MT"/>
              </a:rPr>
              <a:t>Queen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Victoria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becomes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ruler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</a:t>
            </a:r>
            <a:endParaRPr sz="800">
              <a:latin typeface="Arial MT"/>
              <a:cs typeface="Arial MT"/>
            </a:endParaRPr>
          </a:p>
          <a:p>
            <a:pPr marL="55880" marR="8255">
              <a:lnSpc>
                <a:spcPct val="102499"/>
              </a:lnSpc>
              <a:spcBef>
                <a:spcPts val="695"/>
              </a:spcBef>
            </a:pPr>
            <a:r>
              <a:rPr sz="800" spc="-145" dirty="0">
                <a:latin typeface="Verdana"/>
                <a:cs typeface="Verdana"/>
              </a:rPr>
              <a:t>1851:</a:t>
            </a:r>
            <a:r>
              <a:rPr sz="800" spc="70" dirty="0">
                <a:latin typeface="Verdana"/>
                <a:cs typeface="Verdana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Exhibition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opens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Crystal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Palace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Hyde </a:t>
            </a:r>
            <a:r>
              <a:rPr sz="800" spc="-10" dirty="0">
                <a:latin typeface="Arial MT"/>
                <a:cs typeface="Arial MT"/>
              </a:rPr>
              <a:t>Park.</a:t>
            </a:r>
            <a:endParaRPr sz="800">
              <a:latin typeface="Arial MT"/>
              <a:cs typeface="Arial MT"/>
            </a:endParaRPr>
          </a:p>
          <a:p>
            <a:pPr marL="55880" marR="5080">
              <a:lnSpc>
                <a:spcPct val="105000"/>
              </a:lnSpc>
              <a:spcBef>
                <a:spcPts val="265"/>
              </a:spcBef>
            </a:pPr>
            <a:r>
              <a:rPr sz="800" spc="-75" dirty="0">
                <a:latin typeface="Verdana"/>
                <a:cs typeface="Verdana"/>
              </a:rPr>
              <a:t>1859: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40" dirty="0">
                <a:latin typeface="Arial MT"/>
                <a:cs typeface="Arial MT"/>
              </a:rPr>
              <a:t>Charles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Darwin's’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Origin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Species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published, </a:t>
            </a:r>
            <a:r>
              <a:rPr sz="800" spc="-35" dirty="0">
                <a:latin typeface="Arial MT"/>
                <a:cs typeface="Arial MT"/>
              </a:rPr>
              <a:t>revolutionising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how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 </a:t>
            </a:r>
            <a:r>
              <a:rPr sz="800" spc="-70" dirty="0">
                <a:latin typeface="Arial MT"/>
                <a:cs typeface="Arial MT"/>
              </a:rPr>
              <a:t>see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human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development.</a:t>
            </a:r>
            <a:endParaRPr sz="800">
              <a:latin typeface="Arial MT"/>
              <a:cs typeface="Arial MT"/>
            </a:endParaRPr>
          </a:p>
          <a:p>
            <a:pPr marL="55880" marR="8890">
              <a:lnSpc>
                <a:spcPct val="105000"/>
              </a:lnSpc>
              <a:spcBef>
                <a:spcPts val="530"/>
              </a:spcBef>
            </a:pPr>
            <a:r>
              <a:rPr sz="800" spc="-35" dirty="0">
                <a:latin typeface="Verdana"/>
                <a:cs typeface="Verdana"/>
              </a:rPr>
              <a:t>1879:</a:t>
            </a:r>
            <a:r>
              <a:rPr sz="800" spc="285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Thomas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Edison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created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lightbulb,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which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 </a:t>
            </a:r>
            <a:r>
              <a:rPr sz="800" spc="-30" dirty="0">
                <a:latin typeface="Arial MT"/>
                <a:cs typeface="Arial MT"/>
              </a:rPr>
              <a:t>eventually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replace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lights.</a:t>
            </a:r>
            <a:endParaRPr sz="800">
              <a:latin typeface="Arial MT"/>
              <a:cs typeface="Arial MT"/>
            </a:endParaRPr>
          </a:p>
          <a:p>
            <a:pPr marL="46990" marR="16510">
              <a:lnSpc>
                <a:spcPct val="105000"/>
              </a:lnSpc>
              <a:spcBef>
                <a:spcPts val="335"/>
              </a:spcBef>
            </a:pPr>
            <a:r>
              <a:rPr sz="800" spc="-70" dirty="0">
                <a:latin typeface="Verdana"/>
                <a:cs typeface="Verdana"/>
              </a:rPr>
              <a:t>1880: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50" dirty="0">
                <a:latin typeface="Arial MT"/>
                <a:cs typeface="Arial MT"/>
              </a:rPr>
              <a:t>Education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becomes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compulsory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children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under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10,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which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meant</a:t>
            </a:r>
            <a:r>
              <a:rPr sz="800" spc="-10" dirty="0">
                <a:latin typeface="Arial MT"/>
                <a:cs typeface="Arial MT"/>
              </a:rPr>
              <a:t> that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literacy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rates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rising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England.</a:t>
            </a:r>
            <a:endParaRPr sz="800">
              <a:latin typeface="Arial MT"/>
              <a:cs typeface="Arial MT"/>
            </a:endParaRPr>
          </a:p>
          <a:p>
            <a:pPr marL="40005" marR="24130">
              <a:lnSpc>
                <a:spcPct val="105000"/>
              </a:lnSpc>
              <a:spcBef>
                <a:spcPts val="335"/>
              </a:spcBef>
            </a:pPr>
            <a:r>
              <a:rPr sz="800" spc="-85" dirty="0">
                <a:latin typeface="Verdana"/>
                <a:cs typeface="Verdana"/>
              </a:rPr>
              <a:t>1897: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spc="-8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Women's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Suffrage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campaign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starts,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achieve</a:t>
            </a:r>
            <a:r>
              <a:rPr sz="800" spc="-20" dirty="0">
                <a:latin typeface="Arial MT"/>
                <a:cs typeface="Arial MT"/>
              </a:rPr>
              <a:t> equal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rights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women.</a:t>
            </a:r>
            <a:endParaRPr sz="800">
              <a:latin typeface="Arial MT"/>
              <a:cs typeface="Arial MT"/>
            </a:endParaRPr>
          </a:p>
          <a:p>
            <a:pPr marL="43180" marR="19685">
              <a:lnSpc>
                <a:spcPct val="102499"/>
              </a:lnSpc>
              <a:spcBef>
                <a:spcPts val="790"/>
              </a:spcBef>
            </a:pPr>
            <a:r>
              <a:rPr sz="800" spc="-105" dirty="0">
                <a:latin typeface="Verdana"/>
                <a:cs typeface="Verdana"/>
              </a:rPr>
              <a:t>1901:</a:t>
            </a:r>
            <a:r>
              <a:rPr sz="800" spc="7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Queen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Victoria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dies,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succeeded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Edward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VIII </a:t>
            </a:r>
            <a:r>
              <a:rPr sz="800" spc="-10" dirty="0">
                <a:latin typeface="Arial MT"/>
                <a:cs typeface="Arial MT"/>
              </a:rPr>
              <a:t>leading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new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century.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097041" y="1430072"/>
            <a:ext cx="3754754" cy="358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265">
              <a:lnSpc>
                <a:spcPts val="167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inventions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85" dirty="0">
                <a:latin typeface="Trebuchet MS"/>
                <a:cs typeface="Trebuchet MS"/>
              </a:rPr>
              <a:t>made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industrial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45" dirty="0">
                <a:latin typeface="Trebuchet MS"/>
                <a:cs typeface="Trebuchet MS"/>
              </a:rPr>
              <a:t>period?</a:t>
            </a:r>
            <a:endParaRPr sz="1400">
              <a:latin typeface="Trebuchet MS"/>
              <a:cs typeface="Trebuchet MS"/>
            </a:endParaRPr>
          </a:p>
          <a:p>
            <a:pPr marL="12700">
              <a:lnSpc>
                <a:spcPts val="950"/>
              </a:lnSpc>
            </a:pPr>
            <a:r>
              <a:rPr sz="800" b="1" spc="-75" dirty="0">
                <a:latin typeface="Arial"/>
                <a:cs typeface="Arial"/>
              </a:rPr>
              <a:t>James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Watt:</a:t>
            </a:r>
            <a:endParaRPr sz="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980808" y="1768342"/>
            <a:ext cx="1012825" cy="1043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45"/>
              </a:spcBef>
            </a:pPr>
            <a:r>
              <a:rPr sz="800" b="1" spc="-10" dirty="0">
                <a:latin typeface="Arial"/>
                <a:cs typeface="Arial"/>
              </a:rPr>
              <a:t>Arkwright:</a:t>
            </a:r>
            <a:endParaRPr sz="800">
              <a:latin typeface="Arial"/>
              <a:cs typeface="Arial"/>
            </a:endParaRPr>
          </a:p>
          <a:p>
            <a:pPr marL="12700" marR="5080" indent="635" algn="ctr">
              <a:lnSpc>
                <a:spcPct val="104200"/>
              </a:lnSpc>
              <a:spcBef>
                <a:spcPts val="10"/>
              </a:spcBef>
            </a:pPr>
            <a:r>
              <a:rPr sz="800" spc="-80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1775,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Arkwright </a:t>
            </a:r>
            <a:r>
              <a:rPr sz="800" spc="-20" dirty="0">
                <a:latin typeface="Arial MT"/>
                <a:cs typeface="Arial MT"/>
              </a:rPr>
              <a:t>developed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mills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meant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machinery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could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</a:t>
            </a:r>
            <a:r>
              <a:rPr sz="800" spc="-20" dirty="0">
                <a:latin typeface="Arial MT"/>
                <a:cs typeface="Arial MT"/>
              </a:rPr>
              <a:t> developed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speed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up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process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creating </a:t>
            </a:r>
            <a:r>
              <a:rPr sz="800" spc="-40" dirty="0">
                <a:latin typeface="Arial MT"/>
                <a:cs typeface="Arial MT"/>
              </a:rPr>
              <a:t>manufactured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goods.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9136071" y="1652553"/>
            <a:ext cx="930275" cy="128778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224790">
              <a:lnSpc>
                <a:spcPct val="104099"/>
              </a:lnSpc>
              <a:spcBef>
                <a:spcPts val="60"/>
              </a:spcBef>
            </a:pPr>
            <a:r>
              <a:rPr sz="800" b="1" spc="-10" dirty="0">
                <a:latin typeface="Arial"/>
                <a:cs typeface="Arial"/>
              </a:rPr>
              <a:t>Trevithick: </a:t>
            </a:r>
            <a:r>
              <a:rPr sz="800" spc="-45" dirty="0">
                <a:latin typeface="Arial MT"/>
                <a:cs typeface="Arial MT"/>
              </a:rPr>
              <a:t>Richard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Trevithick </a:t>
            </a:r>
            <a:r>
              <a:rPr sz="800" spc="-20" dirty="0">
                <a:latin typeface="Arial MT"/>
                <a:cs typeface="Arial MT"/>
              </a:rPr>
              <a:t>developed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first </a:t>
            </a:r>
            <a:r>
              <a:rPr sz="800" spc="-20" dirty="0">
                <a:latin typeface="Arial MT"/>
                <a:cs typeface="Arial MT"/>
              </a:rPr>
              <a:t>trainline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Britain,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sped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process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moving </a:t>
            </a:r>
            <a:r>
              <a:rPr sz="800" spc="-35" dirty="0">
                <a:latin typeface="Arial MT"/>
                <a:cs typeface="Arial MT"/>
              </a:rPr>
              <a:t>goods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across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alongside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322580">
              <a:lnSpc>
                <a:spcPct val="100000"/>
              </a:lnSpc>
              <a:spcBef>
                <a:spcPts val="25"/>
              </a:spcBef>
            </a:pPr>
            <a:r>
              <a:rPr sz="800" spc="-10" dirty="0">
                <a:latin typeface="Arial MT"/>
                <a:cs typeface="Arial MT"/>
              </a:rPr>
              <a:t>canals.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1" name="object 3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0700" y="5036177"/>
            <a:ext cx="1525981" cy="2075822"/>
          </a:xfrm>
          <a:prstGeom prst="rect">
            <a:avLst/>
          </a:prstGeom>
        </p:spPr>
      </p:pic>
      <p:grpSp>
        <p:nvGrpSpPr>
          <p:cNvPr id="32" name="object 32"/>
          <p:cNvGrpSpPr/>
          <p:nvPr/>
        </p:nvGrpSpPr>
        <p:grpSpPr>
          <a:xfrm>
            <a:off x="4055236" y="1407139"/>
            <a:ext cx="5083175" cy="1677035"/>
            <a:chOff x="4055236" y="1407139"/>
            <a:chExt cx="5083175" cy="1677035"/>
          </a:xfrm>
        </p:grpSpPr>
        <p:pic>
          <p:nvPicPr>
            <p:cNvPr id="33" name="object 3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55236" y="1407139"/>
              <a:ext cx="954695" cy="1676595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70723" y="1614945"/>
              <a:ext cx="954695" cy="137338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183337" y="1600633"/>
              <a:ext cx="954695" cy="1439807"/>
            </a:xfrm>
            <a:prstGeom prst="rect">
              <a:avLst/>
            </a:prstGeom>
          </p:spPr>
        </p:pic>
      </p:grpSp>
      <p:grpSp>
        <p:nvGrpSpPr>
          <p:cNvPr id="36" name="object 36"/>
          <p:cNvGrpSpPr/>
          <p:nvPr/>
        </p:nvGrpSpPr>
        <p:grpSpPr>
          <a:xfrm>
            <a:off x="3983228" y="3315208"/>
            <a:ext cx="2100580" cy="2524125"/>
            <a:chOff x="3983228" y="3315208"/>
            <a:chExt cx="2100580" cy="2524125"/>
          </a:xfrm>
        </p:grpSpPr>
        <p:pic>
          <p:nvPicPr>
            <p:cNvPr id="37" name="object 3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86276" y="4555744"/>
              <a:ext cx="2093976" cy="1283208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983228" y="3315208"/>
              <a:ext cx="2100072" cy="1286256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4256973" y="2990648"/>
            <a:ext cx="3049905" cy="4085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7135" marR="219710" indent="-1169670">
              <a:lnSpc>
                <a:spcPct val="100000"/>
              </a:lnSpc>
              <a:spcBef>
                <a:spcPts val="100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industrial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revolution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change </a:t>
            </a:r>
            <a:r>
              <a:rPr sz="1400" spc="-10" dirty="0">
                <a:latin typeface="Trebuchet MS"/>
                <a:cs typeface="Trebuchet MS"/>
              </a:rPr>
              <a:t>towns?</a:t>
            </a:r>
            <a:endParaRPr sz="1400">
              <a:latin typeface="Trebuchet MS"/>
              <a:cs typeface="Trebuchet MS"/>
            </a:endParaRPr>
          </a:p>
          <a:p>
            <a:pPr marL="1800860" algn="just">
              <a:lnSpc>
                <a:spcPct val="100000"/>
              </a:lnSpc>
              <a:spcBef>
                <a:spcPts val="20"/>
              </a:spcBef>
            </a:pPr>
            <a:r>
              <a:rPr sz="800" b="1" spc="-40" dirty="0">
                <a:latin typeface="Arial"/>
                <a:cs typeface="Arial"/>
              </a:rPr>
              <a:t>17</a:t>
            </a:r>
            <a:r>
              <a:rPr sz="900" b="1" spc="-60" baseline="27777" dirty="0">
                <a:latin typeface="Arial"/>
                <a:cs typeface="Arial"/>
              </a:rPr>
              <a:t>TH</a:t>
            </a:r>
            <a:r>
              <a:rPr sz="900" b="1" spc="60" baseline="27777" dirty="0">
                <a:latin typeface="Arial"/>
                <a:cs typeface="Arial"/>
              </a:rPr>
              <a:t> </a:t>
            </a:r>
            <a:r>
              <a:rPr sz="800" b="1" spc="-85" dirty="0">
                <a:latin typeface="Arial"/>
                <a:cs typeface="Arial"/>
              </a:rPr>
              <a:t>CENTURY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TOWN:</a:t>
            </a:r>
            <a:endParaRPr sz="800">
              <a:latin typeface="Arial"/>
              <a:cs typeface="Arial"/>
            </a:endParaRPr>
          </a:p>
          <a:p>
            <a:pPr marL="1800860" marR="41910" algn="just">
              <a:lnSpc>
                <a:spcPct val="1040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17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270" baseline="27777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century,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towns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cities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starting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grow.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still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however,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4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plenty</a:t>
            </a:r>
            <a:r>
              <a:rPr sz="800" spc="4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farmland, </a:t>
            </a:r>
            <a:r>
              <a:rPr sz="800" spc="-25" dirty="0">
                <a:latin typeface="Arial MT"/>
                <a:cs typeface="Arial MT"/>
              </a:rPr>
              <a:t>independent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businesses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smaller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populations.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Many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involved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hand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making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materials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such</a:t>
            </a:r>
            <a:r>
              <a:rPr sz="800" dirty="0">
                <a:latin typeface="Arial MT"/>
                <a:cs typeface="Arial MT"/>
              </a:rPr>
              <a:t> 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cloth,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transport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predominantly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foot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horse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cart.</a:t>
            </a:r>
            <a:endParaRPr sz="800">
              <a:latin typeface="Arial MT"/>
              <a:cs typeface="Arial MT"/>
            </a:endParaRPr>
          </a:p>
          <a:p>
            <a:pPr marL="1812289" algn="just">
              <a:lnSpc>
                <a:spcPct val="100000"/>
              </a:lnSpc>
              <a:spcBef>
                <a:spcPts val="675"/>
              </a:spcBef>
            </a:pPr>
            <a:r>
              <a:rPr sz="800" b="1" spc="-40" dirty="0">
                <a:latin typeface="Arial"/>
                <a:cs typeface="Arial"/>
              </a:rPr>
              <a:t>19</a:t>
            </a:r>
            <a:r>
              <a:rPr sz="900" b="1" spc="-60" baseline="27777" dirty="0">
                <a:latin typeface="Arial"/>
                <a:cs typeface="Arial"/>
              </a:rPr>
              <a:t>TH</a:t>
            </a:r>
            <a:r>
              <a:rPr sz="900" b="1" spc="60" baseline="27777" dirty="0">
                <a:latin typeface="Arial"/>
                <a:cs typeface="Arial"/>
              </a:rPr>
              <a:t> </a:t>
            </a:r>
            <a:r>
              <a:rPr sz="800" b="1" spc="-85" dirty="0">
                <a:latin typeface="Arial"/>
                <a:cs typeface="Arial"/>
              </a:rPr>
              <a:t>CENTURY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TOWN:</a:t>
            </a:r>
            <a:endParaRPr sz="800">
              <a:latin typeface="Arial"/>
              <a:cs typeface="Arial"/>
            </a:endParaRPr>
          </a:p>
          <a:p>
            <a:pPr marL="1812289" marR="30480" algn="just">
              <a:lnSpc>
                <a:spcPct val="104099"/>
              </a:lnSpc>
              <a:spcBef>
                <a:spcPts val="5"/>
              </a:spcBef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270" baseline="27777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century,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towns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become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much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dirty="0">
                <a:latin typeface="Arial MT"/>
                <a:cs typeface="Arial MT"/>
              </a:rPr>
              <a:t> industrial.</a:t>
            </a:r>
            <a:r>
              <a:rPr sz="800" spc="4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Factories</a:t>
            </a:r>
            <a:r>
              <a:rPr sz="800" spc="4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dirty="0">
                <a:latin typeface="Arial MT"/>
                <a:cs typeface="Arial MT"/>
              </a:rPr>
              <a:t> taken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much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farmlands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around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spc="-45" dirty="0">
                <a:latin typeface="Arial MT"/>
                <a:cs typeface="Arial MT"/>
              </a:rPr>
              <a:t>cities,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independent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businesses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dirty="0">
                <a:latin typeface="Arial MT"/>
                <a:cs typeface="Arial MT"/>
              </a:rPr>
              <a:t> been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replaced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large </a:t>
            </a:r>
            <a:r>
              <a:rPr sz="800" dirty="0">
                <a:latin typeface="Arial MT"/>
                <a:cs typeface="Arial MT"/>
              </a:rPr>
              <a:t>scale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manufacturing,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countryside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been</a:t>
            </a:r>
            <a:r>
              <a:rPr sz="800" spc="-20" dirty="0">
                <a:latin typeface="Arial MT"/>
                <a:cs typeface="Arial MT"/>
              </a:rPr>
              <a:t> carved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create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railway </a:t>
            </a:r>
            <a:r>
              <a:rPr sz="800" spc="-40" dirty="0">
                <a:latin typeface="Arial MT"/>
                <a:cs typeface="Arial MT"/>
              </a:rPr>
              <a:t>lines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canals.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Towns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-10" dirty="0">
                <a:latin typeface="Arial MT"/>
                <a:cs typeface="Arial MT"/>
              </a:rPr>
              <a:t> become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overcrowded,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themselves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working </a:t>
            </a:r>
            <a:r>
              <a:rPr sz="800" dirty="0">
                <a:latin typeface="Arial MT"/>
                <a:cs typeface="Arial MT"/>
              </a:rPr>
              <a:t>long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hours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suffering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serious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health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problems.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0" name="object 4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958844" y="5808471"/>
            <a:ext cx="2100072" cy="1292352"/>
          </a:xfrm>
          <a:prstGeom prst="rect">
            <a:avLst/>
          </a:prstGeom>
        </p:spPr>
      </p:pic>
      <p:sp>
        <p:nvSpPr>
          <p:cNvPr id="41" name="object 41"/>
          <p:cNvSpPr txBox="1"/>
          <p:nvPr/>
        </p:nvSpPr>
        <p:spPr>
          <a:xfrm>
            <a:off x="7329956" y="2981504"/>
            <a:ext cx="2773045" cy="4552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14730" marR="5080" indent="-1002665">
              <a:lnSpc>
                <a:spcPct val="101400"/>
              </a:lnSpc>
              <a:spcBef>
                <a:spcPts val="75"/>
              </a:spcBef>
            </a:pPr>
            <a:r>
              <a:rPr sz="1400" spc="-40" dirty="0">
                <a:latin typeface="Trebuchet MS"/>
                <a:cs typeface="Trebuchet MS"/>
              </a:rPr>
              <a:t>Positive</a:t>
            </a:r>
            <a:r>
              <a:rPr sz="1400" spc="-7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consequences</a:t>
            </a:r>
            <a:r>
              <a:rPr sz="1400" spc="-7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7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7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industrial revolution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7412249" y="3576677"/>
            <a:ext cx="1271270" cy="1020444"/>
          </a:xfrm>
          <a:prstGeom prst="rect">
            <a:avLst/>
          </a:prstGeom>
          <a:solidFill>
            <a:srgbClr val="00BFBF"/>
          </a:solidFill>
          <a:ln w="18558">
            <a:solidFill>
              <a:srgbClr val="000000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33655" marR="28575" indent="1270" algn="ctr">
              <a:lnSpc>
                <a:spcPct val="85900"/>
              </a:lnSpc>
              <a:spcBef>
                <a:spcPts val="250"/>
              </a:spcBef>
            </a:pPr>
            <a:r>
              <a:rPr sz="800" spc="-60" dirty="0">
                <a:latin typeface="Arial MT"/>
                <a:cs typeface="Arial MT"/>
              </a:rPr>
              <a:t>There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people, and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result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better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understanding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medicine,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healthcare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science.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factories </a:t>
            </a:r>
            <a:r>
              <a:rPr sz="800" spc="-25" dirty="0">
                <a:latin typeface="Arial MT"/>
                <a:cs typeface="Arial MT"/>
              </a:rPr>
              <a:t>produced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food,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clothing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shoes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make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sure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 </a:t>
            </a:r>
            <a:r>
              <a:rPr sz="800" spc="-10" dirty="0">
                <a:latin typeface="Arial MT"/>
                <a:cs typeface="Arial MT"/>
              </a:rPr>
              <a:t>growing</a:t>
            </a:r>
            <a:r>
              <a:rPr sz="800" spc="-20" dirty="0">
                <a:latin typeface="Arial MT"/>
                <a:cs typeface="Arial MT"/>
              </a:rPr>
              <a:t> population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cared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for.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8810059" y="3576677"/>
            <a:ext cx="1271270" cy="1020444"/>
          </a:xfrm>
          <a:prstGeom prst="rect">
            <a:avLst/>
          </a:prstGeom>
          <a:solidFill>
            <a:srgbClr val="92D050"/>
          </a:solidFill>
          <a:ln w="18558">
            <a:solidFill>
              <a:srgbClr val="000000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marL="36195" marR="30480" algn="ctr">
              <a:lnSpc>
                <a:spcPct val="86400"/>
              </a:lnSpc>
              <a:spcBef>
                <a:spcPts val="65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growing</a:t>
            </a:r>
            <a:r>
              <a:rPr sz="800" spc="-20" dirty="0">
                <a:latin typeface="Arial MT"/>
                <a:cs typeface="Arial MT"/>
              </a:rPr>
              <a:t> population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well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fed,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inventions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like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Drill </a:t>
            </a:r>
            <a:r>
              <a:rPr sz="800" spc="-50" dirty="0">
                <a:latin typeface="Arial MT"/>
                <a:cs typeface="Arial MT"/>
              </a:rPr>
              <a:t>meant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farmers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could </a:t>
            </a:r>
            <a:r>
              <a:rPr sz="800" spc="-30" dirty="0">
                <a:latin typeface="Arial MT"/>
                <a:cs typeface="Arial MT"/>
              </a:rPr>
              <a:t>produce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crops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feed </a:t>
            </a:r>
            <a:r>
              <a:rPr sz="800" spc="-60" dirty="0">
                <a:latin typeface="Arial MT"/>
                <a:cs typeface="Arial MT"/>
              </a:rPr>
              <a:t>them.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New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ideas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-10" dirty="0">
                <a:latin typeface="Arial MT"/>
                <a:cs typeface="Arial MT"/>
              </a:rPr>
              <a:t> breeding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animals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also </a:t>
            </a:r>
            <a:r>
              <a:rPr sz="800" spc="-10" dirty="0">
                <a:latin typeface="Arial MT"/>
                <a:cs typeface="Arial MT"/>
              </a:rPr>
              <a:t>helped.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7412249" y="4724141"/>
            <a:ext cx="1271270" cy="989330"/>
          </a:xfrm>
          <a:prstGeom prst="rect">
            <a:avLst/>
          </a:prstGeom>
          <a:solidFill>
            <a:srgbClr val="FF9900"/>
          </a:solidFill>
          <a:ln w="18558">
            <a:solidFill>
              <a:srgbClr val="000000"/>
            </a:solidFill>
          </a:ln>
        </p:spPr>
        <p:txBody>
          <a:bodyPr vert="horz" wrap="square" lIns="0" tIns="15240" rIns="0" bIns="0" rtlCol="0">
            <a:spAutoFit/>
          </a:bodyPr>
          <a:lstStyle/>
          <a:p>
            <a:pPr marL="54610" marR="48895" indent="635" algn="ctr">
              <a:lnSpc>
                <a:spcPct val="85900"/>
              </a:lnSpc>
              <a:spcBef>
                <a:spcPts val="120"/>
              </a:spcBef>
            </a:pPr>
            <a:r>
              <a:rPr sz="800" spc="-35" dirty="0">
                <a:latin typeface="Arial MT"/>
                <a:cs typeface="Arial MT"/>
              </a:rPr>
              <a:t>Britain’s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Empire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grew. </a:t>
            </a:r>
            <a:r>
              <a:rPr sz="800" spc="-35" dirty="0">
                <a:latin typeface="Arial MT"/>
                <a:cs typeface="Arial MT"/>
              </a:rPr>
              <a:t>During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time,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Empire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contained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450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million people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living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56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colonies</a:t>
            </a:r>
            <a:r>
              <a:rPr sz="800" dirty="0">
                <a:latin typeface="Arial MT"/>
                <a:cs typeface="Arial MT"/>
              </a:rPr>
              <a:t> all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across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world.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Cheap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goods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 </a:t>
            </a:r>
            <a:r>
              <a:rPr sz="800" spc="-20" dirty="0">
                <a:latin typeface="Arial MT"/>
                <a:cs typeface="Arial MT"/>
              </a:rPr>
              <a:t>imported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spc="-60" dirty="0">
                <a:latin typeface="Arial MT"/>
                <a:cs typeface="Arial MT"/>
              </a:rPr>
              <a:t>these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increase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profits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manufactured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goods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810059" y="4724141"/>
            <a:ext cx="1271270" cy="989330"/>
          </a:xfrm>
          <a:prstGeom prst="rect">
            <a:avLst/>
          </a:prstGeom>
          <a:solidFill>
            <a:srgbClr val="BFBF00"/>
          </a:solidFill>
          <a:ln w="18558">
            <a:solidFill>
              <a:srgbClr val="000000"/>
            </a:solidFill>
          </a:ln>
        </p:spPr>
        <p:txBody>
          <a:bodyPr vert="horz" wrap="square" lIns="0" tIns="15240" rIns="0" bIns="0" rtlCol="0">
            <a:spAutoFit/>
          </a:bodyPr>
          <a:lstStyle/>
          <a:p>
            <a:pPr marL="41275" marR="37465" indent="1905" algn="ctr">
              <a:lnSpc>
                <a:spcPct val="85900"/>
              </a:lnSpc>
              <a:spcBef>
                <a:spcPts val="120"/>
              </a:spcBef>
            </a:pPr>
            <a:r>
              <a:rPr sz="800" spc="-50" dirty="0">
                <a:latin typeface="Arial MT"/>
                <a:cs typeface="Arial MT"/>
              </a:rPr>
              <a:t>Entrepreneurs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increased,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willing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take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risks.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bought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raw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materials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cotton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 profit.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John </a:t>
            </a:r>
            <a:r>
              <a:rPr sz="800" spc="-10" dirty="0">
                <a:latin typeface="Arial MT"/>
                <a:cs typeface="Arial MT"/>
              </a:rPr>
              <a:t>Cadbury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excellent </a:t>
            </a:r>
            <a:r>
              <a:rPr sz="800" spc="-20" dirty="0">
                <a:latin typeface="Arial MT"/>
                <a:cs typeface="Arial MT"/>
              </a:rPr>
              <a:t>example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someone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who</a:t>
            </a:r>
            <a:r>
              <a:rPr sz="800" spc="-20" dirty="0">
                <a:latin typeface="Arial MT"/>
                <a:cs typeface="Arial MT"/>
              </a:rPr>
              <a:t> imported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sugar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chocolate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business.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412249" y="5840430"/>
            <a:ext cx="1271270" cy="1161415"/>
          </a:xfrm>
          <a:prstGeom prst="rect">
            <a:avLst/>
          </a:prstGeom>
          <a:solidFill>
            <a:srgbClr val="FF0066"/>
          </a:solidFill>
          <a:ln w="18558">
            <a:solidFill>
              <a:srgbClr val="000000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95"/>
              </a:spcBef>
            </a:pPr>
            <a:endParaRPr sz="800">
              <a:latin typeface="Times New Roman"/>
              <a:cs typeface="Times New Roman"/>
            </a:endParaRPr>
          </a:p>
          <a:p>
            <a:pPr marL="38735" marR="33655" algn="ctr">
              <a:lnSpc>
                <a:spcPct val="86100"/>
              </a:lnSpc>
            </a:pPr>
            <a:r>
              <a:rPr sz="800" spc="-60" dirty="0">
                <a:latin typeface="Arial MT"/>
                <a:cs typeface="Arial MT"/>
              </a:rPr>
              <a:t>There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increase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inventors,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-10" dirty="0">
                <a:latin typeface="Arial MT"/>
                <a:cs typeface="Arial MT"/>
              </a:rPr>
              <a:t> created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machines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such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steam </a:t>
            </a:r>
            <a:r>
              <a:rPr sz="800" spc="-10" dirty="0">
                <a:latin typeface="Arial MT"/>
                <a:cs typeface="Arial MT"/>
              </a:rPr>
              <a:t>train,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electric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generators, light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bulbs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telephone.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became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world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leader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science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technology.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810059" y="5854966"/>
            <a:ext cx="1271270" cy="1132205"/>
          </a:xfrm>
          <a:prstGeom prst="rect">
            <a:avLst/>
          </a:prstGeom>
          <a:solidFill>
            <a:srgbClr val="CC0099"/>
          </a:solidFill>
          <a:ln w="18558">
            <a:solidFill>
              <a:srgbClr val="000000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90"/>
              </a:spcBef>
            </a:pPr>
            <a:endParaRPr sz="800">
              <a:latin typeface="Times New Roman"/>
              <a:cs typeface="Times New Roman"/>
            </a:endParaRPr>
          </a:p>
          <a:p>
            <a:pPr marL="38735" marR="33655" indent="2540" algn="ctr">
              <a:lnSpc>
                <a:spcPct val="85000"/>
              </a:lnSpc>
            </a:pP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increased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supplies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coal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iron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valuable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material.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1850,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produced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half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world’s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iron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two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thirds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worlds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coal.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80"/>
              </a:lnSpc>
            </a:pP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referred 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925"/>
              </a:lnSpc>
            </a:pP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workshop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world.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5653" y="426294"/>
            <a:ext cx="3869054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dirty="0">
                <a:latin typeface="Verdana"/>
                <a:cs typeface="Verdana"/>
              </a:rPr>
              <a:t>INDUSTRIAL</a:t>
            </a:r>
            <a:r>
              <a:rPr sz="2200" b="0" spc="43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REVOLUTION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93146" y="4817375"/>
          <a:ext cx="6189978" cy="22459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7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6854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Domestic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System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343535">
                        <a:lnSpc>
                          <a:spcPct val="103699"/>
                        </a:lnSpc>
                        <a:spcBef>
                          <a:spcPts val="30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system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where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worked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factories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90" dirty="0">
                          <a:latin typeface="Arial MT"/>
                          <a:cs typeface="Arial MT"/>
                        </a:rPr>
                        <a:t>homes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small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workshops.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80" dirty="0">
                          <a:latin typeface="Arial"/>
                          <a:cs typeface="Arial"/>
                        </a:rPr>
                        <a:t>Factory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system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280">
                        <a:lnSpc>
                          <a:spcPct val="105000"/>
                        </a:lnSpc>
                        <a:spcBef>
                          <a:spcPts val="795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system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where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worked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factories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produce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goods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large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numbers.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09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5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Canal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 algn="just">
                        <a:lnSpc>
                          <a:spcPct val="103800"/>
                        </a:lnSpc>
                        <a:spcBef>
                          <a:spcPts val="37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long,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narrow,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man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made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channel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water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used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transport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materials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quicker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across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UK.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220" marR="227329" indent="29209">
                        <a:lnSpc>
                          <a:spcPct val="102499"/>
                        </a:lnSpc>
                        <a:spcBef>
                          <a:spcPts val="869"/>
                        </a:spcBef>
                      </a:pPr>
                      <a:r>
                        <a:rPr sz="800" b="1" spc="-40" dirty="0">
                          <a:latin typeface="Arial"/>
                          <a:cs typeface="Arial"/>
                        </a:rPr>
                        <a:t>Industrial</a:t>
                      </a:r>
                      <a:r>
                        <a:rPr sz="800" b="1" spc="5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70" dirty="0">
                          <a:latin typeface="Arial"/>
                          <a:cs typeface="Arial"/>
                        </a:rPr>
                        <a:t>Revolution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048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201295">
                        <a:lnSpc>
                          <a:spcPct val="103800"/>
                        </a:lnSpc>
                        <a:spcBef>
                          <a:spcPts val="37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dramatic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change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things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were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made,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when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factories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replaced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faming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main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form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business.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Domestic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System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 algn="just">
                        <a:lnSpc>
                          <a:spcPct val="103699"/>
                        </a:lnSpc>
                        <a:spcBef>
                          <a:spcPts val="310"/>
                        </a:spcBef>
                      </a:pPr>
                      <a:r>
                        <a:rPr sz="800" spc="-7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system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where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worked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their homes</a:t>
                      </a:r>
                      <a:r>
                        <a:rPr sz="800" spc="1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small</a:t>
                      </a:r>
                      <a:r>
                        <a:rPr sz="800" spc="1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workshops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rather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than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factories.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345" marR="215265" indent="83185">
                        <a:lnSpc>
                          <a:spcPct val="102499"/>
                        </a:lnSpc>
                        <a:spcBef>
                          <a:spcPts val="82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Pauper </a:t>
                      </a:r>
                      <a:r>
                        <a:rPr sz="800" b="1" spc="-55" dirty="0">
                          <a:latin typeface="Arial"/>
                          <a:cs typeface="Arial"/>
                        </a:rPr>
                        <a:t>Apprentice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47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2499"/>
                        </a:lnSpc>
                        <a:spcBef>
                          <a:spcPts val="825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orphan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worked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 factory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return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food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bed.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47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Entrepreneur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2499"/>
                        </a:lnSpc>
                        <a:spcBef>
                          <a:spcPts val="37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business</a:t>
                      </a:r>
                      <a:r>
                        <a:rPr sz="800" spc="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person</a:t>
                      </a:r>
                      <a:r>
                        <a:rPr sz="800" spc="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takes</a:t>
                      </a:r>
                      <a:r>
                        <a:rPr sz="800" spc="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risks,</a:t>
                      </a:r>
                      <a:r>
                        <a:rPr sz="800" spc="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often with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own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money,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for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profit.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r>
                        <a:rPr sz="800" b="1" spc="-55" dirty="0">
                          <a:latin typeface="Arial"/>
                          <a:cs typeface="Arial"/>
                        </a:rPr>
                        <a:t>Trade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Union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43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2550">
                        <a:lnSpc>
                          <a:spcPct val="102499"/>
                        </a:lnSpc>
                        <a:spcBef>
                          <a:spcPts val="375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organisation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workers</a:t>
                      </a:r>
                      <a:r>
                        <a:rPr sz="800" spc="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trade</a:t>
                      </a:r>
                      <a:r>
                        <a:rPr sz="800" spc="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formed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protect their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rights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working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conditions.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6" name="object 6"/>
          <p:cNvGrpSpPr/>
          <p:nvPr/>
        </p:nvGrpSpPr>
        <p:grpSpPr>
          <a:xfrm>
            <a:off x="3712990" y="770265"/>
            <a:ext cx="804545" cy="1717675"/>
            <a:chOff x="3712990" y="770265"/>
            <a:chExt cx="804545" cy="1717675"/>
          </a:xfrm>
        </p:grpSpPr>
        <p:sp>
          <p:nvSpPr>
            <p:cNvPr id="7" name="object 7"/>
            <p:cNvSpPr/>
            <p:nvPr/>
          </p:nvSpPr>
          <p:spPr>
            <a:xfrm>
              <a:off x="3719177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7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4"/>
                  </a:lnTo>
                  <a:lnTo>
                    <a:pt x="0" y="1626100"/>
                  </a:lnTo>
                  <a:lnTo>
                    <a:pt x="6222" y="1656910"/>
                  </a:lnTo>
                  <a:lnTo>
                    <a:pt x="23190" y="1682069"/>
                  </a:lnTo>
                  <a:lnTo>
                    <a:pt x="48357" y="1699032"/>
                  </a:lnTo>
                  <a:lnTo>
                    <a:pt x="79176" y="1705253"/>
                  </a:lnTo>
                  <a:lnTo>
                    <a:pt x="712590" y="1705253"/>
                  </a:lnTo>
                  <a:lnTo>
                    <a:pt x="743409" y="1699032"/>
                  </a:lnTo>
                  <a:lnTo>
                    <a:pt x="768576" y="1682069"/>
                  </a:lnTo>
                  <a:lnTo>
                    <a:pt x="785545" y="1656910"/>
                  </a:lnTo>
                  <a:lnTo>
                    <a:pt x="791767" y="1626100"/>
                  </a:lnTo>
                  <a:lnTo>
                    <a:pt x="791767" y="79154"/>
                  </a:lnTo>
                  <a:lnTo>
                    <a:pt x="785545" y="48343"/>
                  </a:lnTo>
                  <a:lnTo>
                    <a:pt x="768576" y="23183"/>
                  </a:lnTo>
                  <a:lnTo>
                    <a:pt x="743409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719177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764195" y="1070386"/>
            <a:ext cx="700405" cy="108648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40005" marR="31750" indent="-635" algn="ctr">
              <a:lnSpc>
                <a:spcPct val="85600"/>
              </a:lnSpc>
              <a:spcBef>
                <a:spcPts val="235"/>
              </a:spcBef>
            </a:pPr>
            <a:r>
              <a:rPr sz="800" spc="-60" dirty="0">
                <a:latin typeface="Arial MT"/>
                <a:cs typeface="Arial MT"/>
              </a:rPr>
              <a:t>Loong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hours: </a:t>
            </a:r>
            <a:r>
              <a:rPr sz="800" spc="-55" dirty="0">
                <a:latin typeface="Arial MT"/>
                <a:cs typeface="Arial MT"/>
              </a:rPr>
              <a:t>Throughout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Industrial Revolution, </a:t>
            </a:r>
            <a:r>
              <a:rPr sz="800" spc="-30" dirty="0">
                <a:latin typeface="Arial MT"/>
                <a:cs typeface="Arial MT"/>
              </a:rPr>
              <a:t>workers</a:t>
            </a:r>
            <a:r>
              <a:rPr sz="800" spc="-10" dirty="0">
                <a:latin typeface="Arial MT"/>
                <a:cs typeface="Arial MT"/>
              </a:rPr>
              <a:t> shifts</a:t>
            </a:r>
            <a:endParaRPr sz="800">
              <a:latin typeface="Arial MT"/>
              <a:cs typeface="Arial MT"/>
            </a:endParaRPr>
          </a:p>
          <a:p>
            <a:pPr marL="12700" marR="5080" indent="-635" algn="ctr">
              <a:lnSpc>
                <a:spcPts val="790"/>
              </a:lnSpc>
              <a:spcBef>
                <a:spcPts val="25"/>
              </a:spcBef>
            </a:pPr>
            <a:r>
              <a:rPr sz="800" dirty="0">
                <a:latin typeface="Arial MT"/>
                <a:cs typeface="Arial MT"/>
              </a:rPr>
              <a:t>averaged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12-</a:t>
            </a:r>
            <a:r>
              <a:rPr sz="800" dirty="0">
                <a:latin typeface="Arial MT"/>
                <a:cs typeface="Arial MT"/>
              </a:rPr>
              <a:t> 16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hours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day,</a:t>
            </a:r>
            <a:endParaRPr sz="800">
              <a:latin typeface="Arial MT"/>
              <a:cs typeface="Arial MT"/>
            </a:endParaRPr>
          </a:p>
          <a:p>
            <a:pPr marL="12065" marR="5080" algn="ctr">
              <a:lnSpc>
                <a:spcPct val="83700"/>
              </a:lnSpc>
              <a:spcBef>
                <a:spcPts val="90"/>
              </a:spcBef>
            </a:pP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breaks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rarely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day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off.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90041" y="1530936"/>
            <a:ext cx="167839" cy="196283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4821362" y="770265"/>
            <a:ext cx="804545" cy="1717675"/>
            <a:chOff x="4821362" y="770265"/>
            <a:chExt cx="804545" cy="1717675"/>
          </a:xfrm>
        </p:grpSpPr>
        <p:sp>
          <p:nvSpPr>
            <p:cNvPr id="12" name="object 12"/>
            <p:cNvSpPr/>
            <p:nvPr/>
          </p:nvSpPr>
          <p:spPr>
            <a:xfrm>
              <a:off x="4827549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7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4"/>
                  </a:lnTo>
                  <a:lnTo>
                    <a:pt x="0" y="1626100"/>
                  </a:lnTo>
                  <a:lnTo>
                    <a:pt x="6222" y="1656910"/>
                  </a:lnTo>
                  <a:lnTo>
                    <a:pt x="23190" y="1682069"/>
                  </a:lnTo>
                  <a:lnTo>
                    <a:pt x="48357" y="1699032"/>
                  </a:lnTo>
                  <a:lnTo>
                    <a:pt x="79176" y="1705253"/>
                  </a:lnTo>
                  <a:lnTo>
                    <a:pt x="712590" y="1705253"/>
                  </a:lnTo>
                  <a:lnTo>
                    <a:pt x="743409" y="1699032"/>
                  </a:lnTo>
                  <a:lnTo>
                    <a:pt x="768576" y="1682069"/>
                  </a:lnTo>
                  <a:lnTo>
                    <a:pt x="785544" y="1656910"/>
                  </a:lnTo>
                  <a:lnTo>
                    <a:pt x="791766" y="1626100"/>
                  </a:lnTo>
                  <a:lnTo>
                    <a:pt x="791766" y="79154"/>
                  </a:lnTo>
                  <a:lnTo>
                    <a:pt x="785544" y="48343"/>
                  </a:lnTo>
                  <a:lnTo>
                    <a:pt x="768576" y="23183"/>
                  </a:lnTo>
                  <a:lnTo>
                    <a:pt x="743409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827549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4881383" y="756442"/>
            <a:ext cx="681990" cy="171132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5240" marR="6350" indent="-1905" algn="ctr">
              <a:lnSpc>
                <a:spcPct val="85500"/>
              </a:lnSpc>
              <a:spcBef>
                <a:spcPts val="235"/>
              </a:spcBef>
            </a:pPr>
            <a:r>
              <a:rPr sz="800" dirty="0">
                <a:latin typeface="Arial MT"/>
                <a:cs typeface="Arial MT"/>
              </a:rPr>
              <a:t>Wages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10" dirty="0">
                <a:latin typeface="Arial MT"/>
                <a:cs typeface="Arial MT"/>
              </a:rPr>
              <a:t>incredibly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low</a:t>
            </a:r>
            <a:r>
              <a:rPr sz="800" spc="-10" dirty="0">
                <a:latin typeface="Arial MT"/>
                <a:cs typeface="Arial MT"/>
              </a:rPr>
              <a:t> because </a:t>
            </a:r>
            <a:r>
              <a:rPr sz="800" spc="-35" dirty="0">
                <a:latin typeface="Arial MT"/>
                <a:cs typeface="Arial MT"/>
              </a:rPr>
              <a:t>competition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jobs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extremely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high.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70"/>
              </a:lnSpc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more</a:t>
            </a:r>
            <a:endParaRPr sz="800">
              <a:latin typeface="Arial MT"/>
              <a:cs typeface="Arial MT"/>
            </a:endParaRPr>
          </a:p>
          <a:p>
            <a:pPr marL="12065" marR="5080" indent="-635" algn="ctr">
              <a:lnSpc>
                <a:spcPct val="85500"/>
              </a:lnSpc>
              <a:spcBef>
                <a:spcPts val="120"/>
              </a:spcBef>
            </a:pPr>
            <a:r>
              <a:rPr sz="800" spc="-10" dirty="0">
                <a:latin typeface="Arial MT"/>
                <a:cs typeface="Arial MT"/>
              </a:rPr>
              <a:t>people migrating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 </a:t>
            </a:r>
            <a:r>
              <a:rPr sz="800" spc="-60" dirty="0">
                <a:latin typeface="Arial MT"/>
                <a:cs typeface="Arial MT"/>
              </a:rPr>
              <a:t>towns,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more</a:t>
            </a:r>
            <a:r>
              <a:rPr sz="800" spc="-10" dirty="0">
                <a:latin typeface="Arial MT"/>
                <a:cs typeface="Arial MT"/>
              </a:rPr>
              <a:t> people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needed</a:t>
            </a:r>
            <a:r>
              <a:rPr sz="800" spc="-20" dirty="0">
                <a:latin typeface="Arial MT"/>
                <a:cs typeface="Arial MT"/>
              </a:rPr>
              <a:t> work,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money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endParaRPr sz="800">
              <a:latin typeface="Arial MT"/>
              <a:cs typeface="Arial MT"/>
            </a:endParaRPr>
          </a:p>
          <a:p>
            <a:pPr marL="41275" marR="33020" algn="ctr">
              <a:lnSpc>
                <a:spcPts val="790"/>
              </a:lnSpc>
            </a:pPr>
            <a:r>
              <a:rPr sz="800" dirty="0">
                <a:latin typeface="Arial MT"/>
                <a:cs typeface="Arial MT"/>
              </a:rPr>
              <a:t>low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people were</a:t>
            </a:r>
            <a:endParaRPr sz="800">
              <a:latin typeface="Arial MT"/>
              <a:cs typeface="Arial MT"/>
            </a:endParaRPr>
          </a:p>
          <a:p>
            <a:pPr marL="635" algn="ctr">
              <a:lnSpc>
                <a:spcPts val="819"/>
              </a:lnSpc>
            </a:pPr>
            <a:r>
              <a:rPr sz="800" spc="-10" dirty="0">
                <a:latin typeface="Arial MT"/>
                <a:cs typeface="Arial MT"/>
              </a:rPr>
              <a:t>desperate.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93774" y="1526296"/>
            <a:ext cx="177119" cy="205562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5929734" y="770265"/>
            <a:ext cx="804545" cy="1717675"/>
            <a:chOff x="5929734" y="770265"/>
            <a:chExt cx="804545" cy="1717675"/>
          </a:xfrm>
        </p:grpSpPr>
        <p:sp>
          <p:nvSpPr>
            <p:cNvPr id="17" name="object 17"/>
            <p:cNvSpPr/>
            <p:nvPr/>
          </p:nvSpPr>
          <p:spPr>
            <a:xfrm>
              <a:off x="5935921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8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4"/>
                  </a:lnTo>
                  <a:lnTo>
                    <a:pt x="0" y="1626100"/>
                  </a:lnTo>
                  <a:lnTo>
                    <a:pt x="6222" y="1656910"/>
                  </a:lnTo>
                  <a:lnTo>
                    <a:pt x="23190" y="1682069"/>
                  </a:lnTo>
                  <a:lnTo>
                    <a:pt x="48358" y="1699032"/>
                  </a:lnTo>
                  <a:lnTo>
                    <a:pt x="79176" y="1705253"/>
                  </a:lnTo>
                  <a:lnTo>
                    <a:pt x="712590" y="1705253"/>
                  </a:lnTo>
                  <a:lnTo>
                    <a:pt x="743410" y="1699032"/>
                  </a:lnTo>
                  <a:lnTo>
                    <a:pt x="768577" y="1682069"/>
                  </a:lnTo>
                  <a:lnTo>
                    <a:pt x="785545" y="1656910"/>
                  </a:lnTo>
                  <a:lnTo>
                    <a:pt x="791767" y="1626100"/>
                  </a:lnTo>
                  <a:lnTo>
                    <a:pt x="791767" y="79154"/>
                  </a:lnTo>
                  <a:lnTo>
                    <a:pt x="785545" y="48343"/>
                  </a:lnTo>
                  <a:lnTo>
                    <a:pt x="768577" y="23183"/>
                  </a:lnTo>
                  <a:lnTo>
                    <a:pt x="743410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935921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5984032" y="756442"/>
            <a:ext cx="694690" cy="171132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635" algn="ctr">
              <a:lnSpc>
                <a:spcPct val="85500"/>
              </a:lnSpc>
              <a:spcBef>
                <a:spcPts val="235"/>
              </a:spcBef>
            </a:pPr>
            <a:r>
              <a:rPr sz="800" spc="-20" dirty="0">
                <a:latin typeface="Arial MT"/>
                <a:cs typeface="Arial MT"/>
              </a:rPr>
              <a:t>Child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Labour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high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there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no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laws </a:t>
            </a:r>
            <a:r>
              <a:rPr sz="800" spc="-30" dirty="0">
                <a:latin typeface="Arial MT"/>
                <a:cs typeface="Arial MT"/>
              </a:rPr>
              <a:t>preventing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children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spc="-25" dirty="0">
                <a:latin typeface="Arial MT"/>
                <a:cs typeface="Arial MT"/>
              </a:rPr>
              <a:t>working,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nothing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25" dirty="0">
                <a:latin typeface="Arial MT"/>
                <a:cs typeface="Arial MT"/>
              </a:rPr>
              <a:t>stopped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doing </a:t>
            </a:r>
            <a:r>
              <a:rPr sz="800" spc="-35" dirty="0">
                <a:latin typeface="Arial MT"/>
                <a:cs typeface="Arial MT"/>
              </a:rPr>
              <a:t>dangerous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jobs,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Children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often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doing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more </a:t>
            </a:r>
            <a:r>
              <a:rPr sz="800" spc="-10" dirty="0">
                <a:latin typeface="Arial MT"/>
                <a:cs typeface="Arial MT"/>
              </a:rPr>
              <a:t>dangerous work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smaller.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20" name="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02147" y="1526296"/>
            <a:ext cx="177119" cy="205562"/>
          </a:xfrm>
          <a:prstGeom prst="rect">
            <a:avLst/>
          </a:prstGeom>
        </p:spPr>
      </p:pic>
      <p:grpSp>
        <p:nvGrpSpPr>
          <p:cNvPr id="21" name="object 21"/>
          <p:cNvGrpSpPr/>
          <p:nvPr/>
        </p:nvGrpSpPr>
        <p:grpSpPr>
          <a:xfrm>
            <a:off x="7038108" y="770265"/>
            <a:ext cx="804545" cy="1717675"/>
            <a:chOff x="7038108" y="770265"/>
            <a:chExt cx="804545" cy="1717675"/>
          </a:xfrm>
        </p:grpSpPr>
        <p:sp>
          <p:nvSpPr>
            <p:cNvPr id="22" name="object 22"/>
            <p:cNvSpPr/>
            <p:nvPr/>
          </p:nvSpPr>
          <p:spPr>
            <a:xfrm>
              <a:off x="7044295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7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4"/>
                  </a:lnTo>
                  <a:lnTo>
                    <a:pt x="0" y="1626100"/>
                  </a:lnTo>
                  <a:lnTo>
                    <a:pt x="6222" y="1656910"/>
                  </a:lnTo>
                  <a:lnTo>
                    <a:pt x="23190" y="1682069"/>
                  </a:lnTo>
                  <a:lnTo>
                    <a:pt x="48357" y="1699032"/>
                  </a:lnTo>
                  <a:lnTo>
                    <a:pt x="79176" y="1705253"/>
                  </a:lnTo>
                  <a:lnTo>
                    <a:pt x="712590" y="1705253"/>
                  </a:lnTo>
                  <a:lnTo>
                    <a:pt x="743409" y="1699032"/>
                  </a:lnTo>
                  <a:lnTo>
                    <a:pt x="768576" y="1682069"/>
                  </a:lnTo>
                  <a:lnTo>
                    <a:pt x="785544" y="1656910"/>
                  </a:lnTo>
                  <a:lnTo>
                    <a:pt x="791766" y="1626100"/>
                  </a:lnTo>
                  <a:lnTo>
                    <a:pt x="791766" y="79154"/>
                  </a:lnTo>
                  <a:lnTo>
                    <a:pt x="785544" y="48343"/>
                  </a:lnTo>
                  <a:lnTo>
                    <a:pt x="768576" y="23183"/>
                  </a:lnTo>
                  <a:lnTo>
                    <a:pt x="743409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044295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7107039" y="860074"/>
            <a:ext cx="664210" cy="150685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635" algn="ctr">
              <a:lnSpc>
                <a:spcPct val="85800"/>
              </a:lnSpc>
              <a:spcBef>
                <a:spcPts val="235"/>
              </a:spcBef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addition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all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long </a:t>
            </a:r>
            <a:r>
              <a:rPr sz="800" spc="-70" dirty="0">
                <a:latin typeface="Arial MT"/>
                <a:cs typeface="Arial MT"/>
              </a:rPr>
              <a:t>hours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hard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manual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labour,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jobs, </a:t>
            </a:r>
            <a:r>
              <a:rPr sz="800" spc="-35" dirty="0">
                <a:latin typeface="Arial MT"/>
                <a:cs typeface="Arial MT"/>
              </a:rPr>
              <a:t>employers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also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punish people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seen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be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working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too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slow,</a:t>
            </a:r>
            <a:r>
              <a:rPr sz="800" dirty="0">
                <a:latin typeface="Arial MT"/>
                <a:cs typeface="Arial MT"/>
              </a:rPr>
              <a:t> 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doing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been </a:t>
            </a:r>
            <a:r>
              <a:rPr sz="800" spc="-30" dirty="0">
                <a:latin typeface="Arial MT"/>
                <a:cs typeface="Arial MT"/>
              </a:rPr>
              <a:t>asked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do.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25" name="object 2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910519" y="1526296"/>
            <a:ext cx="177119" cy="205562"/>
          </a:xfrm>
          <a:prstGeom prst="rect">
            <a:avLst/>
          </a:prstGeom>
        </p:spPr>
      </p:pic>
      <p:grpSp>
        <p:nvGrpSpPr>
          <p:cNvPr id="26" name="object 26"/>
          <p:cNvGrpSpPr/>
          <p:nvPr/>
        </p:nvGrpSpPr>
        <p:grpSpPr>
          <a:xfrm>
            <a:off x="8146317" y="770102"/>
            <a:ext cx="804545" cy="1718310"/>
            <a:chOff x="8146317" y="770102"/>
            <a:chExt cx="804545" cy="1718310"/>
          </a:xfrm>
        </p:grpSpPr>
        <p:sp>
          <p:nvSpPr>
            <p:cNvPr id="27" name="object 27"/>
            <p:cNvSpPr/>
            <p:nvPr/>
          </p:nvSpPr>
          <p:spPr>
            <a:xfrm>
              <a:off x="8152667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8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4"/>
                  </a:lnTo>
                  <a:lnTo>
                    <a:pt x="0" y="1626100"/>
                  </a:lnTo>
                  <a:lnTo>
                    <a:pt x="6222" y="1656910"/>
                  </a:lnTo>
                  <a:lnTo>
                    <a:pt x="23190" y="1682069"/>
                  </a:lnTo>
                  <a:lnTo>
                    <a:pt x="48358" y="1699032"/>
                  </a:lnTo>
                  <a:lnTo>
                    <a:pt x="79176" y="1705253"/>
                  </a:lnTo>
                  <a:lnTo>
                    <a:pt x="712590" y="1705253"/>
                  </a:lnTo>
                  <a:lnTo>
                    <a:pt x="743410" y="1699032"/>
                  </a:lnTo>
                  <a:lnTo>
                    <a:pt x="768577" y="1682069"/>
                  </a:lnTo>
                  <a:lnTo>
                    <a:pt x="785545" y="1656910"/>
                  </a:lnTo>
                  <a:lnTo>
                    <a:pt x="791767" y="1626100"/>
                  </a:lnTo>
                  <a:lnTo>
                    <a:pt x="791767" y="79154"/>
                  </a:lnTo>
                  <a:lnTo>
                    <a:pt x="785545" y="48343"/>
                  </a:lnTo>
                  <a:lnTo>
                    <a:pt x="768577" y="23183"/>
                  </a:lnTo>
                  <a:lnTo>
                    <a:pt x="743410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152667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8197127" y="756442"/>
            <a:ext cx="701040" cy="171132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ct val="85500"/>
              </a:lnSpc>
              <a:spcBef>
                <a:spcPts val="235"/>
              </a:spcBef>
            </a:pPr>
            <a:r>
              <a:rPr sz="800" spc="-10" dirty="0">
                <a:latin typeface="Arial MT"/>
                <a:cs typeface="Arial MT"/>
              </a:rPr>
              <a:t>Dangerous </a:t>
            </a:r>
            <a:r>
              <a:rPr sz="800" spc="-45" dirty="0">
                <a:latin typeface="Arial MT"/>
                <a:cs typeface="Arial MT"/>
              </a:rPr>
              <a:t>conditions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factories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big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problem.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factories were</a:t>
            </a:r>
            <a:r>
              <a:rPr sz="800" spc="-20" dirty="0">
                <a:latin typeface="Arial MT"/>
                <a:cs typeface="Arial MT"/>
              </a:rPr>
              <a:t> often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over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crowded,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people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ended up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serious health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conditions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breathing </a:t>
            </a:r>
            <a:r>
              <a:rPr sz="800" spc="-20" dirty="0">
                <a:latin typeface="Arial MT"/>
                <a:cs typeface="Arial MT"/>
              </a:rPr>
              <a:t>difficulties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spc="-10" dirty="0">
                <a:latin typeface="Arial MT"/>
                <a:cs typeface="Arial MT"/>
              </a:rPr>
              <a:t>taking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cotton.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8954516" y="770265"/>
            <a:ext cx="1104900" cy="1717675"/>
            <a:chOff x="8954516" y="770265"/>
            <a:chExt cx="1104900" cy="1717675"/>
          </a:xfrm>
        </p:grpSpPr>
        <p:pic>
          <p:nvPicPr>
            <p:cNvPr id="31" name="object 3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954516" y="1452879"/>
              <a:ext cx="307848" cy="353567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18892" y="1526296"/>
              <a:ext cx="177119" cy="20556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9261040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7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4"/>
                  </a:lnTo>
                  <a:lnTo>
                    <a:pt x="0" y="1626100"/>
                  </a:lnTo>
                  <a:lnTo>
                    <a:pt x="6222" y="1656910"/>
                  </a:lnTo>
                  <a:lnTo>
                    <a:pt x="23190" y="1682069"/>
                  </a:lnTo>
                  <a:lnTo>
                    <a:pt x="48357" y="1699032"/>
                  </a:lnTo>
                  <a:lnTo>
                    <a:pt x="79176" y="1705253"/>
                  </a:lnTo>
                  <a:lnTo>
                    <a:pt x="712590" y="1705253"/>
                  </a:lnTo>
                  <a:lnTo>
                    <a:pt x="743409" y="1699032"/>
                  </a:lnTo>
                  <a:lnTo>
                    <a:pt x="768576" y="1682069"/>
                  </a:lnTo>
                  <a:lnTo>
                    <a:pt x="785544" y="1656910"/>
                  </a:lnTo>
                  <a:lnTo>
                    <a:pt x="791766" y="1626100"/>
                  </a:lnTo>
                  <a:lnTo>
                    <a:pt x="791766" y="79154"/>
                  </a:lnTo>
                  <a:lnTo>
                    <a:pt x="785544" y="48343"/>
                  </a:lnTo>
                  <a:lnTo>
                    <a:pt x="768576" y="23183"/>
                  </a:lnTo>
                  <a:lnTo>
                    <a:pt x="743409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CC00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9261040" y="776452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9311904" y="808257"/>
            <a:ext cx="687705" cy="16078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635" algn="ctr">
              <a:lnSpc>
                <a:spcPct val="85500"/>
              </a:lnSpc>
              <a:spcBef>
                <a:spcPts val="235"/>
              </a:spcBef>
            </a:pPr>
            <a:r>
              <a:rPr sz="800" dirty="0">
                <a:latin typeface="Arial MT"/>
                <a:cs typeface="Arial MT"/>
              </a:rPr>
              <a:t>Working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mines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similar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effect,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many </a:t>
            </a:r>
            <a:r>
              <a:rPr sz="800" spc="-65" dirty="0">
                <a:latin typeface="Arial MT"/>
                <a:cs typeface="Arial MT"/>
              </a:rPr>
              <a:t>miners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ending up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spc="-25" dirty="0">
                <a:latin typeface="Arial MT"/>
                <a:cs typeface="Arial MT"/>
              </a:rPr>
              <a:t>deformities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able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up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straight.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There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also frequent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cave </a:t>
            </a:r>
            <a:r>
              <a:rPr sz="800" spc="-70" dirty="0">
                <a:latin typeface="Arial MT"/>
                <a:cs typeface="Arial MT"/>
              </a:rPr>
              <a:t>ins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gas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leaks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explosions.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221277" y="482144"/>
            <a:ext cx="332994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50" dirty="0">
                <a:latin typeface="Trebuchet MS"/>
                <a:cs typeface="Trebuchet MS"/>
              </a:rPr>
              <a:t>Working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conditions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industrial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45" dirty="0">
                <a:latin typeface="Trebuchet MS"/>
                <a:cs typeface="Trebuchet MS"/>
              </a:rPr>
              <a:t>revolution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86121" y="1128320"/>
            <a:ext cx="251269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70" dirty="0">
                <a:latin typeface="Trebuchet MS"/>
                <a:cs typeface="Trebuchet MS"/>
              </a:rPr>
              <a:t>problem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with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education?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638053" y="2493823"/>
            <a:ext cx="26987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conditions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like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mines?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8863596" y="5611869"/>
            <a:ext cx="1265555" cy="1424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For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Nelson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Colne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then,</a:t>
            </a:r>
            <a:r>
              <a:rPr sz="800" dirty="0">
                <a:latin typeface="Arial MT"/>
                <a:cs typeface="Arial MT"/>
              </a:rPr>
              <a:t> this</a:t>
            </a:r>
            <a:r>
              <a:rPr sz="800" spc="28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meant</a:t>
            </a:r>
            <a:r>
              <a:rPr sz="800" spc="29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90" dirty="0">
                <a:latin typeface="Arial MT"/>
                <a:cs typeface="Arial MT"/>
              </a:rPr>
              <a:t>  </a:t>
            </a:r>
            <a:r>
              <a:rPr sz="800" spc="-50" dirty="0">
                <a:latin typeface="Arial MT"/>
                <a:cs typeface="Arial MT"/>
              </a:rPr>
              <a:t>many</a:t>
            </a:r>
            <a:r>
              <a:rPr sz="800" dirty="0">
                <a:latin typeface="Arial MT"/>
                <a:cs typeface="Arial MT"/>
              </a:rPr>
              <a:t> factories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mills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popped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spin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cotton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into</a:t>
            </a:r>
            <a:r>
              <a:rPr sz="800" dirty="0">
                <a:latin typeface="Arial MT"/>
                <a:cs typeface="Arial MT"/>
              </a:rPr>
              <a:t> thread,</a:t>
            </a:r>
            <a:r>
              <a:rPr sz="800" spc="28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9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then</a:t>
            </a:r>
            <a:r>
              <a:rPr sz="800" spc="285" dirty="0">
                <a:latin typeface="Arial MT"/>
                <a:cs typeface="Arial MT"/>
              </a:rPr>
              <a:t>  </a:t>
            </a:r>
            <a:r>
              <a:rPr sz="800" spc="-35" dirty="0">
                <a:latin typeface="Arial MT"/>
                <a:cs typeface="Arial MT"/>
              </a:rPr>
              <a:t>into</a:t>
            </a:r>
            <a:r>
              <a:rPr sz="800" dirty="0">
                <a:latin typeface="Arial MT"/>
                <a:cs typeface="Arial MT"/>
              </a:rPr>
              <a:t> clothing.</a:t>
            </a:r>
            <a:r>
              <a:rPr sz="800" spc="280" dirty="0">
                <a:latin typeface="Arial MT"/>
                <a:cs typeface="Arial MT"/>
              </a:rPr>
              <a:t>   </a:t>
            </a:r>
            <a:r>
              <a:rPr sz="800" dirty="0">
                <a:latin typeface="Arial MT"/>
                <a:cs typeface="Arial MT"/>
              </a:rPr>
              <a:t>Cotton</a:t>
            </a:r>
            <a:r>
              <a:rPr sz="800" spc="285" dirty="0">
                <a:latin typeface="Arial MT"/>
                <a:cs typeface="Arial MT"/>
              </a:rPr>
              <a:t>   </a:t>
            </a:r>
            <a:r>
              <a:rPr sz="800" spc="-5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imported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plantations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America,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then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using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canals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trainlines,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across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Colne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Nelson.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0" name="object 4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06044" y="2592832"/>
            <a:ext cx="2362200" cy="1466088"/>
          </a:xfrm>
          <a:prstGeom prst="rect">
            <a:avLst/>
          </a:prstGeom>
        </p:spPr>
      </p:pic>
      <p:sp>
        <p:nvSpPr>
          <p:cNvPr id="41" name="object 41"/>
          <p:cNvSpPr txBox="1"/>
          <p:nvPr/>
        </p:nvSpPr>
        <p:spPr>
          <a:xfrm>
            <a:off x="597095" y="1372138"/>
            <a:ext cx="2853055" cy="122364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3899"/>
              </a:lnSpc>
              <a:spcBef>
                <a:spcPts val="60"/>
              </a:spcBef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early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1800s,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there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government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schools,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there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laws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said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children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must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Instead,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most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children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worked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factories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15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hours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Factory </a:t>
            </a:r>
            <a:r>
              <a:rPr sz="800" dirty="0">
                <a:latin typeface="Arial MT"/>
                <a:cs typeface="Arial MT"/>
              </a:rPr>
              <a:t>Act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1833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said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child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working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factory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should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get</a:t>
            </a:r>
            <a:r>
              <a:rPr sz="800" dirty="0">
                <a:latin typeface="Arial MT"/>
                <a:cs typeface="Arial MT"/>
              </a:rPr>
              <a:t> two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hours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basic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education.It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wasn’t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until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1870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government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acted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created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Elementary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Education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Act, </a:t>
            </a:r>
            <a:r>
              <a:rPr sz="800" spc="-35" dirty="0">
                <a:latin typeface="Arial MT"/>
                <a:cs typeface="Arial MT"/>
              </a:rPr>
              <a:t>making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sure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every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child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between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12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go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school.</a:t>
            </a:r>
            <a:endParaRPr sz="800">
              <a:latin typeface="Arial MT"/>
              <a:cs typeface="Arial MT"/>
            </a:endParaRPr>
          </a:p>
          <a:p>
            <a:pPr marL="38100" algn="just">
              <a:lnSpc>
                <a:spcPts val="1490"/>
              </a:lnSpc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Victorian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schools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like?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14195" y="4023862"/>
            <a:ext cx="2430780" cy="7905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500"/>
              </a:lnSpc>
              <a:spcBef>
                <a:spcPts val="105"/>
              </a:spcBef>
            </a:pPr>
            <a:r>
              <a:rPr sz="800" spc="-65" dirty="0">
                <a:latin typeface="Arial MT"/>
                <a:cs typeface="Arial MT"/>
              </a:rPr>
              <a:t>Students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have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some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35" dirty="0">
                <a:latin typeface="Arial MT"/>
                <a:cs typeface="Arial MT"/>
              </a:rPr>
              <a:t>PE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known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Drill,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History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Geography,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basic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numeracy.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lessons</a:t>
            </a:r>
            <a:r>
              <a:rPr sz="800" dirty="0">
                <a:latin typeface="Arial MT"/>
                <a:cs typeface="Arial MT"/>
              </a:rPr>
              <a:t> would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also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silent,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children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rows</a:t>
            </a:r>
            <a:r>
              <a:rPr sz="800" dirty="0">
                <a:latin typeface="Arial MT"/>
                <a:cs typeface="Arial MT"/>
              </a:rPr>
              <a:t> facing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blackboard.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Teachers</a:t>
            </a:r>
            <a:r>
              <a:rPr sz="800" dirty="0">
                <a:latin typeface="Arial MT"/>
                <a:cs typeface="Arial MT"/>
              </a:rPr>
              <a:t> were </a:t>
            </a:r>
            <a:r>
              <a:rPr sz="800" spc="-25" dirty="0">
                <a:latin typeface="Arial MT"/>
                <a:cs typeface="Arial MT"/>
              </a:rPr>
              <a:t>tough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65" dirty="0">
                <a:latin typeface="Arial MT"/>
                <a:cs typeface="Arial MT"/>
              </a:rPr>
              <a:t>punishments,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leaving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school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without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permission,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swearing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answering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punishable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offences.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103460" y="2786409"/>
            <a:ext cx="2167255" cy="1924685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79705" marR="7620" indent="-167640" algn="just">
              <a:lnSpc>
                <a:spcPct val="103699"/>
              </a:lnSpc>
              <a:spcBef>
                <a:spcPts val="65"/>
              </a:spcBef>
              <a:buChar char="•"/>
              <a:tabLst>
                <a:tab pos="179705" algn="l"/>
              </a:tabLst>
            </a:pPr>
            <a:r>
              <a:rPr sz="800" spc="-20" dirty="0">
                <a:latin typeface="Arial MT"/>
                <a:cs typeface="Arial MT"/>
              </a:rPr>
              <a:t>There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problems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ventilation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mines</a:t>
            </a:r>
            <a:r>
              <a:rPr sz="800" dirty="0">
                <a:latin typeface="Arial MT"/>
                <a:cs typeface="Arial MT"/>
              </a:rPr>
              <a:t> got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deeper.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meant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oxygen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limited,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other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gasses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such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methane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carbon </a:t>
            </a:r>
            <a:r>
              <a:rPr sz="800" spc="-35" dirty="0">
                <a:latin typeface="Arial MT"/>
                <a:cs typeface="Arial MT"/>
              </a:rPr>
              <a:t>monoxide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more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common.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This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explosions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caused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deaths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miners.</a:t>
            </a:r>
            <a:endParaRPr sz="800">
              <a:latin typeface="Arial MT"/>
              <a:cs typeface="Arial MT"/>
            </a:endParaRPr>
          </a:p>
          <a:p>
            <a:pPr marL="179705" marR="5080" indent="-167640" algn="just">
              <a:lnSpc>
                <a:spcPct val="103699"/>
              </a:lnSpc>
              <a:spcBef>
                <a:spcPts val="10"/>
              </a:spcBef>
              <a:buChar char="•"/>
              <a:tabLst>
                <a:tab pos="179705" algn="l"/>
              </a:tabLst>
            </a:pPr>
            <a:r>
              <a:rPr sz="800" spc="-25" dirty="0">
                <a:latin typeface="Arial MT"/>
                <a:cs typeface="Arial MT"/>
              </a:rPr>
              <a:t>Children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young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years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day</a:t>
            </a:r>
            <a:r>
              <a:rPr sz="800" dirty="0">
                <a:latin typeface="Arial MT"/>
                <a:cs typeface="Arial MT"/>
              </a:rPr>
              <a:t> 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dark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opening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doors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trucks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pass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through.</a:t>
            </a:r>
            <a:endParaRPr sz="800">
              <a:latin typeface="Arial MT"/>
              <a:cs typeface="Arial MT"/>
            </a:endParaRPr>
          </a:p>
          <a:p>
            <a:pPr marL="179705" marR="5715" indent="-167640" algn="just">
              <a:lnSpc>
                <a:spcPct val="103699"/>
              </a:lnSpc>
              <a:spcBef>
                <a:spcPts val="15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Wages</a:t>
            </a:r>
            <a:r>
              <a:rPr sz="800" spc="-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low,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 </a:t>
            </a:r>
            <a:r>
              <a:rPr sz="800" spc="-25" dirty="0">
                <a:latin typeface="Arial MT"/>
                <a:cs typeface="Arial MT"/>
              </a:rPr>
              <a:t>there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stories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pregnant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women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giving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birth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down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-10" dirty="0">
                <a:latin typeface="Arial MT"/>
                <a:cs typeface="Arial MT"/>
              </a:rPr>
              <a:t> work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next!</a:t>
            </a:r>
            <a:endParaRPr sz="800">
              <a:latin typeface="Arial MT"/>
              <a:cs typeface="Arial MT"/>
            </a:endParaRPr>
          </a:p>
          <a:p>
            <a:pPr marL="179705" marR="5715" indent="-167640" algn="just">
              <a:lnSpc>
                <a:spcPct val="104200"/>
              </a:lnSpc>
              <a:spcBef>
                <a:spcPts val="5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If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joined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trade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union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fight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his</a:t>
            </a:r>
            <a:r>
              <a:rPr sz="800" spc="-10" dirty="0">
                <a:latin typeface="Arial MT"/>
                <a:cs typeface="Arial MT"/>
              </a:rPr>
              <a:t> rights,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sacked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only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mining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company,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allowed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them.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805857" y="2405361"/>
            <a:ext cx="3058795" cy="1095375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75565">
              <a:lnSpc>
                <a:spcPct val="100000"/>
              </a:lnSpc>
              <a:spcBef>
                <a:spcPts val="60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conditions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like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factories?</a:t>
            </a:r>
            <a:endParaRPr sz="1400">
              <a:latin typeface="Trebuchet MS"/>
              <a:cs typeface="Trebuchet MS"/>
            </a:endParaRPr>
          </a:p>
          <a:p>
            <a:pPr marL="179705" marR="1553845" indent="-167640" algn="just">
              <a:lnSpc>
                <a:spcPct val="103800"/>
              </a:lnSpc>
              <a:spcBef>
                <a:spcPts val="250"/>
              </a:spcBef>
              <a:buChar char="•"/>
              <a:tabLst>
                <a:tab pos="179705" algn="l"/>
              </a:tabLst>
            </a:pPr>
            <a:r>
              <a:rPr sz="800" spc="-35" dirty="0">
                <a:latin typeface="Arial MT"/>
                <a:cs typeface="Arial MT"/>
              </a:rPr>
              <a:t>Hours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between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12-14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day,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extra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time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required </a:t>
            </a:r>
            <a:r>
              <a:rPr sz="800" spc="-20" dirty="0">
                <a:latin typeface="Arial MT"/>
                <a:cs typeface="Arial MT"/>
              </a:rPr>
              <a:t>during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busy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periods.</a:t>
            </a:r>
            <a:endParaRPr sz="800">
              <a:latin typeface="Arial MT"/>
              <a:cs typeface="Arial MT"/>
            </a:endParaRPr>
          </a:p>
          <a:p>
            <a:pPr marL="179705" marR="1554480" indent="-167640" algn="just">
              <a:lnSpc>
                <a:spcPct val="103800"/>
              </a:lnSpc>
              <a:spcBef>
                <a:spcPts val="10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Wages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typically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75p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-20" dirty="0">
                <a:latin typeface="Arial MT"/>
                <a:cs typeface="Arial MT"/>
              </a:rPr>
              <a:t> week,</a:t>
            </a:r>
            <a:r>
              <a:rPr sz="800" dirty="0">
                <a:latin typeface="Arial MT"/>
                <a:cs typeface="Arial MT"/>
              </a:rPr>
              <a:t> but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women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children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much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less,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around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15p.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805857" y="3481353"/>
            <a:ext cx="150876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9070" indent="-166370">
              <a:lnSpc>
                <a:spcPct val="100000"/>
              </a:lnSpc>
              <a:spcBef>
                <a:spcPts val="100"/>
              </a:spcBef>
              <a:buChar char="•"/>
              <a:tabLst>
                <a:tab pos="179070" algn="l"/>
                <a:tab pos="1064260" algn="l"/>
              </a:tabLst>
            </a:pPr>
            <a:r>
              <a:rPr sz="800" spc="-10" dirty="0">
                <a:latin typeface="Arial MT"/>
                <a:cs typeface="Arial MT"/>
              </a:rPr>
              <a:t>Accidents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frequently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972910" y="3609369"/>
            <a:ext cx="134112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25" dirty="0">
                <a:latin typeface="Arial MT"/>
                <a:cs typeface="Arial MT"/>
              </a:rPr>
              <a:t>happened,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children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being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7441590" y="3728206"/>
            <a:ext cx="873125" cy="281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8780" marR="5080" indent="-386715">
              <a:lnSpc>
                <a:spcPct val="105000"/>
              </a:lnSpc>
              <a:spcBef>
                <a:spcPts val="100"/>
              </a:spcBef>
              <a:tabLst>
                <a:tab pos="287655" algn="l"/>
                <a:tab pos="709930" algn="l"/>
              </a:tabLst>
            </a:pP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crawl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45" dirty="0">
                <a:latin typeface="Arial MT"/>
                <a:cs typeface="Arial MT"/>
              </a:rPr>
              <a:t>into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unguarded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972910" y="3728206"/>
            <a:ext cx="493395" cy="409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5000"/>
              </a:lnSpc>
              <a:spcBef>
                <a:spcPts val="100"/>
              </a:spcBef>
            </a:pPr>
            <a:r>
              <a:rPr sz="800" spc="-10" dirty="0">
                <a:latin typeface="Arial MT"/>
                <a:cs typeface="Arial MT"/>
              </a:rPr>
              <a:t>forced </a:t>
            </a:r>
            <a:r>
              <a:rPr sz="800" spc="-45" dirty="0">
                <a:latin typeface="Arial MT"/>
                <a:cs typeface="Arial MT"/>
              </a:rPr>
              <a:t>dangerous,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machinery.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805857" y="4109206"/>
            <a:ext cx="3280410" cy="14001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9705" marR="1774825" indent="-167640" algn="just">
              <a:lnSpc>
                <a:spcPct val="104500"/>
              </a:lnSpc>
              <a:spcBef>
                <a:spcPts val="105"/>
              </a:spcBef>
              <a:buChar char="•"/>
              <a:tabLst>
                <a:tab pos="179705" algn="l"/>
              </a:tabLst>
            </a:pPr>
            <a:r>
              <a:rPr sz="800" spc="-20" dirty="0">
                <a:latin typeface="Arial MT"/>
                <a:cs typeface="Arial MT"/>
              </a:rPr>
              <a:t>Cotton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thread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spun</a:t>
            </a:r>
            <a:r>
              <a:rPr sz="800" dirty="0">
                <a:latin typeface="Arial MT"/>
                <a:cs typeface="Arial MT"/>
              </a:rPr>
              <a:t> in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damp,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warm</a:t>
            </a:r>
            <a:r>
              <a:rPr sz="800" spc="4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conditions..</a:t>
            </a:r>
            <a:r>
              <a:rPr sz="800" spc="-10" dirty="0">
                <a:latin typeface="Arial MT"/>
                <a:cs typeface="Arial MT"/>
              </a:rPr>
              <a:t> Going </a:t>
            </a:r>
            <a:r>
              <a:rPr sz="800" spc="-20" dirty="0">
                <a:latin typeface="Arial MT"/>
                <a:cs typeface="Arial MT"/>
              </a:rPr>
              <a:t>straight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out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cold </a:t>
            </a:r>
            <a:r>
              <a:rPr sz="800" spc="-10" dirty="0">
                <a:latin typeface="Arial MT"/>
                <a:cs typeface="Arial MT"/>
              </a:rPr>
              <a:t>night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air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many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cases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Pneumonia.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dusty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air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also</a:t>
            </a:r>
            <a:r>
              <a:rPr sz="800" dirty="0">
                <a:latin typeface="Arial MT"/>
                <a:cs typeface="Arial MT"/>
              </a:rPr>
              <a:t> led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lung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disease.</a:t>
            </a:r>
            <a:endParaRPr sz="800">
              <a:latin typeface="Arial MT"/>
              <a:cs typeface="Arial MT"/>
            </a:endParaRPr>
          </a:p>
          <a:p>
            <a:pPr marL="1085215">
              <a:lnSpc>
                <a:spcPts val="1585"/>
              </a:lnSpc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about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Colne?</a:t>
            </a:r>
            <a:endParaRPr sz="1400">
              <a:latin typeface="Trebuchet MS"/>
              <a:cs typeface="Trebuchet MS"/>
            </a:endParaRPr>
          </a:p>
          <a:p>
            <a:pPr marL="85090" marR="5080" algn="just">
              <a:lnSpc>
                <a:spcPct val="105000"/>
              </a:lnSpc>
              <a:spcBef>
                <a:spcPts val="190"/>
              </a:spcBef>
            </a:pPr>
            <a:r>
              <a:rPr sz="800" spc="-45" dirty="0">
                <a:latin typeface="Arial MT"/>
                <a:cs typeface="Arial MT"/>
              </a:rPr>
              <a:t>Colne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developed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town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because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Industrial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Revolution.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North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England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perfect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climate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cotton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spun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thread.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hot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cold,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thread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become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brittle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snap.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5223764" y="2678176"/>
            <a:ext cx="1533525" cy="2179320"/>
            <a:chOff x="5223764" y="2678176"/>
            <a:chExt cx="1533525" cy="2179320"/>
          </a:xfrm>
        </p:grpSpPr>
        <p:pic>
          <p:nvPicPr>
            <p:cNvPr id="51" name="object 5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23764" y="2678176"/>
              <a:ext cx="1533143" cy="1027176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60340" y="3729736"/>
              <a:ext cx="1490471" cy="1127759"/>
            </a:xfrm>
            <a:prstGeom prst="rect">
              <a:avLst/>
            </a:prstGeom>
          </p:spPr>
        </p:pic>
      </p:grpSp>
      <p:grpSp>
        <p:nvGrpSpPr>
          <p:cNvPr id="53" name="object 53"/>
          <p:cNvGrpSpPr/>
          <p:nvPr/>
        </p:nvGrpSpPr>
        <p:grpSpPr>
          <a:xfrm>
            <a:off x="8415019" y="2696464"/>
            <a:ext cx="1725295" cy="2127885"/>
            <a:chOff x="8415019" y="2696464"/>
            <a:chExt cx="1725295" cy="2127885"/>
          </a:xfrm>
        </p:grpSpPr>
        <p:pic>
          <p:nvPicPr>
            <p:cNvPr id="54" name="object 5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415019" y="2696464"/>
              <a:ext cx="1725168" cy="1103376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415019" y="3757168"/>
              <a:ext cx="1725168" cy="1066799"/>
            </a:xfrm>
            <a:prstGeom prst="rect">
              <a:avLst/>
            </a:prstGeom>
          </p:spPr>
        </p:pic>
      </p:grpSp>
      <p:pic>
        <p:nvPicPr>
          <p:cNvPr id="56" name="object 5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6778243" y="5451855"/>
            <a:ext cx="2063496" cy="16215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8763</Words>
  <Application>Microsoft Office PowerPoint</Application>
  <PresentationFormat>Custom</PresentationFormat>
  <Paragraphs>650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Arial MT</vt:lpstr>
      <vt:lpstr>Calibri</vt:lpstr>
      <vt:lpstr>Times New Roman</vt:lpstr>
      <vt:lpstr>Trebuchet MS</vt:lpstr>
      <vt:lpstr>Verdana</vt:lpstr>
      <vt:lpstr>Wingdings</vt:lpstr>
      <vt:lpstr>Office Theme</vt:lpstr>
      <vt:lpstr>1_Office Theme</vt:lpstr>
      <vt:lpstr>History</vt:lpstr>
      <vt:lpstr>THE SILK ROADS</vt:lpstr>
      <vt:lpstr>THE SILK ROADS</vt:lpstr>
      <vt:lpstr>THE BRITISH EMPIRE</vt:lpstr>
      <vt:lpstr>THE BRITISH EMPIRE</vt:lpstr>
      <vt:lpstr>AFRICAN KINGDOMS</vt:lpstr>
      <vt:lpstr>AFRICAN KINGDOMS</vt:lpstr>
      <vt:lpstr>TRANSATLANTIC  SLAVERY</vt:lpstr>
      <vt:lpstr>TRANSATLANTIC  SLAVERY</vt:lpstr>
      <vt:lpstr>INDUSTRIAL REVOLUTION</vt:lpstr>
      <vt:lpstr>INDUSTRIAL REVOLUTION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Knowledge Organisers</dc:title>
  <dc:creator>Joanne Worsley</dc:creator>
  <cp:lastModifiedBy>Mr M Plant</cp:lastModifiedBy>
  <cp:revision>1</cp:revision>
  <dcterms:created xsi:type="dcterms:W3CDTF">2025-09-04T07:16:17Z</dcterms:created>
  <dcterms:modified xsi:type="dcterms:W3CDTF">2025-09-04T08:08:50Z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2023-09-17T00:00:00Z</vt:filetime>
  </property>
  <property fmtid="{D5CDD505-2E9C-101B-9397-08002B2CF9AE}" pid="3" name="Creator">
    <vt:lpwstr>PowerPoint</vt:lpwstr>
  </property>
  <property fmtid="{D5CDD505-2E9C-101B-9397-08002B2CF9AE}" pid="4" name="LastSaved">
    <vt:filetime>2025-09-04T00:00:00Z</vt:filetime>
  </property>
  <property fmtid="{D5CDD505-2E9C-101B-9397-08002B2CF9AE}" pid="5" name="Producer">
    <vt:lpwstr>macOS Version 11.7.9 (Build 20G1426) Quartz PDFContext</vt:lpwstr>
  </property>
</Properties>
</file>