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65" autoAdjust="0"/>
    <p:restoredTop sz="94660"/>
  </p:normalViewPr>
  <p:slideViewPr>
    <p:cSldViewPr snapToGrid="0">
      <p:cViewPr varScale="1">
        <p:scale>
          <a:sx n="49" d="100"/>
          <a:sy n="49" d="100"/>
        </p:scale>
        <p:origin x="19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7D194699-9232-4D59-8A06-E754A7C32AC3}"/>
    <pc:docChg chg="modSld">
      <pc:chgData name="Mrs L Webster" userId="e46f0a3f-fc4e-4d7b-94a6-4acf829689c1" providerId="ADAL" clId="{7D194699-9232-4D59-8A06-E754A7C32AC3}" dt="2024-09-07T20:48:42.271" v="3" actId="1076"/>
      <pc:docMkLst>
        <pc:docMk/>
      </pc:docMkLst>
      <pc:sldChg chg="addSp modSp mod">
        <pc:chgData name="Mrs L Webster" userId="e46f0a3f-fc4e-4d7b-94a6-4acf829689c1" providerId="ADAL" clId="{7D194699-9232-4D59-8A06-E754A7C32AC3}" dt="2024-09-07T20:48:37.536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7D194699-9232-4D59-8A06-E754A7C32AC3}" dt="2024-09-07T20:48:37.536" v="1" actId="1076"/>
          <ac:picMkLst>
            <pc:docMk/>
            <pc:sldMk cId="1978265811" sldId="256"/>
            <ac:picMk id="69" creationId="{1E73F703-1B1E-4683-898C-491839AA68C1}"/>
          </ac:picMkLst>
        </pc:picChg>
      </pc:sldChg>
      <pc:sldChg chg="addSp modSp mod">
        <pc:chgData name="Mrs L Webster" userId="e46f0a3f-fc4e-4d7b-94a6-4acf829689c1" providerId="ADAL" clId="{7D194699-9232-4D59-8A06-E754A7C32AC3}" dt="2024-09-07T20:48:42.271" v="3" actId="1076"/>
        <pc:sldMkLst>
          <pc:docMk/>
          <pc:sldMk cId="1151489850" sldId="260"/>
        </pc:sldMkLst>
        <pc:picChg chg="add mod">
          <ac:chgData name="Mrs L Webster" userId="e46f0a3f-fc4e-4d7b-94a6-4acf829689c1" providerId="ADAL" clId="{7D194699-9232-4D59-8A06-E754A7C32AC3}" dt="2024-09-07T20:48:42.271" v="3" actId="1076"/>
          <ac:picMkLst>
            <pc:docMk/>
            <pc:sldMk cId="1151489850" sldId="260"/>
            <ac:picMk id="37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tmp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8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34.png"/><Relationship Id="rId7" Type="http://schemas.openxmlformats.org/officeDocument/2006/relationships/image" Target="../media/image36.jpg"/><Relationship Id="rId12" Type="http://schemas.openxmlformats.org/officeDocument/2006/relationships/image" Target="../media/image43.png"/><Relationship Id="rId17" Type="http://schemas.openxmlformats.org/officeDocument/2006/relationships/image" Target="../media/image42.jp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5.jpg"/><Relationship Id="rId11" Type="http://schemas.openxmlformats.org/officeDocument/2006/relationships/image" Target="../media/image39.jpg"/><Relationship Id="rId5" Type="http://schemas.openxmlformats.org/officeDocument/2006/relationships/image" Target="../media/image34.jpg"/><Relationship Id="rId15" Type="http://schemas.openxmlformats.org/officeDocument/2006/relationships/image" Target="../media/image41.jpg"/><Relationship Id="rId10" Type="http://schemas.openxmlformats.org/officeDocument/2006/relationships/image" Target="../media/image38.jpg"/><Relationship Id="rId19" Type="http://schemas.openxmlformats.org/officeDocument/2006/relationships/image" Target="../media/image33.tmp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Plotting straight line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87364"/>
            <a:ext cx="4559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Representing solutions of equations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nequalities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&amp; use algebraic notation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Brackets, equations &amp; inequalities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Straight line graphs (Y9)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Forming &amp; solving equations (Y9)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Form and solve inequalities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Form and solve equations and inequalities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Represent inequalities on a number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straight line 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Form and solve equations and inequalities with unknowns on both sides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Solution: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value in place of a variable that makes the equation true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Variable: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symbol for a number we don’t know yet. 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Equation: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 equation says that two things are equal</a:t>
            </a:r>
            <a:b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</a:b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Expression: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numbers, symbols etc grouped together to show a value 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Linear: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 equation or function that is the equation of a straight line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Identity: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 equation that is true no matter what values are chosen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Intersection: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the point that two lines meet</a:t>
            </a:r>
          </a:p>
          <a:p>
            <a:r>
              <a:rPr lang="en-GB" sz="1100" b="1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Inequality: </a:t>
            </a:r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an inequality compares two values showing if one is greater than, less than or equal to another. 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Solutions on a number line line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equations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5FCE8A-A349-BD3F-ABE0-F181CF5DED68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Inequalities: unknown on both sides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Find solutions using straight line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/>
              <p:nvPr/>
            </p:nvSpPr>
            <p:spPr>
              <a:xfrm>
                <a:off x="3200399" y="3040634"/>
                <a:ext cx="349696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“Two more than treble my number is greater than 11”</a:t>
                </a:r>
              </a:p>
              <a:p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Form:     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→ ×3 → +2 → 11        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3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+2&gt;11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Solve:    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← ÷ 3 ← –2 ← 11        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&gt;3</m:t>
                    </m:r>
                  </m:oMath>
                </a14:m>
                <a:endParaRPr lang="en-GB" sz="1100" b="1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399" y="3040634"/>
                <a:ext cx="3496963" cy="769441"/>
              </a:xfrm>
              <a:prstGeom prst="rect">
                <a:avLst/>
              </a:prstGeom>
              <a:blipFill>
                <a:blip r:embed="rId2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2CE51B35-8752-2CF9-F921-7C65F3D99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801" y="4144660"/>
            <a:ext cx="1389278" cy="4422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441969-9D6D-D5AF-919C-18075CC48E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5501" y="4187613"/>
            <a:ext cx="1378511" cy="364348"/>
          </a:xfrm>
          <a:prstGeom prst="rect">
            <a:avLst/>
          </a:prstGeom>
        </p:spPr>
      </p:pic>
      <p:sp>
        <p:nvSpPr>
          <p:cNvPr id="18" name="Right Bracket 17">
            <a:extLst>
              <a:ext uri="{FF2B5EF4-FFF2-40B4-BE49-F238E27FC236}">
                <a16:creationId xmlns:a16="http://schemas.microsoft.com/office/drawing/2014/main" id="{4680D146-57AC-1706-62F2-A1FD079F6B9D}"/>
              </a:ext>
            </a:extLst>
          </p:cNvPr>
          <p:cNvSpPr/>
          <p:nvPr/>
        </p:nvSpPr>
        <p:spPr>
          <a:xfrm rot="5400000">
            <a:off x="3882502" y="4238359"/>
            <a:ext cx="57557" cy="757192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0AD579-C8DB-27E5-57EB-86711E0CCA56}"/>
              </a:ext>
            </a:extLst>
          </p:cNvPr>
          <p:cNvSpPr txBox="1"/>
          <p:nvPr/>
        </p:nvSpPr>
        <p:spPr>
          <a:xfrm>
            <a:off x="2998575" y="4634081"/>
            <a:ext cx="17216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Both represent values less than 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DF954B5-54C8-061C-E5B1-E8E4900CF894}"/>
              </a:ext>
            </a:extLst>
          </p:cNvPr>
          <p:cNvSpPr txBox="1"/>
          <p:nvPr/>
        </p:nvSpPr>
        <p:spPr>
          <a:xfrm>
            <a:off x="4342270" y="3912215"/>
            <a:ext cx="16054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Includes the value 1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99E75C4-38E7-0ABD-F2A2-1108F0D987FD}"/>
              </a:ext>
            </a:extLst>
          </p:cNvPr>
          <p:cNvCxnSpPr>
            <a:cxnSpLocks/>
          </p:cNvCxnSpPr>
          <p:nvPr/>
        </p:nvCxnSpPr>
        <p:spPr>
          <a:xfrm>
            <a:off x="5799437" y="4044778"/>
            <a:ext cx="57665" cy="131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7F6A5D60-D246-03B5-4063-AB82B8E8D207}"/>
              </a:ext>
            </a:extLst>
          </p:cNvPr>
          <p:cNvSpPr/>
          <p:nvPr/>
        </p:nvSpPr>
        <p:spPr>
          <a:xfrm rot="5400000">
            <a:off x="5415343" y="4226289"/>
            <a:ext cx="57557" cy="757192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BCF00D-B162-637D-2705-5C04B84E7683}"/>
              </a:ext>
            </a:extLst>
          </p:cNvPr>
          <p:cNvSpPr txBox="1"/>
          <p:nvPr/>
        </p:nvSpPr>
        <p:spPr>
          <a:xfrm>
            <a:off x="4709312" y="4622012"/>
            <a:ext cx="15926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Both represent values more than 1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CE86592-8744-0968-C31C-B572A90E5E83}"/>
              </a:ext>
            </a:extLst>
          </p:cNvPr>
          <p:cNvCxnSpPr>
            <a:cxnSpLocks/>
          </p:cNvCxnSpPr>
          <p:nvPr/>
        </p:nvCxnSpPr>
        <p:spPr>
          <a:xfrm flipH="1">
            <a:off x="4405332" y="4043020"/>
            <a:ext cx="60508" cy="1335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" name="Picture 40">
            <a:extLst>
              <a:ext uri="{FF2B5EF4-FFF2-40B4-BE49-F238E27FC236}">
                <a16:creationId xmlns:a16="http://schemas.microsoft.com/office/drawing/2014/main" id="{C4F20AE9-43F2-9BE7-8127-1D8B4BB301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59" y="4562667"/>
            <a:ext cx="1099207" cy="3255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CC5E41E-2E9C-7E85-0439-0D9B05517969}"/>
                  </a:ext>
                </a:extLst>
              </p:cNvPr>
              <p:cNvSpPr txBox="1"/>
              <p:nvPr/>
            </p:nvSpPr>
            <p:spPr>
              <a:xfrm>
                <a:off x="938463" y="4857133"/>
                <a:ext cx="709873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050" b="0" i="1" smtClean="0">
                          <a:latin typeface="Cambria Math" panose="02040503050406030204" pitchFamily="18" charset="0"/>
                        </a:rPr>
                        <m:t>−1</m:t>
                      </m:r>
                      <m:r>
                        <a:rPr lang="en-GB" sz="10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r>
                        <a:rPr lang="en-GB" sz="10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en-GB" sz="105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≤3</m:t>
                      </m:r>
                    </m:oMath>
                  </m:oMathPara>
                </a14:m>
                <a:endParaRPr lang="en-GB" sz="1050" dirty="0"/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CC5E41E-2E9C-7E85-0439-0D9B055179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463" y="4857133"/>
                <a:ext cx="709873" cy="161583"/>
              </a:xfrm>
              <a:prstGeom prst="rect">
                <a:avLst/>
              </a:prstGeom>
              <a:blipFill>
                <a:blip r:embed="rId6"/>
                <a:stretch>
                  <a:fillRect r="-3509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>
            <a:extLst>
              <a:ext uri="{FF2B5EF4-FFF2-40B4-BE49-F238E27FC236}">
                <a16:creationId xmlns:a16="http://schemas.microsoft.com/office/drawing/2014/main" id="{F860F48C-9623-9453-5853-B91D6CFE116F}"/>
              </a:ext>
            </a:extLst>
          </p:cNvPr>
          <p:cNvSpPr txBox="1"/>
          <p:nvPr/>
        </p:nvSpPr>
        <p:spPr>
          <a:xfrm>
            <a:off x="440724" y="4193356"/>
            <a:ext cx="18741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Values less than or equal to 3 but also more than -1</a:t>
            </a: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84EBDDC5-E8AD-75AE-BC17-7CAC303578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633" y="5405888"/>
            <a:ext cx="1205717" cy="2880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7E43803A-8D5C-1CE5-706E-A46FFE786F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9812" y="5771086"/>
            <a:ext cx="1180374" cy="25767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755B2B47-257D-4DC5-7E82-F8239FC4B2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5428" y="6110018"/>
            <a:ext cx="1208639" cy="257670"/>
          </a:xfrm>
          <a:prstGeom prst="rect">
            <a:avLst/>
          </a:prstGeom>
        </p:spPr>
      </p:pic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98072C08-0E01-A12A-24E1-95F27311909F}"/>
              </a:ext>
            </a:extLst>
          </p:cNvPr>
          <p:cNvCxnSpPr>
            <a:cxnSpLocks/>
          </p:cNvCxnSpPr>
          <p:nvPr/>
        </p:nvCxnSpPr>
        <p:spPr>
          <a:xfrm>
            <a:off x="1109938" y="6059481"/>
            <a:ext cx="0" cy="376991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2" name="Picture 91">
            <a:extLst>
              <a:ext uri="{FF2B5EF4-FFF2-40B4-BE49-F238E27FC236}">
                <a16:creationId xmlns:a16="http://schemas.microsoft.com/office/drawing/2014/main" id="{58EB7BD4-18C4-680A-3203-CF698927D0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358" y="6487009"/>
            <a:ext cx="796580" cy="275958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800EE05C-0240-894F-653A-FAB16DED8413}"/>
              </a:ext>
            </a:extLst>
          </p:cNvPr>
          <p:cNvSpPr txBox="1"/>
          <p:nvPr/>
        </p:nvSpPr>
        <p:spPr>
          <a:xfrm>
            <a:off x="1723834" y="5401467"/>
            <a:ext cx="11043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3 (2x + 4) = 30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0F3E178-D7EC-64A3-E145-9D3751913FC7}"/>
              </a:ext>
            </a:extLst>
          </p:cNvPr>
          <p:cNvSpPr txBox="1"/>
          <p:nvPr/>
        </p:nvSpPr>
        <p:spPr>
          <a:xfrm>
            <a:off x="1765081" y="5828899"/>
            <a:ext cx="11043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6x + 12 = 30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FAB6600-41E7-9CC1-9FAD-B3EB97A60748}"/>
              </a:ext>
            </a:extLst>
          </p:cNvPr>
          <p:cNvSpPr txBox="1"/>
          <p:nvPr/>
        </p:nvSpPr>
        <p:spPr>
          <a:xfrm>
            <a:off x="1852256" y="6388523"/>
            <a:ext cx="11043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6x = 18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FE021114-2E2B-1108-07E4-46CED0BEEFC4}"/>
              </a:ext>
            </a:extLst>
          </p:cNvPr>
          <p:cNvSpPr txBox="1"/>
          <p:nvPr/>
        </p:nvSpPr>
        <p:spPr>
          <a:xfrm>
            <a:off x="2969795" y="6506030"/>
            <a:ext cx="11043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x = 3 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4A7F601-37E5-0A61-DC8A-2E3F30CF487F}"/>
              </a:ext>
            </a:extLst>
          </p:cNvPr>
          <p:cNvSpPr txBox="1"/>
          <p:nvPr/>
        </p:nvSpPr>
        <p:spPr>
          <a:xfrm>
            <a:off x="1681118" y="6001408"/>
            <a:ext cx="463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>
                <a:solidFill>
                  <a:srgbClr val="0070C0"/>
                </a:solidFill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-12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17F3A84-057E-D8E2-674C-45D742D0E643}"/>
              </a:ext>
            </a:extLst>
          </p:cNvPr>
          <p:cNvSpPr txBox="1"/>
          <p:nvPr/>
        </p:nvSpPr>
        <p:spPr>
          <a:xfrm>
            <a:off x="2337135" y="6001407"/>
            <a:ext cx="463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>
                <a:solidFill>
                  <a:srgbClr val="0070C0"/>
                </a:solidFill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-12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61251119-C7AF-9A4C-14DC-77424A57CD4C}"/>
              </a:ext>
            </a:extLst>
          </p:cNvPr>
          <p:cNvSpPr txBox="1"/>
          <p:nvPr/>
        </p:nvSpPr>
        <p:spPr>
          <a:xfrm>
            <a:off x="1768816" y="6539727"/>
            <a:ext cx="4632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>
                <a:solidFill>
                  <a:srgbClr val="0070C0"/>
                </a:solidFill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÷ 6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B73844C5-E109-5720-2C97-861A5A89B00C}"/>
              </a:ext>
            </a:extLst>
          </p:cNvPr>
          <p:cNvSpPr/>
          <p:nvPr/>
        </p:nvSpPr>
        <p:spPr>
          <a:xfrm>
            <a:off x="2140604" y="6544599"/>
            <a:ext cx="37221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>
                <a:solidFill>
                  <a:srgbClr val="0070C0"/>
                </a:solidFill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÷ 6</a:t>
            </a:r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id="{AA43F2F3-F7DA-BC69-F858-53858081E3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95317" y="6502385"/>
            <a:ext cx="152851" cy="261610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D8D0F20B-9499-CFCC-B3E2-05EE07858580}"/>
              </a:ext>
            </a:extLst>
          </p:cNvPr>
          <p:cNvSpPr txBox="1"/>
          <p:nvPr/>
        </p:nvSpPr>
        <p:spPr>
          <a:xfrm>
            <a:off x="159804" y="6805941"/>
            <a:ext cx="33742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Substitute to check your answer.</a:t>
            </a: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This could be negative or a fraction or decimal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Rectangle: Rounded Corners 125">
                <a:extLst>
                  <a:ext uri="{FF2B5EF4-FFF2-40B4-BE49-F238E27FC236}">
                    <a16:creationId xmlns:a16="http://schemas.microsoft.com/office/drawing/2014/main" id="{A909E515-585C-1A02-FD49-5183369A179F}"/>
                  </a:ext>
                </a:extLst>
              </p:cNvPr>
              <p:cNvSpPr/>
              <p:nvPr/>
            </p:nvSpPr>
            <p:spPr>
              <a:xfrm>
                <a:off x="5459162" y="5815915"/>
                <a:ext cx="1398838" cy="182634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+5≤4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+1</m:t>
                      </m:r>
                      <m:r>
                        <a:rPr lang="en-GB" sz="1100" b="0" i="0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2" name="Rectangle: Rounded Corners 125">
                <a:extLst>
                  <a:ext uri="{FF2B5EF4-FFF2-40B4-BE49-F238E27FC236}">
                    <a16:creationId xmlns:a16="http://schemas.microsoft.com/office/drawing/2014/main" id="{A909E515-585C-1A02-FD49-5183369A17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9162" y="5815915"/>
                <a:ext cx="1398838" cy="182634"/>
              </a:xfrm>
              <a:prstGeom prst="roundRect">
                <a:avLst/>
              </a:prstGeom>
              <a:blipFill>
                <a:blip r:embed="rId12"/>
                <a:stretch>
                  <a:fillRect b="-1250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Rectangle: Rounded Corners 132">
                <a:extLst>
                  <a:ext uri="{FF2B5EF4-FFF2-40B4-BE49-F238E27FC236}">
                    <a16:creationId xmlns:a16="http://schemas.microsoft.com/office/drawing/2014/main" id="{73DFD64C-53F5-9BC9-CEBB-E89724441C89}"/>
                  </a:ext>
                </a:extLst>
              </p:cNvPr>
              <p:cNvSpPr/>
              <p:nvPr/>
            </p:nvSpPr>
            <p:spPr>
              <a:xfrm>
                <a:off x="5563408" y="6197193"/>
                <a:ext cx="1029548" cy="18400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4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+5≤1</m:t>
                      </m:r>
                      <m:r>
                        <a:rPr lang="en-GB" sz="1100" b="0" i="0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6" name="Rectangle: Rounded Corners 132">
                <a:extLst>
                  <a:ext uri="{FF2B5EF4-FFF2-40B4-BE49-F238E27FC236}">
                    <a16:creationId xmlns:a16="http://schemas.microsoft.com/office/drawing/2014/main" id="{73DFD64C-53F5-9BC9-CEBB-E89724441C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408" y="6197193"/>
                <a:ext cx="1029548" cy="184008"/>
              </a:xfrm>
              <a:prstGeom prst="roundRect">
                <a:avLst/>
              </a:prstGeom>
              <a:blipFill>
                <a:blip r:embed="rId13"/>
                <a:stretch>
                  <a:fillRect b="-13333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Rectangle: Rounded Corners 133">
                <a:extLst>
                  <a:ext uri="{FF2B5EF4-FFF2-40B4-BE49-F238E27FC236}">
                    <a16:creationId xmlns:a16="http://schemas.microsoft.com/office/drawing/2014/main" id="{0BF76CE4-A169-2F53-586A-FAA452AE84AE}"/>
                  </a:ext>
                </a:extLst>
              </p:cNvPr>
              <p:cNvSpPr/>
              <p:nvPr/>
            </p:nvSpPr>
            <p:spPr>
              <a:xfrm>
                <a:off x="6170140" y="5997146"/>
                <a:ext cx="797675" cy="18112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4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n-GB" sz="1100" dirty="0">
                  <a:solidFill>
                    <a:srgbClr val="FF0000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7" name="Rectangle: Rounded Corners 133">
                <a:extLst>
                  <a:ext uri="{FF2B5EF4-FFF2-40B4-BE49-F238E27FC236}">
                    <a16:creationId xmlns:a16="http://schemas.microsoft.com/office/drawing/2014/main" id="{0BF76CE4-A169-2F53-586A-FAA452AE84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0140" y="5997146"/>
                <a:ext cx="797675" cy="181128"/>
              </a:xfrm>
              <a:prstGeom prst="roundRect">
                <a:avLst/>
              </a:prstGeom>
              <a:blipFill>
                <a:blip r:embed="rId14"/>
                <a:stretch>
                  <a:fillRect b="-6667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Rectangle: Rounded Corners 134">
                <a:extLst>
                  <a:ext uri="{FF2B5EF4-FFF2-40B4-BE49-F238E27FC236}">
                    <a16:creationId xmlns:a16="http://schemas.microsoft.com/office/drawing/2014/main" id="{CBD3F73B-9E9B-28F2-C444-89462E26CADD}"/>
                  </a:ext>
                </a:extLst>
              </p:cNvPr>
              <p:cNvSpPr/>
              <p:nvPr/>
            </p:nvSpPr>
            <p:spPr>
              <a:xfrm>
                <a:off x="5267774" y="5972433"/>
                <a:ext cx="844702" cy="200284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4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n-GB" sz="1100" dirty="0">
                  <a:solidFill>
                    <a:srgbClr val="FF0000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8" name="Rectangle: Rounded Corners 134">
                <a:extLst>
                  <a:ext uri="{FF2B5EF4-FFF2-40B4-BE49-F238E27FC236}">
                    <a16:creationId xmlns:a16="http://schemas.microsoft.com/office/drawing/2014/main" id="{CBD3F73B-9E9B-28F2-C444-89462E26CA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7774" y="5972433"/>
                <a:ext cx="844702" cy="200284"/>
              </a:xfrm>
              <a:prstGeom prst="roundRect">
                <a:avLst/>
              </a:prstGeom>
              <a:blipFill>
                <a:blip r:embed="rId15"/>
                <a:stretch>
                  <a:fillRect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0" name="Rectangle: Rounded Corners 137">
                <a:extLst>
                  <a:ext uri="{FF2B5EF4-FFF2-40B4-BE49-F238E27FC236}">
                    <a16:creationId xmlns:a16="http://schemas.microsoft.com/office/drawing/2014/main" id="{914001B0-EF5E-9A88-79D4-F49C7B096FA4}"/>
                  </a:ext>
                </a:extLst>
              </p:cNvPr>
              <p:cNvSpPr/>
              <p:nvPr/>
            </p:nvSpPr>
            <p:spPr>
              <a:xfrm>
                <a:off x="5563408" y="6559269"/>
                <a:ext cx="1029548" cy="18400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4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0" name="Rectangle: Rounded Corners 137">
                <a:extLst>
                  <a:ext uri="{FF2B5EF4-FFF2-40B4-BE49-F238E27FC236}">
                    <a16:creationId xmlns:a16="http://schemas.microsoft.com/office/drawing/2014/main" id="{914001B0-EF5E-9A88-79D4-F49C7B096F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408" y="6559269"/>
                <a:ext cx="1029548" cy="184008"/>
              </a:xfrm>
              <a:prstGeom prst="roundRect">
                <a:avLst/>
              </a:prstGeom>
              <a:blipFill>
                <a:blip r:embed="rId16"/>
                <a:stretch>
                  <a:fillRect b="-2000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Rectangle: Rounded Corners 138">
                <a:extLst>
                  <a:ext uri="{FF2B5EF4-FFF2-40B4-BE49-F238E27FC236}">
                    <a16:creationId xmlns:a16="http://schemas.microsoft.com/office/drawing/2014/main" id="{D16D9EEB-4704-C713-D79B-A97ACB335569}"/>
                  </a:ext>
                </a:extLst>
              </p:cNvPr>
              <p:cNvSpPr/>
              <p:nvPr/>
            </p:nvSpPr>
            <p:spPr>
              <a:xfrm>
                <a:off x="5860804" y="6329595"/>
                <a:ext cx="1029548" cy="18400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5</m:t>
                      </m:r>
                    </m:oMath>
                  </m:oMathPara>
                </a14:m>
                <a:endParaRPr lang="en-GB" sz="1100" dirty="0">
                  <a:solidFill>
                    <a:srgbClr val="FF0000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1" name="Rectangle: Rounded Corners 138">
                <a:extLst>
                  <a:ext uri="{FF2B5EF4-FFF2-40B4-BE49-F238E27FC236}">
                    <a16:creationId xmlns:a16="http://schemas.microsoft.com/office/drawing/2014/main" id="{D16D9EEB-4704-C713-D79B-A97ACB3355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0804" y="6329595"/>
                <a:ext cx="1029548" cy="184008"/>
              </a:xfrm>
              <a:prstGeom prst="roundRect">
                <a:avLst/>
              </a:prstGeom>
              <a:blipFill>
                <a:blip r:embed="rId17"/>
                <a:stretch>
                  <a:fillRect b="-625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Rectangle: Rounded Corners 139">
                <a:extLst>
                  <a:ext uri="{FF2B5EF4-FFF2-40B4-BE49-F238E27FC236}">
                    <a16:creationId xmlns:a16="http://schemas.microsoft.com/office/drawing/2014/main" id="{1FE9324F-689E-9889-85D4-35C51FD4D8C8}"/>
                  </a:ext>
                </a:extLst>
              </p:cNvPr>
              <p:cNvSpPr/>
              <p:nvPr/>
            </p:nvSpPr>
            <p:spPr>
              <a:xfrm>
                <a:off x="5259364" y="6329595"/>
                <a:ext cx="1029548" cy="18400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  <m:r>
                        <a:rPr lang="en-GB" sz="11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5</m:t>
                      </m:r>
                    </m:oMath>
                  </m:oMathPara>
                </a14:m>
                <a:endParaRPr lang="en-GB" sz="1100" dirty="0">
                  <a:solidFill>
                    <a:srgbClr val="FF0000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2" name="Rectangle: Rounded Corners 139">
                <a:extLst>
                  <a:ext uri="{FF2B5EF4-FFF2-40B4-BE49-F238E27FC236}">
                    <a16:creationId xmlns:a16="http://schemas.microsoft.com/office/drawing/2014/main" id="{1FE9324F-689E-9889-85D4-35C51FD4D8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9364" y="6329595"/>
                <a:ext cx="1029548" cy="184008"/>
              </a:xfrm>
              <a:prstGeom prst="roundRect">
                <a:avLst/>
              </a:prstGeom>
              <a:blipFill>
                <a:blip r:embed="rId18"/>
                <a:stretch>
                  <a:fillRect b="-625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Rectangle: Rounded Corners 140">
                <a:extLst>
                  <a:ext uri="{FF2B5EF4-FFF2-40B4-BE49-F238E27FC236}">
                    <a16:creationId xmlns:a16="http://schemas.microsoft.com/office/drawing/2014/main" id="{5164488F-B5E8-50EF-55D0-7F1A6B4880E5}"/>
                  </a:ext>
                </a:extLst>
              </p:cNvPr>
              <p:cNvSpPr/>
              <p:nvPr/>
            </p:nvSpPr>
            <p:spPr>
              <a:xfrm>
                <a:off x="5563408" y="6931438"/>
                <a:ext cx="1029548" cy="184008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3" name="Rectangle: Rounded Corners 140">
                <a:extLst>
                  <a:ext uri="{FF2B5EF4-FFF2-40B4-BE49-F238E27FC236}">
                    <a16:creationId xmlns:a16="http://schemas.microsoft.com/office/drawing/2014/main" id="{5164488F-B5E8-50EF-55D0-7F1A6B4880E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3408" y="6931438"/>
                <a:ext cx="1029548" cy="184008"/>
              </a:xfrm>
              <a:prstGeom prst="roundRect">
                <a:avLst/>
              </a:prstGeom>
              <a:blipFill>
                <a:blip r:embed="rId19"/>
                <a:stretch>
                  <a:fillRect b="-1250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4" name="Rectangle: Rounded Corners 141">
                <a:extLst>
                  <a:ext uri="{FF2B5EF4-FFF2-40B4-BE49-F238E27FC236}">
                    <a16:creationId xmlns:a16="http://schemas.microsoft.com/office/drawing/2014/main" id="{6A784E24-FEC5-ADA0-EFDB-CCA69B89ABFB}"/>
                  </a:ext>
                </a:extLst>
              </p:cNvPr>
              <p:cNvSpPr/>
              <p:nvPr/>
            </p:nvSpPr>
            <p:spPr>
              <a:xfrm>
                <a:off x="5872109" y="6713840"/>
                <a:ext cx="611069" cy="175114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1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rgbClr val="FF0000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34" name="Rectangle: Rounded Corners 141">
                <a:extLst>
                  <a:ext uri="{FF2B5EF4-FFF2-40B4-BE49-F238E27FC236}">
                    <a16:creationId xmlns:a16="http://schemas.microsoft.com/office/drawing/2014/main" id="{6A784E24-FEC5-ADA0-EFDB-CCA69B89AB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2109" y="6713840"/>
                <a:ext cx="611069" cy="175114"/>
              </a:xfrm>
              <a:prstGeom prst="roundRect">
                <a:avLst/>
              </a:prstGeom>
              <a:blipFill>
                <a:blip r:embed="rId20"/>
                <a:stretch>
                  <a:fillRect t="-20000" b="-46667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Rectangle: Rounded Corners 142">
                <a:extLst>
                  <a:ext uri="{FF2B5EF4-FFF2-40B4-BE49-F238E27FC236}">
                    <a16:creationId xmlns:a16="http://schemas.microsoft.com/office/drawing/2014/main" id="{176AFC8A-987D-67B3-0440-B5C83FCD231D}"/>
                  </a:ext>
                </a:extLst>
              </p:cNvPr>
              <p:cNvSpPr/>
              <p:nvPr/>
            </p:nvSpPr>
            <p:spPr>
              <a:xfrm>
                <a:off x="5469924" y="6656344"/>
                <a:ext cx="835708" cy="304630"/>
              </a:xfrm>
              <a:prstGeom prst="roundRect">
                <a:avLst/>
              </a:prstGeom>
              <a:no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1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>
                    <a:solidFill>
                      <a:srgbClr val="FF0000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35" name="Rectangle: Rounded Corners 142">
                <a:extLst>
                  <a:ext uri="{FF2B5EF4-FFF2-40B4-BE49-F238E27FC236}">
                    <a16:creationId xmlns:a16="http://schemas.microsoft.com/office/drawing/2014/main" id="{176AFC8A-987D-67B3-0440-B5C83FCD231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9924" y="6656344"/>
                <a:ext cx="835708" cy="304630"/>
              </a:xfrm>
              <a:prstGeom prst="roundRect">
                <a:avLst/>
              </a:prstGeom>
              <a:blipFill>
                <a:blip r:embed="rId21"/>
                <a:stretch>
                  <a:fillRect b="-8000"/>
                </a:stretch>
              </a:blipFill>
              <a:ln w="31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6" name="Rectangle: Rounded Corners 143">
                <a:extLst>
                  <a:ext uri="{FF2B5EF4-FFF2-40B4-BE49-F238E27FC236}">
                    <a16:creationId xmlns:a16="http://schemas.microsoft.com/office/drawing/2014/main" id="{77F75717-48D9-74CF-BB8E-46E082E03AF2}"/>
                  </a:ext>
                </a:extLst>
              </p:cNvPr>
              <p:cNvSpPr/>
              <p:nvPr/>
            </p:nvSpPr>
            <p:spPr>
              <a:xfrm>
                <a:off x="3870880" y="5494639"/>
                <a:ext cx="1656710" cy="230110"/>
              </a:xfrm>
              <a:prstGeom prst="roundRect">
                <a:avLst/>
              </a:prstGeom>
              <a:solidFill>
                <a:srgbClr val="DBE2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  <m:r>
                        <m:rPr>
                          <m:nor/>
                        </m:rPr>
                        <a:rPr lang="en-GB" sz="1100" dirty="0">
                          <a:solidFill>
                            <a:schemeClr val="tx1"/>
                          </a:solidFill>
                          <a:ea typeface="A little sunshine" panose="02000603000000000000" pitchFamily="2" charset="0"/>
                        </a:rPr>
                        <m:t> 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4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+1</m:t>
                      </m:r>
                      <m:r>
                        <a:rPr lang="en-GB" sz="11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36" name="Rectangle: Rounded Corners 143">
                <a:extLst>
                  <a:ext uri="{FF2B5EF4-FFF2-40B4-BE49-F238E27FC236}">
                    <a16:creationId xmlns:a16="http://schemas.microsoft.com/office/drawing/2014/main" id="{77F75717-48D9-74CF-BB8E-46E082E03A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880" y="5494639"/>
                <a:ext cx="1656710" cy="230110"/>
              </a:xfrm>
              <a:prstGeom prst="roundRect">
                <a:avLst/>
              </a:prstGeom>
              <a:blipFill>
                <a:blip r:embed="rId22"/>
                <a:stretch>
                  <a:fillRect t="-5000" b="-10000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1" name="Picture 140">
            <a:extLst>
              <a:ext uri="{FF2B5EF4-FFF2-40B4-BE49-F238E27FC236}">
                <a16:creationId xmlns:a16="http://schemas.microsoft.com/office/drawing/2014/main" id="{A8855028-F4AE-9263-5B5D-F758F66459B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660822" y="7788509"/>
            <a:ext cx="670497" cy="196721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DF89B5D5-97CC-006C-9B48-2B0B7B30FB0C}"/>
                  </a:ext>
                </a:extLst>
              </p:cNvPr>
              <p:cNvSpPr txBox="1"/>
              <p:nvPr/>
            </p:nvSpPr>
            <p:spPr>
              <a:xfrm>
                <a:off x="1002111" y="7596251"/>
                <a:ext cx="2293024" cy="2616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3</a:t>
                </a:r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×</a:t>
                </a: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the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coordinate then – 1 </a:t>
                </a:r>
                <a:endParaRPr lang="en-GB" sz="1100" b="1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DF89B5D5-97CC-006C-9B48-2B0B7B30FB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2111" y="7596251"/>
                <a:ext cx="2293024" cy="261610"/>
              </a:xfrm>
              <a:prstGeom prst="rect">
                <a:avLst/>
              </a:prstGeom>
              <a:blipFill>
                <a:blip r:embed="rId24"/>
                <a:stretch>
                  <a:fillRect t="-4762" b="-142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BD39C6DB-E039-3EAD-1975-E544D555278B}"/>
              </a:ext>
            </a:extLst>
          </p:cNvPr>
          <p:cNvCxnSpPr>
            <a:cxnSpLocks/>
          </p:cNvCxnSpPr>
          <p:nvPr/>
        </p:nvCxnSpPr>
        <p:spPr>
          <a:xfrm flipV="1">
            <a:off x="908710" y="7712717"/>
            <a:ext cx="186510" cy="10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0" name="Rectangle: Rounded Corners 143">
                <a:extLst>
                  <a:ext uri="{FF2B5EF4-FFF2-40B4-BE49-F238E27FC236}">
                    <a16:creationId xmlns:a16="http://schemas.microsoft.com/office/drawing/2014/main" id="{A3D8ED1F-4A9E-49B7-1140-D1B629DA1C5D}"/>
                  </a:ext>
                </a:extLst>
              </p:cNvPr>
              <p:cNvSpPr/>
              <p:nvPr/>
            </p:nvSpPr>
            <p:spPr>
              <a:xfrm>
                <a:off x="250350" y="7599406"/>
                <a:ext cx="935899" cy="230110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sz="11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𝑦</m:t>
                    </m:r>
                    <m:r>
                      <a:rPr lang="en-US" sz="11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=3</m:t>
                    </m:r>
                    <m:r>
                      <a:rPr lang="en-US" sz="11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𝑥</m:t>
                    </m:r>
                    <m:r>
                      <a:rPr lang="en-US" sz="11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−</m:t>
                    </m:r>
                  </m:oMath>
                </a14:m>
                <a:r>
                  <a:rPr lang="en-GB" sz="1100" dirty="0">
                    <a:solidFill>
                      <a:schemeClr val="tx1"/>
                    </a:solidFill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50" name="Rectangle: Rounded Corners 143">
                <a:extLst>
                  <a:ext uri="{FF2B5EF4-FFF2-40B4-BE49-F238E27FC236}">
                    <a16:creationId xmlns:a16="http://schemas.microsoft.com/office/drawing/2014/main" id="{A3D8ED1F-4A9E-49B7-1140-D1B629DA1C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50" y="7599406"/>
                <a:ext cx="935899" cy="230110"/>
              </a:xfrm>
              <a:prstGeom prst="roundRect">
                <a:avLst/>
              </a:prstGeom>
              <a:blipFill>
                <a:blip r:embed="rId25"/>
                <a:stretch>
                  <a:fillRect t="-5263" b="-26316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1" name="Table 150">
                <a:extLst>
                  <a:ext uri="{FF2B5EF4-FFF2-40B4-BE49-F238E27FC236}">
                    <a16:creationId xmlns:a16="http://schemas.microsoft.com/office/drawing/2014/main" id="{FAA782E0-73CE-8304-AD06-674C9255FE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09536008"/>
                  </p:ext>
                </p:extLst>
              </p:nvPr>
            </p:nvGraphicFramePr>
            <p:xfrm>
              <a:off x="253312" y="8165756"/>
              <a:ext cx="1575488" cy="5181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3872">
                      <a:extLst>
                        <a:ext uri="{9D8B030D-6E8A-4147-A177-3AD203B41FA5}">
                          <a16:colId xmlns:a16="http://schemas.microsoft.com/office/drawing/2014/main" val="3201475337"/>
                        </a:ext>
                      </a:extLst>
                    </a:gridCol>
                    <a:gridCol w="393872">
                      <a:extLst>
                        <a:ext uri="{9D8B030D-6E8A-4147-A177-3AD203B41FA5}">
                          <a16:colId xmlns:a16="http://schemas.microsoft.com/office/drawing/2014/main" val="1369342661"/>
                        </a:ext>
                      </a:extLst>
                    </a:gridCol>
                    <a:gridCol w="375852">
                      <a:extLst>
                        <a:ext uri="{9D8B030D-6E8A-4147-A177-3AD203B41FA5}">
                          <a16:colId xmlns:a16="http://schemas.microsoft.com/office/drawing/2014/main" val="2514005272"/>
                        </a:ext>
                      </a:extLst>
                    </a:gridCol>
                    <a:gridCol w="411892">
                      <a:extLst>
                        <a:ext uri="{9D8B030D-6E8A-4147-A177-3AD203B41FA5}">
                          <a16:colId xmlns:a16="http://schemas.microsoft.com/office/drawing/2014/main" val="271528396"/>
                        </a:ext>
                      </a:extLst>
                    </a:gridCol>
                  </a:tblGrid>
                  <a:tr h="24610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0" i="1" smtClean="0"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en-US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−3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07534667"/>
                      </a:ext>
                    </a:extLst>
                  </a:tr>
                  <a:tr h="24610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100" b="0" i="1" smtClean="0"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𝑦</m:t>
                                </m:r>
                              </m:oMath>
                            </m:oMathPara>
                          </a14:m>
                          <a:endParaRPr lang="en-US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597347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1" name="Table 150">
                <a:extLst>
                  <a:ext uri="{FF2B5EF4-FFF2-40B4-BE49-F238E27FC236}">
                    <a16:creationId xmlns:a16="http://schemas.microsoft.com/office/drawing/2014/main" id="{FAA782E0-73CE-8304-AD06-674C9255FE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09536008"/>
                  </p:ext>
                </p:extLst>
              </p:nvPr>
            </p:nvGraphicFramePr>
            <p:xfrm>
              <a:off x="253312" y="8165756"/>
              <a:ext cx="1575488" cy="5181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93872">
                      <a:extLst>
                        <a:ext uri="{9D8B030D-6E8A-4147-A177-3AD203B41FA5}">
                          <a16:colId xmlns:a16="http://schemas.microsoft.com/office/drawing/2014/main" val="3201475337"/>
                        </a:ext>
                      </a:extLst>
                    </a:gridCol>
                    <a:gridCol w="393872">
                      <a:extLst>
                        <a:ext uri="{9D8B030D-6E8A-4147-A177-3AD203B41FA5}">
                          <a16:colId xmlns:a16="http://schemas.microsoft.com/office/drawing/2014/main" val="1369342661"/>
                        </a:ext>
                      </a:extLst>
                    </a:gridCol>
                    <a:gridCol w="375852">
                      <a:extLst>
                        <a:ext uri="{9D8B030D-6E8A-4147-A177-3AD203B41FA5}">
                          <a16:colId xmlns:a16="http://schemas.microsoft.com/office/drawing/2014/main" val="2514005272"/>
                        </a:ext>
                      </a:extLst>
                    </a:gridCol>
                    <a:gridCol w="411892">
                      <a:extLst>
                        <a:ext uri="{9D8B030D-6E8A-4147-A177-3AD203B41FA5}">
                          <a16:colId xmlns:a16="http://schemas.microsoft.com/office/drawing/2014/main" val="271528396"/>
                        </a:ext>
                      </a:extLst>
                    </a:gridCol>
                  </a:tblGrid>
                  <a:tr h="2590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6"/>
                          <a:stretch>
                            <a:fillRect r="-309677" b="-1190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−3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907534667"/>
                      </a:ext>
                    </a:extLst>
                  </a:tr>
                  <a:tr h="2590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6"/>
                          <a:stretch>
                            <a:fillRect t="-100000" r="-309677" b="-190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11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5973476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52" name="TextBox 151">
            <a:extLst>
              <a:ext uri="{FF2B5EF4-FFF2-40B4-BE49-F238E27FC236}">
                <a16:creationId xmlns:a16="http://schemas.microsoft.com/office/drawing/2014/main" id="{5E24FB12-986D-97B6-0C9C-0D9399FAD7B5}"/>
              </a:ext>
            </a:extLst>
          </p:cNvPr>
          <p:cNvSpPr txBox="1"/>
          <p:nvPr/>
        </p:nvSpPr>
        <p:spPr>
          <a:xfrm>
            <a:off x="123567" y="7880456"/>
            <a:ext cx="2619632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Draw a table to display the information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895446DC-29C9-2B6A-8E7C-4E07D4EEF00C}"/>
              </a:ext>
            </a:extLst>
          </p:cNvPr>
          <p:cNvSpPr txBox="1"/>
          <p:nvPr/>
        </p:nvSpPr>
        <p:spPr>
          <a:xfrm>
            <a:off x="204876" y="8764928"/>
            <a:ext cx="2233524" cy="9387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You only need two points to form a straight line, but plotting more helps you decide if your calculations are correct (if they make a straight line).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Rectangle: Rounded Corners 37">
                <a:extLst>
                  <a:ext uri="{FF2B5EF4-FFF2-40B4-BE49-F238E27FC236}">
                    <a16:creationId xmlns:a16="http://schemas.microsoft.com/office/drawing/2014/main" id="{FB18C28A-635C-C619-E3C5-972F2AAD82A1}"/>
                  </a:ext>
                </a:extLst>
              </p:cNvPr>
              <p:cNvSpPr/>
              <p:nvPr/>
            </p:nvSpPr>
            <p:spPr>
              <a:xfrm>
                <a:off x="5329268" y="7594156"/>
                <a:ext cx="684354" cy="371836"/>
              </a:xfrm>
              <a:prstGeom prst="round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</m:t>
                      </m:r>
                    </m:oMath>
                  </m:oMathPara>
                </a14:m>
                <a:endParaRPr lang="en-GB" sz="1100" i="1" dirty="0">
                  <a:solidFill>
                    <a:schemeClr val="tx1"/>
                  </a:solidFill>
                  <a:latin typeface="Cambria Math" panose="02040503050406030204" pitchFamily="18" charset="0"/>
                  <a:ea typeface="A little sunshine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=8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59" name="Rectangle: Rounded Corners 37">
                <a:extLst>
                  <a:ext uri="{FF2B5EF4-FFF2-40B4-BE49-F238E27FC236}">
                    <a16:creationId xmlns:a16="http://schemas.microsoft.com/office/drawing/2014/main" id="{FB18C28A-635C-C619-E3C5-972F2AAD82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9268" y="7594156"/>
                <a:ext cx="684354" cy="371836"/>
              </a:xfrm>
              <a:prstGeom prst="roundRect">
                <a:avLst/>
              </a:prstGeom>
              <a:blipFill>
                <a:blip r:embed="rId27"/>
                <a:stretch>
                  <a:fillRect b="-6667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0" name="TextBox 159">
            <a:extLst>
              <a:ext uri="{FF2B5EF4-FFF2-40B4-BE49-F238E27FC236}">
                <a16:creationId xmlns:a16="http://schemas.microsoft.com/office/drawing/2014/main" id="{14A7C3AC-AB82-E279-812C-C0254EDFC67F}"/>
              </a:ext>
            </a:extLst>
          </p:cNvPr>
          <p:cNvSpPr txBox="1"/>
          <p:nvPr/>
        </p:nvSpPr>
        <p:spPr>
          <a:xfrm>
            <a:off x="4514335" y="7985816"/>
            <a:ext cx="2244811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These two lines will cross at (3,8)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2" name="Rectangle: Rounded Corners 114">
                <a:extLst>
                  <a:ext uri="{FF2B5EF4-FFF2-40B4-BE49-F238E27FC236}">
                    <a16:creationId xmlns:a16="http://schemas.microsoft.com/office/drawing/2014/main" id="{96A0224B-547B-F46E-D448-1129306191E0}"/>
                  </a:ext>
                </a:extLst>
              </p:cNvPr>
              <p:cNvSpPr/>
              <p:nvPr/>
            </p:nvSpPr>
            <p:spPr>
              <a:xfrm>
                <a:off x="5217691" y="8308299"/>
                <a:ext cx="894783" cy="267293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−1=8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2" name="Rectangle: Rounded Corners 114">
                <a:extLst>
                  <a:ext uri="{FF2B5EF4-FFF2-40B4-BE49-F238E27FC236}">
                    <a16:creationId xmlns:a16="http://schemas.microsoft.com/office/drawing/2014/main" id="{96A0224B-547B-F46E-D448-1129306191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7691" y="8308299"/>
                <a:ext cx="894783" cy="267293"/>
              </a:xfrm>
              <a:prstGeom prst="roundRect">
                <a:avLst/>
              </a:prstGeom>
              <a:blipFill>
                <a:blip r:embed="rId28"/>
                <a:stretch>
                  <a:fillRect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8" name="Group 167">
            <a:extLst>
              <a:ext uri="{FF2B5EF4-FFF2-40B4-BE49-F238E27FC236}">
                <a16:creationId xmlns:a16="http://schemas.microsoft.com/office/drawing/2014/main" id="{27D6D729-EE34-D077-2142-58010D472566}"/>
              </a:ext>
            </a:extLst>
          </p:cNvPr>
          <p:cNvGrpSpPr/>
          <p:nvPr/>
        </p:nvGrpSpPr>
        <p:grpSpPr>
          <a:xfrm>
            <a:off x="3398374" y="7569042"/>
            <a:ext cx="1420760" cy="2093942"/>
            <a:chOff x="-1923269" y="3689020"/>
            <a:chExt cx="1192533" cy="1756143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5CE087EE-4C7D-ED85-7E8E-90D10AD4B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-1666051" y="3733080"/>
              <a:ext cx="583540" cy="1712083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1" name="Rectangle: Rounded Corners 113">
                  <a:extLst>
                    <a:ext uri="{FF2B5EF4-FFF2-40B4-BE49-F238E27FC236}">
                      <a16:creationId xmlns:a16="http://schemas.microsoft.com/office/drawing/2014/main" id="{3BB6F35A-01EA-EF33-9955-4323CA4BE9B6}"/>
                    </a:ext>
                  </a:extLst>
                </p:cNvPr>
                <p:cNvSpPr/>
                <p:nvPr/>
              </p:nvSpPr>
              <p:spPr>
                <a:xfrm>
                  <a:off x="-1356554" y="3689020"/>
                  <a:ext cx="625818" cy="187475"/>
                </a:xfrm>
                <a:prstGeom prst="roundRect">
                  <a:avLst/>
                </a:prstGeom>
                <a:noFill/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𝑦</m:t>
                        </m:r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=3</m:t>
                        </m:r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𝑥</m:t>
                        </m:r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−1</m:t>
                        </m:r>
                      </m:oMath>
                    </m:oMathPara>
                  </a14:m>
                  <a:endParaRPr lang="en-GB" sz="700" dirty="0">
                    <a:solidFill>
                      <a:schemeClr val="tx1"/>
                    </a:solidFill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161" name="Rectangle: Rounded Corners 113">
                  <a:extLst>
                    <a:ext uri="{FF2B5EF4-FFF2-40B4-BE49-F238E27FC236}">
                      <a16:creationId xmlns:a16="http://schemas.microsoft.com/office/drawing/2014/main" id="{3BB6F35A-01EA-EF33-9955-4323CA4BE9B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356554" y="3689020"/>
                  <a:ext cx="625818" cy="187475"/>
                </a:xfrm>
                <a:prstGeom prst="roundRect">
                  <a:avLst/>
                </a:prstGeom>
                <a:blipFill>
                  <a:blip r:embed="rId29"/>
                  <a:stretch>
                    <a:fillRect/>
                  </a:stretch>
                </a:blipFill>
                <a:ln w="3175"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FBB1AFEE-7233-7DD9-ED62-E8F3907E11B8}"/>
                </a:ext>
              </a:extLst>
            </p:cNvPr>
            <p:cNvCxnSpPr/>
            <p:nvPr/>
          </p:nvCxnSpPr>
          <p:spPr>
            <a:xfrm flipH="1">
              <a:off x="-1632056" y="4049168"/>
              <a:ext cx="549545" cy="0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4" name="Rectangle: Rounded Corners 115">
                  <a:extLst>
                    <a:ext uri="{FF2B5EF4-FFF2-40B4-BE49-F238E27FC236}">
                      <a16:creationId xmlns:a16="http://schemas.microsoft.com/office/drawing/2014/main" id="{9794CB51-3BED-D6B1-7DA9-F882384298EA}"/>
                    </a:ext>
                  </a:extLst>
                </p:cNvPr>
                <p:cNvSpPr/>
                <p:nvPr/>
              </p:nvSpPr>
              <p:spPr>
                <a:xfrm>
                  <a:off x="-1923269" y="3855088"/>
                  <a:ext cx="625818" cy="187475"/>
                </a:xfrm>
                <a:prstGeom prst="roundRect">
                  <a:avLst/>
                </a:prstGeom>
                <a:noFill/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𝑦</m:t>
                        </m:r>
                        <m:r>
                          <a:rPr lang="en-GB" sz="7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 little sunshine" panose="02000603000000000000" pitchFamily="2" charset="0"/>
                          </a:rPr>
                          <m:t>=8</m:t>
                        </m:r>
                      </m:oMath>
                    </m:oMathPara>
                  </a14:m>
                  <a:endParaRPr lang="en-GB" sz="700" dirty="0">
                    <a:solidFill>
                      <a:schemeClr val="tx1"/>
                    </a:solidFill>
                    <a:latin typeface="A little sunshine" panose="02000603000000000000" pitchFamily="2" charset="0"/>
                    <a:ea typeface="A little sunshine" panose="02000603000000000000" pitchFamily="2" charset="0"/>
                  </a:endParaRPr>
                </a:p>
              </p:txBody>
            </p:sp>
          </mc:Choice>
          <mc:Fallback xmlns="">
            <p:sp>
              <p:nvSpPr>
                <p:cNvPr id="164" name="Rectangle: Rounded Corners 115">
                  <a:extLst>
                    <a:ext uri="{FF2B5EF4-FFF2-40B4-BE49-F238E27FC236}">
                      <a16:creationId xmlns:a16="http://schemas.microsoft.com/office/drawing/2014/main" id="{9794CB51-3BED-D6B1-7DA9-F882384298E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923269" y="3855088"/>
                  <a:ext cx="625818" cy="187475"/>
                </a:xfrm>
                <a:prstGeom prst="roundRect">
                  <a:avLst/>
                </a:prstGeom>
                <a:blipFill>
                  <a:blip r:embed="rId30"/>
                  <a:stretch>
                    <a:fillRect/>
                  </a:stretch>
                </a:blipFill>
                <a:ln w="3175"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BAB9721C-9255-EA85-5964-F0320A3481FC}"/>
                  </a:ext>
                </a:extLst>
              </p:cNvPr>
              <p:cNvSpPr txBox="1"/>
              <p:nvPr/>
            </p:nvSpPr>
            <p:spPr>
              <a:xfrm>
                <a:off x="4670853" y="8665473"/>
                <a:ext cx="1994677" cy="110799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Remember, the equation of a line format is </a:t>
                </a:r>
                <a14:m>
                  <m:oMath xmlns:m="http://schemas.openxmlformats.org/officeDocument/2006/math"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 = 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𝑚𝑥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 + 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𝑐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pPr algn="ctr"/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solution is the point the two lines meet</a:t>
                </a:r>
              </a:p>
              <a:p>
                <a:pPr algn="ctr"/>
                <a:r>
                  <a:rPr lang="en-GB" sz="1100" b="1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(3,8)</a:t>
                </a:r>
              </a:p>
            </p:txBody>
          </p:sp>
        </mc:Choice>
        <mc:Fallback xmlns=""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BAB9721C-9255-EA85-5964-F0320A3481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853" y="8665473"/>
                <a:ext cx="1994677" cy="1107996"/>
              </a:xfrm>
              <a:prstGeom prst="rect">
                <a:avLst/>
              </a:prstGeom>
              <a:blipFill>
                <a:blip r:embed="rId31"/>
                <a:stretch>
                  <a:fillRect r="-1899" b="-34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0" name="Picture 169">
            <a:extLst>
              <a:ext uri="{FF2B5EF4-FFF2-40B4-BE49-F238E27FC236}">
                <a16:creationId xmlns:a16="http://schemas.microsoft.com/office/drawing/2014/main" id="{302FA50A-3185-D9C2-B3EC-F3FCC111F6E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736137" y="6104189"/>
            <a:ext cx="1534199" cy="354046"/>
          </a:xfrm>
          <a:prstGeom prst="rect">
            <a:avLst/>
          </a:prstGeom>
        </p:spPr>
      </p:pic>
      <p:sp>
        <p:nvSpPr>
          <p:cNvPr id="172" name="TextBox 171">
            <a:extLst>
              <a:ext uri="{FF2B5EF4-FFF2-40B4-BE49-F238E27FC236}">
                <a16:creationId xmlns:a16="http://schemas.microsoft.com/office/drawing/2014/main" id="{A43963BE-F7B0-1372-5336-9CDE1EF51407}"/>
              </a:ext>
            </a:extLst>
          </p:cNvPr>
          <p:cNvSpPr txBox="1"/>
          <p:nvPr/>
        </p:nvSpPr>
        <p:spPr>
          <a:xfrm>
            <a:off x="3513864" y="6639611"/>
            <a:ext cx="19725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Any value of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2 or less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will satisfy this inequality 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9659" y="105280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9FD47A8-94F5-EB39-4A2A-23E2FB56F66F}"/>
              </a:ext>
            </a:extLst>
          </p:cNvPr>
          <p:cNvSpPr txBox="1"/>
          <p:nvPr/>
        </p:nvSpPr>
        <p:spPr>
          <a:xfrm>
            <a:off x="3141023" y="2824480"/>
            <a:ext cx="3630480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Form and solve inequalities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 expressions for the following inequalities: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 more than double my number is greater than 11.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 less than half my number is less than 21.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Double my number plus three is less than 30.  </a:t>
            </a:r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Solution:                            Variable: </a:t>
            </a:r>
          </a:p>
          <a:p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Equation:                           Expression:</a:t>
            </a:r>
          </a:p>
          <a:p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Linear:                              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Identity:</a:t>
            </a:r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Cambria Math" panose="02040503050406030204" pitchFamily="18" charset="0"/>
                <a:cs typeface="Arial" panose="020B0604020202020204" pitchFamily="34" charset="0"/>
              </a:rPr>
              <a:t>Intersection:                      Inequality: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FF1781-4446-2FC0-D76C-41C699B7A763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Solutions on a number line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C07BB3-4718-112C-9013-7E20E8875064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equations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57E96C-E69E-F65F-BC35-EBF9A4FC8CE9}"/>
                  </a:ext>
                </a:extLst>
              </p:cNvPr>
              <p:cNvSpPr txBox="1"/>
              <p:nvPr/>
            </p:nvSpPr>
            <p:spPr>
              <a:xfrm>
                <a:off x="172993" y="5305165"/>
                <a:ext cx="1647569" cy="20095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Solve the following one-step equations:</a:t>
                </a: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4=5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110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=48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num>
                      <m:den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=6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area of rectangle A is 100cm</a:t>
                </a:r>
                <a:r>
                  <a:rPr lang="en-GB" sz="1100" baseline="30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. Work out the value of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endParaRPr lang="en-GB" sz="1100" baseline="30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357E96C-E69E-F65F-BC35-EBF9A4FC8C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993" y="5305165"/>
                <a:ext cx="1647569" cy="2009589"/>
              </a:xfrm>
              <a:prstGeom prst="rect">
                <a:avLst/>
              </a:prstGeom>
              <a:blipFill>
                <a:blip r:embed="rId2"/>
                <a:stretch>
                  <a:fillRect r="-15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E348699A-A7D9-142D-6560-6A9F1D3EFE4A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Inequalities: unknown on both sides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0F9FE5-9AED-7060-7365-58DBFA2591DF}"/>
              </a:ext>
            </a:extLst>
          </p:cNvPr>
          <p:cNvSpPr txBox="1"/>
          <p:nvPr/>
        </p:nvSpPr>
        <p:spPr>
          <a:xfrm>
            <a:off x="3525794" y="5268094"/>
            <a:ext cx="31550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Solve the inequalities and represent your answers on the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umber lines.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12ACEF6-290D-FE68-0B65-B3AC66D96A47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Plotting straight line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F9CB12E-3C05-4224-DC7D-A04C36AB5584}"/>
                  </a:ext>
                </a:extLst>
              </p:cNvPr>
              <p:cNvSpPr txBox="1"/>
              <p:nvPr/>
            </p:nvSpPr>
            <p:spPr>
              <a:xfrm>
                <a:off x="172253" y="7496959"/>
                <a:ext cx="319702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Complete the table of values for the equation: </a:t>
                </a:r>
                <a14:m>
                  <m:oMath xmlns:m="http://schemas.openxmlformats.org/officeDocument/2006/math"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= 2</m:t>
                    </m:r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+ 5 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F9CB12E-3C05-4224-DC7D-A04C36AB55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53" y="7496959"/>
                <a:ext cx="3197023" cy="430887"/>
              </a:xfrm>
              <a:prstGeom prst="rect">
                <a:avLst/>
              </a:prstGeom>
              <a:blipFill>
                <a:blip r:embed="rId3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615262C4-0A37-AD15-FEAD-8B5AAF419B52}"/>
              </a:ext>
            </a:extLst>
          </p:cNvPr>
          <p:cNvSpPr txBox="1"/>
          <p:nvPr/>
        </p:nvSpPr>
        <p:spPr>
          <a:xfrm>
            <a:off x="3512114" y="7298150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Find solutions using straight line graphs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164059" y="1438411"/>
            <a:ext cx="25049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State the equation of each line: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315E525-9093-EADF-DE04-500C1C54C423}"/>
                  </a:ext>
                </a:extLst>
              </p:cNvPr>
              <p:cNvSpPr txBox="1"/>
              <p:nvPr/>
            </p:nvSpPr>
            <p:spPr>
              <a:xfrm>
                <a:off x="5428735" y="7495039"/>
                <a:ext cx="1304199" cy="22929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Explain how this graph could be used to solve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+2=11</m:t>
                    </m:r>
                  </m:oMath>
                </a14:m>
                <a:endParaRPr lang="en-US" sz="1100" b="0" dirty="0"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1100" b="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Use the graph to estimate the solution to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100" b="0" i="1" smtClean="0">
                          <a:effectLst/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5</m:t>
                      </m:r>
                      <m:r>
                        <a:rPr lang="en-US" sz="1100" b="0" i="1" smtClean="0">
                          <a:effectLst/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𝑥</m:t>
                      </m:r>
                      <m:r>
                        <a:rPr lang="en-US" sz="1100" b="0" i="1" smtClean="0">
                          <a:effectLst/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+2=11</m:t>
                      </m:r>
                    </m:oMath>
                  </m:oMathPara>
                </a14:m>
                <a:endParaRPr lang="en-US" sz="1100" b="0" dirty="0"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Solve </a:t>
                </a:r>
                <a:endParaRPr lang="en-US" sz="1100" b="0" i="1" dirty="0">
                  <a:effectLst/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5</m:t>
                    </m:r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+2=11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algebraically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315E525-9093-EADF-DE04-500C1C54C4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8735" y="7495039"/>
                <a:ext cx="1304199" cy="2292935"/>
              </a:xfrm>
              <a:prstGeom prst="rect">
                <a:avLst/>
              </a:prstGeom>
              <a:blipFill>
                <a:blip r:embed="rId4"/>
                <a:stretch>
                  <a:fillRect b="-1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ED5B059B-4EAA-0B49-570B-EAB926C3612C}"/>
              </a:ext>
            </a:extLst>
          </p:cNvPr>
          <p:cNvSpPr txBox="1"/>
          <p:nvPr/>
        </p:nvSpPr>
        <p:spPr>
          <a:xfrm>
            <a:off x="2069432" y="87364"/>
            <a:ext cx="4559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Representing solutions of equations &amp; inequalities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98CE7A-F6BC-518E-5C6B-A59AA81296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81" y="3957653"/>
            <a:ext cx="1919416" cy="10551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DC2A69-97A1-B3E7-5411-005E7645A4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044" y="3974016"/>
            <a:ext cx="1919416" cy="102355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4562A87-C468-E29C-5B17-69674F1CF4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00" y="4599620"/>
            <a:ext cx="1896976" cy="35955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CEC0CD7-DCE7-BD82-6FA5-74ADE6055936}"/>
              </a:ext>
            </a:extLst>
          </p:cNvPr>
          <p:cNvSpPr txBox="1"/>
          <p:nvPr/>
        </p:nvSpPr>
        <p:spPr>
          <a:xfrm>
            <a:off x="234082" y="4177492"/>
            <a:ext cx="20807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inequalities do these diagrams represent?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0CB42A0-664D-CAE9-525B-9B255E586D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7" y="1705232"/>
            <a:ext cx="2175956" cy="21583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9A5A13B-9509-F75D-AF5C-6BF8BFE4403E}"/>
                  </a:ext>
                </a:extLst>
              </p:cNvPr>
              <p:cNvSpPr txBox="1"/>
              <p:nvPr/>
            </p:nvSpPr>
            <p:spPr>
              <a:xfrm>
                <a:off x="1742300" y="5119814"/>
                <a:ext cx="1482811" cy="13344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Solve the following two-step equations: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11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+3=9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9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−24=84</m:t>
                    </m:r>
                  </m:oMath>
                </a14:m>
                <a:endParaRPr lang="en-US" sz="1100" b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171450" indent="-1714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𝑛</m:t>
                        </m:r>
                      </m:num>
                      <m:den>
                        <m:r>
                          <a:rPr lang="en-US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9</m:t>
                        </m:r>
                      </m:den>
                    </m:f>
                    <m:r>
                      <a:rPr lang="en-US" sz="110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r>
                      <a:rPr lang="en-US" sz="1100" b="0" i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8=1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9A5A13B-9509-F75D-AF5C-6BF8BFE440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2300" y="5119814"/>
                <a:ext cx="1482811" cy="133446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7B3EBAE8-520D-2020-63B5-F747B2AB63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708" y="6318607"/>
            <a:ext cx="1591962" cy="87336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B668CED-FE22-DC13-0EAA-FE1640B5755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886" y="5895202"/>
            <a:ext cx="2241722" cy="57644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8FEA12E-F73B-7217-7F3B-A89CD73D900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054" y="6632490"/>
            <a:ext cx="2241722" cy="5764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: Rounded Corners 143">
                <a:extLst>
                  <a:ext uri="{FF2B5EF4-FFF2-40B4-BE49-F238E27FC236}">
                    <a16:creationId xmlns:a16="http://schemas.microsoft.com/office/drawing/2014/main" id="{0F080EDF-5A4A-870E-31C0-86EFCC3FFA99}"/>
                  </a:ext>
                </a:extLst>
              </p:cNvPr>
              <p:cNvSpPr/>
              <p:nvPr/>
            </p:nvSpPr>
            <p:spPr>
              <a:xfrm>
                <a:off x="3681409" y="5708823"/>
                <a:ext cx="1656710" cy="230110"/>
              </a:xfrm>
              <a:prstGeom prst="roundRect">
                <a:avLst/>
              </a:prstGeom>
              <a:solidFill>
                <a:srgbClr val="DBE2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US" sz="1100" b="0" i="0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12</m:t>
                      </m:r>
                      <m:r>
                        <m:rPr>
                          <m:nor/>
                        </m:rPr>
                        <a:rPr lang="en-GB" sz="1100" dirty="0">
                          <a:solidFill>
                            <a:schemeClr val="tx1"/>
                          </a:solidFill>
                          <a:ea typeface="A little sunshine" panose="02000603000000000000" pitchFamily="2" charset="0"/>
                        </a:rPr>
                        <m:t> </m:t>
                      </m:r>
                      <m:r>
                        <a:rPr lang="en-US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&lt;3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+32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39" name="Rectangle: Rounded Corners 143">
                <a:extLst>
                  <a:ext uri="{FF2B5EF4-FFF2-40B4-BE49-F238E27FC236}">
                    <a16:creationId xmlns:a16="http://schemas.microsoft.com/office/drawing/2014/main" id="{0F080EDF-5A4A-870E-31C0-86EFCC3FFA9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1409" y="5708823"/>
                <a:ext cx="1656710" cy="230110"/>
              </a:xfrm>
              <a:prstGeom prst="roundRect">
                <a:avLst/>
              </a:prstGeom>
              <a:blipFill>
                <a:blip r:embed="rId12"/>
                <a:stretch>
                  <a:fillRect t="-5000" b="-10000"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: Rounded Corners 143">
                <a:extLst>
                  <a:ext uri="{FF2B5EF4-FFF2-40B4-BE49-F238E27FC236}">
                    <a16:creationId xmlns:a16="http://schemas.microsoft.com/office/drawing/2014/main" id="{D30128AF-A8E8-CC68-307F-A8AB2D1122C4}"/>
                  </a:ext>
                </a:extLst>
              </p:cNvPr>
              <p:cNvSpPr/>
              <p:nvPr/>
            </p:nvSpPr>
            <p:spPr>
              <a:xfrm>
                <a:off x="3652577" y="6462587"/>
                <a:ext cx="1656710" cy="230110"/>
              </a:xfrm>
              <a:prstGeom prst="roundRect">
                <a:avLst/>
              </a:prstGeom>
              <a:solidFill>
                <a:srgbClr val="DBE2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7</m:t>
                      </m:r>
                      <m:r>
                        <a:rPr lang="en-US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𝑚</m:t>
                      </m:r>
                      <m:r>
                        <a:rPr lang="en-US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  <m:r>
                        <a:rPr lang="en-US" sz="11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1&lt;4</m:t>
                      </m:r>
                      <m:r>
                        <m:rPr>
                          <m:sty m:val="p"/>
                        </m:rPr>
                        <a:rPr lang="en-US" sz="11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m</m:t>
                      </m:r>
                      <m:r>
                        <a:rPr lang="en-US" sz="1100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−10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43" name="Rectangle: Rounded Corners 143">
                <a:extLst>
                  <a:ext uri="{FF2B5EF4-FFF2-40B4-BE49-F238E27FC236}">
                    <a16:creationId xmlns:a16="http://schemas.microsoft.com/office/drawing/2014/main" id="{D30128AF-A8E8-CC68-307F-A8AB2D1122C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577" y="6462587"/>
                <a:ext cx="1656710" cy="230110"/>
              </a:xfrm>
              <a:prstGeom prst="roundRect">
                <a:avLst/>
              </a:prstGeom>
              <a:blipFill>
                <a:blip r:embed="rId13"/>
                <a:stretch>
                  <a:fillRect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" name="Picture 50">
            <a:extLst>
              <a:ext uri="{FF2B5EF4-FFF2-40B4-BE49-F238E27FC236}">
                <a16:creationId xmlns:a16="http://schemas.microsoft.com/office/drawing/2014/main" id="{D5127E15-165D-1CB0-C45A-C9F4C27122D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58" y="7952603"/>
            <a:ext cx="3011232" cy="64769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2E43AA67-B69A-8035-B023-7C6D70E81AD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6" y="9119285"/>
            <a:ext cx="3164670" cy="5671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82902EC-1C47-8B79-FFB9-78529B2BEF23}"/>
                  </a:ext>
                </a:extLst>
              </p:cNvPr>
              <p:cNvSpPr txBox="1"/>
              <p:nvPr/>
            </p:nvSpPr>
            <p:spPr>
              <a:xfrm>
                <a:off x="184609" y="8662613"/>
                <a:ext cx="3197023" cy="5005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effectLst/>
                    <a:latin typeface="Arial" panose="020B0604020202020204" pitchFamily="34" charset="0"/>
                    <a:cs typeface="Arial" panose="020B0604020202020204" pitchFamily="34" charset="0"/>
                  </a:rPr>
                  <a:t>Complete the table of values for the equation: </a:t>
                </a:r>
                <a14:m>
                  <m:oMath xmlns:m="http://schemas.openxmlformats.org/officeDocument/2006/math"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=</m:t>
                    </m:r>
                    <m:f>
                      <m:fPr>
                        <m:ctrlPr>
                          <a:rPr lang="en-US" sz="1100" b="0" i="1" dirty="0" smtClean="0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1100" b="0" i="1" dirty="0" smtClean="0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US" sz="1100" b="0" i="1" dirty="0" smtClean="0">
                            <a:effectLst/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den>
                    </m:f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GB" sz="1100" i="1" dirty="0" smtClean="0">
                        <a:effectLst/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+1 </m:t>
                    </m:r>
                  </m:oMath>
                </a14:m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82902EC-1C47-8B79-FFB9-78529B2BEF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609" y="8662613"/>
                <a:ext cx="3197023" cy="5005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76040C7D-64AA-5B0C-1E91-D01B9D61ECC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544" y="7536842"/>
            <a:ext cx="1830002" cy="21994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: Rounded Corners 143">
                <a:extLst>
                  <a:ext uri="{FF2B5EF4-FFF2-40B4-BE49-F238E27FC236}">
                    <a16:creationId xmlns:a16="http://schemas.microsoft.com/office/drawing/2014/main" id="{8D397F01-6AF7-219B-3DD2-233F095365C2}"/>
                  </a:ext>
                </a:extLst>
              </p:cNvPr>
              <p:cNvSpPr/>
              <p:nvPr/>
            </p:nvSpPr>
            <p:spPr>
              <a:xfrm>
                <a:off x="4286890" y="9354065"/>
                <a:ext cx="935899" cy="230110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US" sz="11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=5</m:t>
                      </m:r>
                      <m:r>
                        <a:rPr lang="en-US" sz="1100" i="1" dirty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US" sz="11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</m:oMath>
                  </m:oMathPara>
                </a14:m>
                <a:endParaRPr lang="en-GB" sz="1100" dirty="0">
                  <a:solidFill>
                    <a:schemeClr val="tx1"/>
                  </a:solidFill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8" name="Rectangle: Rounded Corners 143">
                <a:extLst>
                  <a:ext uri="{FF2B5EF4-FFF2-40B4-BE49-F238E27FC236}">
                    <a16:creationId xmlns:a16="http://schemas.microsoft.com/office/drawing/2014/main" id="{8D397F01-6AF7-219B-3DD2-233F095365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890" y="9354065"/>
                <a:ext cx="935899" cy="230110"/>
              </a:xfrm>
              <a:prstGeom prst="roundRect">
                <a:avLst/>
              </a:prstGeom>
              <a:blipFill>
                <a:blip r:embed="rId18"/>
                <a:stretch>
                  <a:fillRect/>
                </a:stretch>
              </a:blipFill>
              <a:ln w="31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60F1B4CB-07AB-BB0B-C5AF-ED43924DA020}"/>
              </a:ext>
            </a:extLst>
          </p:cNvPr>
          <p:cNvSpPr txBox="1"/>
          <p:nvPr/>
        </p:nvSpPr>
        <p:spPr>
          <a:xfrm>
            <a:off x="2240693" y="2166552"/>
            <a:ext cx="843501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A) ______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B) ______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C) ______</a:t>
            </a:r>
          </a:p>
          <a:p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D) ______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5E71B94-0DFD-978E-4362-BFC3017CB715}"/>
              </a:ext>
            </a:extLst>
          </p:cNvPr>
          <p:cNvSpPr txBox="1"/>
          <p:nvPr/>
        </p:nvSpPr>
        <p:spPr>
          <a:xfrm>
            <a:off x="1503406" y="1626972"/>
            <a:ext cx="2792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A2D01B6-2908-B26A-EAB0-C8B4B9FD2C20}"/>
              </a:ext>
            </a:extLst>
          </p:cNvPr>
          <p:cNvSpPr txBox="1"/>
          <p:nvPr/>
        </p:nvSpPr>
        <p:spPr>
          <a:xfrm>
            <a:off x="74141" y="3097427"/>
            <a:ext cx="2792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CADEA11-B5E2-BB71-031A-0560CA705039}"/>
              </a:ext>
            </a:extLst>
          </p:cNvPr>
          <p:cNvSpPr txBox="1"/>
          <p:nvPr/>
        </p:nvSpPr>
        <p:spPr>
          <a:xfrm>
            <a:off x="617838" y="2042983"/>
            <a:ext cx="2872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36B5F73-E8A5-9AA3-5147-76CA3B45BB84}"/>
              </a:ext>
            </a:extLst>
          </p:cNvPr>
          <p:cNvSpPr txBox="1"/>
          <p:nvPr/>
        </p:nvSpPr>
        <p:spPr>
          <a:xfrm>
            <a:off x="790833" y="3566982"/>
            <a:ext cx="2872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32EF049-1F51-1E1C-165E-E28BC51D40FA}"/>
              </a:ext>
            </a:extLst>
          </p:cNvPr>
          <p:cNvSpPr txBox="1"/>
          <p:nvPr/>
        </p:nvSpPr>
        <p:spPr>
          <a:xfrm>
            <a:off x="2496065" y="664793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8365" y="68053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3677</TotalTime>
  <Words>768</Words>
  <Application>Microsoft Office PowerPoint</Application>
  <PresentationFormat>A4 Paper (210x297 mm)</PresentationFormat>
  <Paragraphs>225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 little sunshine</vt:lpstr>
      <vt:lpstr>Arial</vt:lpstr>
      <vt:lpstr>Calibri</vt:lpstr>
      <vt:lpstr>Calibri Light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64</cp:revision>
  <cp:lastPrinted>2024-01-25T09:05:04Z</cp:lastPrinted>
  <dcterms:created xsi:type="dcterms:W3CDTF">2024-01-23T10:53:54Z</dcterms:created>
  <dcterms:modified xsi:type="dcterms:W3CDTF">2024-09-07T20:48:50Z</dcterms:modified>
</cp:coreProperties>
</file>