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"/>
  </p:notesMasterIdLst>
  <p:sldIdLst>
    <p:sldId id="256" r:id="rId2"/>
  </p:sldIdLst>
  <p:sldSz cx="9720263" cy="17640300"/>
  <p:notesSz cx="6797675" cy="9926638"/>
  <p:defaultTextStyle>
    <a:defPPr>
      <a:defRPr lang="en-US"/>
    </a:defPPr>
    <a:lvl1pPr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546100" indent="-88900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1093788" indent="-179388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641475" indent="-269875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2187575" indent="-358775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5556">
          <p15:clr>
            <a:srgbClr val="A4A3A4"/>
          </p15:clr>
        </p15:guide>
        <p15:guide id="2" pos="306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eil Bluer" initials="NB" lastIdx="1" clrIdx="0">
    <p:extLst>
      <p:ext uri="{19B8F6BF-5375-455C-9EA6-DF929625EA0E}">
        <p15:presenceInfo xmlns:p15="http://schemas.microsoft.com/office/powerpoint/2012/main" userId="S-1-5-21-1781844614-2106899005-1826281563-1214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CC"/>
    <a:srgbClr val="00B800"/>
    <a:srgbClr val="2CB22C"/>
    <a:srgbClr val="00CC00"/>
    <a:srgbClr val="00FF00"/>
    <a:srgbClr val="00B050"/>
    <a:srgbClr val="144856"/>
    <a:srgbClr val="175A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01DADE5-DF0F-47F6-8A35-672F2C6DD8F5}" v="4" dt="2024-09-07T15:59:43.53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88" autoAdjust="0"/>
    <p:restoredTop sz="43141" autoAdjust="0"/>
  </p:normalViewPr>
  <p:slideViewPr>
    <p:cSldViewPr snapToGrid="0">
      <p:cViewPr>
        <p:scale>
          <a:sx n="60" d="100"/>
          <a:sy n="60" d="100"/>
        </p:scale>
        <p:origin x="1608" y="-246"/>
      </p:cViewPr>
      <p:guideLst>
        <p:guide orient="horz" pos="5556"/>
        <p:guide pos="30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Relationship Id="rId9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EA99659-4E17-465F-8933-89200B0C1B4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094475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4FFEDC-5AF0-4F14-8268-1C21BE2452C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094475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3855C41-E1C6-4051-BD88-0BD13E02BC06}" type="datetimeFigureOut">
              <a:rPr lang="en-US"/>
              <a:pPr>
                <a:defRPr/>
              </a:pPr>
              <a:t>9/7/2024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116F96D-353E-4F45-97ED-A5818D7630F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22946EE-4454-42CB-AEB8-E5C749B608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CF664A-89B6-45D7-8A06-A9038DF2187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094475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41C1D9-DB61-4EE4-BC03-E0B170F822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84ECC27-036F-499F-BA36-EF2715A713CA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65138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30275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95413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60550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>
            <a:extLst>
              <a:ext uri="{FF2B5EF4-FFF2-40B4-BE49-F238E27FC236}">
                <a16:creationId xmlns:a16="http://schemas.microsoft.com/office/drawing/2014/main" id="{1E93D99D-A0EC-4C1B-8B21-8D52B503E17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426F3D1-3201-45BF-99F5-A25D442007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067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21" dirty="0"/>
          </a:p>
        </p:txBody>
      </p:sp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72677C02-E089-4C94-8ACE-EDAEF002116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fld id="{62655CE4-D43B-4E05-A78D-641C02EA10D4}" type="slidenum">
              <a:rPr lang="en-US" altLang="en-US" sz="1200"/>
              <a:pPr eaLnBrk="1" hangingPunct="1"/>
              <a:t>1</a:t>
            </a:fld>
            <a:endParaRPr lang="en-US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9BDEC8-7776-4BD9-94FC-952A9687B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50689-8348-40AB-8024-6D9833C0C22C}" type="datetimeFigureOut">
              <a:rPr lang="en-GB"/>
              <a:pPr>
                <a:defRPr/>
              </a:pPr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B1E88-D5CC-4C32-A1A0-11BF66F5C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B0A929-0B91-4F0B-93B1-AF18FF4AD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B29528-573D-4C56-AFC1-E5E71C3FED9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651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C9A373-E54A-4E2B-BBE9-68228FAC5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D7B6E-343C-47A1-80D8-FE317BA230F8}" type="datetimeFigureOut">
              <a:rPr lang="en-GB"/>
              <a:pPr>
                <a:defRPr/>
              </a:pPr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C5E084-10AE-4A2D-8C9E-9C023625D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1B736E-406E-4282-9296-31D22F434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9B552-3DD3-4175-A226-F7405B1C7CD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50306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BAD48E-1F98-4340-97CF-C3BBF1D21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096C7-2361-4768-96D2-1CC0F9B06F0C}" type="datetimeFigureOut">
              <a:rPr lang="en-GB"/>
              <a:pPr>
                <a:defRPr/>
              </a:pPr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61B373-0335-4F11-B999-391126ADBC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3F6FA1-3E07-4238-98ED-5E0F2569B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4B0B12-399A-4526-99A2-AA97F19F279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14953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B0FCEF5-B9C1-4CD4-BEA5-1B46D48DB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4DCD8-734C-4B9F-BC3E-66A9CEBC4803}" type="datetimeFigureOut">
              <a:rPr lang="en-GB"/>
              <a:pPr>
                <a:defRPr/>
              </a:pPr>
              <a:t>07/09/2024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4B310ED-EB2C-45B0-86BE-4E695BB6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3F5C82A-B40E-43CB-9074-66934B47A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156C08-9EF3-48D2-A5F8-5DFCCB8EC3C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8828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0E4CD68-3FA3-4DE9-831B-BC425F105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025CBE-F1C3-431A-983D-6ED9606BBFDB}" type="datetimeFigureOut">
              <a:rPr lang="en-GB"/>
              <a:pPr>
                <a:defRPr/>
              </a:pPr>
              <a:t>07/09/2024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D426C49-FBB6-4760-97FE-F3E234616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AC3DE7F-73B4-4DF4-AC2F-62D90A97B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54FB95-2C14-43DB-AC8F-019C2035BCA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31655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57BCC6B9-DEA6-48FA-B2D5-8B74320C2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CC32E-F221-4D1D-8B93-633D8E540C0E}" type="datetimeFigureOut">
              <a:rPr lang="en-GB"/>
              <a:pPr>
                <a:defRPr/>
              </a:pPr>
              <a:t>07/09/2024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0C1290F-A21C-466B-AC47-B767226A1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64B3345-3BE4-45FD-8B3F-5248CBF51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64AAF8-D935-42DF-B3C3-CB2F709A5BF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29819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5262BC2-9F08-4DC7-800F-5A225A4AC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44F56-4C7B-4670-8495-1F995606A77A}" type="datetimeFigureOut">
              <a:rPr lang="en-GB"/>
              <a:pPr>
                <a:defRPr/>
              </a:pPr>
              <a:t>07/09/2024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D49C6CC-B87F-449B-B9BE-2BE91A083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16EDD05-1055-4CA7-8A73-8E43E1799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A60A30-71CC-4FB0-87AB-E5C760C544E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5571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E846B9D-C5A4-489A-AE28-A0E53F2A8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7E030-AFD9-4A32-8D27-F0B19D8E4F7B}" type="datetimeFigureOut">
              <a:rPr lang="en-GB"/>
              <a:pPr>
                <a:defRPr/>
              </a:pPr>
              <a:t>07/09/2024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B18BA78-3040-4D60-8FB4-E0872B3BA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D1936AC-0EA2-4682-9230-D1297CC82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82299A-1438-4288-B342-B53F9EBC0BF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4426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rtlCol="0">
            <a:normAutofit/>
          </a:bodyPr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7AA5B38-0A08-4497-A724-62A8B942B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35A0DC-BCF3-4BFD-87F3-CE0A0154E512}" type="datetimeFigureOut">
              <a:rPr lang="en-GB"/>
              <a:pPr>
                <a:defRPr/>
              </a:pPr>
              <a:t>07/09/2024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F22E043-6002-43A2-A440-CE1A410E4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18021DE-8B69-4029-A140-5A3BEB170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2C4705-EBD0-48F1-81A4-13887CB2D34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31103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76C342-CAD2-4D7A-A35C-379FD02AD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5C01C-8375-44C4-8CDF-B1B8C491AAF6}" type="datetimeFigureOut">
              <a:rPr lang="en-GB"/>
              <a:pPr>
                <a:defRPr/>
              </a:pPr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5E7B2-8BBD-45ED-BA29-6429DF467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B003EF-B869-4299-AEA3-00BF5E053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5D1EED-DD41-405A-852C-5702EEB1129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1017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96A75-51BA-4866-A8A1-DB78831D5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B95B5-0612-4491-9750-89C6F3581635}" type="datetimeFigureOut">
              <a:rPr lang="en-GB"/>
              <a:pPr>
                <a:defRPr/>
              </a:pPr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B66131-AFCD-45B4-BD58-FB54D4CCE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9FD20B-8F9F-4AF9-A664-327110FA3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25C011-E1B4-42C2-9C68-AD9612F2548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23192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CF5F577-0872-45BC-8086-63AA5945E5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68338" y="939800"/>
            <a:ext cx="8383587" cy="340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36EB07F-A7AA-4D4A-AE1F-804C9B7B4A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68338" y="4695825"/>
            <a:ext cx="8383587" cy="1119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FA878D-6A61-4877-9575-9D2FDF944B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68338" y="16349663"/>
            <a:ext cx="2187575" cy="939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1094475" eaLnBrk="1" fontAlgn="auto" hangingPunct="1">
              <a:spcBef>
                <a:spcPts val="0"/>
              </a:spcBef>
              <a:spcAft>
                <a:spcPts val="0"/>
              </a:spcAft>
              <a:defRPr sz="1276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170160F-E00A-4D18-9541-12A69FACA95E}" type="datetimeFigureOut">
              <a:rPr lang="en-GB"/>
              <a:pPr>
                <a:defRPr/>
              </a:pPr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9F43CB-D355-4C9C-AFA0-89DE3A82A8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19450" y="16349663"/>
            <a:ext cx="3281363" cy="939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1094475" eaLnBrk="1" fontAlgn="auto" hangingPunct="1">
              <a:spcBef>
                <a:spcPts val="0"/>
              </a:spcBef>
              <a:spcAft>
                <a:spcPts val="0"/>
              </a:spcAft>
              <a:defRPr sz="1276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445B3E-3FAF-438B-9F19-4D4C588EC9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213D0CEF-DE75-45B3-AF8D-6E4E73C62EA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2pPr>
      <a:lvl3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3pPr>
      <a:lvl4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4pPr>
      <a:lvl5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42888" indent="-242888" algn="l" defTabSz="971550" rtl="0" eaLnBrk="0" fontAlgn="base" hangingPunct="0">
        <a:lnSpc>
          <a:spcPct val="90000"/>
        </a:lnSpc>
        <a:spcBef>
          <a:spcPts val="1063"/>
        </a:spcBef>
        <a:spcAft>
          <a:spcPct val="0"/>
        </a:spcAft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728663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14438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700213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185988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jpeg"/><Relationship Id="rId26" Type="http://schemas.openxmlformats.org/officeDocument/2006/relationships/image" Target="../media/image24.png"/><Relationship Id="rId39" Type="http://schemas.microsoft.com/office/2007/relationships/hdphoto" Target="../media/hdphoto1.wdp"/><Relationship Id="rId21" Type="http://schemas.openxmlformats.org/officeDocument/2006/relationships/image" Target="../media/image19.jpeg"/><Relationship Id="rId34" Type="http://schemas.openxmlformats.org/officeDocument/2006/relationships/image" Target="../media/image32.png"/><Relationship Id="rId42" Type="http://schemas.openxmlformats.org/officeDocument/2006/relationships/image" Target="../media/image39.png"/><Relationship Id="rId47" Type="http://schemas.openxmlformats.org/officeDocument/2006/relationships/image" Target="../media/image44.jpeg"/><Relationship Id="rId50" Type="http://schemas.openxmlformats.org/officeDocument/2006/relationships/image" Target="../media/image47.jpeg"/><Relationship Id="rId55" Type="http://schemas.openxmlformats.org/officeDocument/2006/relationships/image" Target="../media/image52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eg"/><Relationship Id="rId29" Type="http://schemas.openxmlformats.org/officeDocument/2006/relationships/image" Target="../media/image27.png"/><Relationship Id="rId11" Type="http://schemas.openxmlformats.org/officeDocument/2006/relationships/image" Target="../media/image9.png"/><Relationship Id="rId24" Type="http://schemas.openxmlformats.org/officeDocument/2006/relationships/image" Target="../media/image22.jpeg"/><Relationship Id="rId32" Type="http://schemas.openxmlformats.org/officeDocument/2006/relationships/image" Target="../media/image30.png"/><Relationship Id="rId37" Type="http://schemas.openxmlformats.org/officeDocument/2006/relationships/image" Target="../media/image35.png"/><Relationship Id="rId40" Type="http://schemas.openxmlformats.org/officeDocument/2006/relationships/image" Target="../media/image37.png"/><Relationship Id="rId45" Type="http://schemas.openxmlformats.org/officeDocument/2006/relationships/image" Target="../media/image42.svg"/><Relationship Id="rId53" Type="http://schemas.openxmlformats.org/officeDocument/2006/relationships/image" Target="../media/image50.png"/><Relationship Id="rId58" Type="http://schemas.openxmlformats.org/officeDocument/2006/relationships/image" Target="../media/image55.jpeg"/><Relationship Id="rId5" Type="http://schemas.openxmlformats.org/officeDocument/2006/relationships/image" Target="../media/image3.png"/><Relationship Id="rId61" Type="http://schemas.openxmlformats.org/officeDocument/2006/relationships/image" Target="../media/image58.jpeg"/><Relationship Id="rId19" Type="http://schemas.openxmlformats.org/officeDocument/2006/relationships/image" Target="../media/image17.jpeg"/><Relationship Id="rId14" Type="http://schemas.openxmlformats.org/officeDocument/2006/relationships/image" Target="../media/image12.png"/><Relationship Id="rId22" Type="http://schemas.openxmlformats.org/officeDocument/2006/relationships/image" Target="../media/image20.jpe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35" Type="http://schemas.openxmlformats.org/officeDocument/2006/relationships/image" Target="../media/image33.png"/><Relationship Id="rId43" Type="http://schemas.openxmlformats.org/officeDocument/2006/relationships/image" Target="../media/image40.svg"/><Relationship Id="rId48" Type="http://schemas.openxmlformats.org/officeDocument/2006/relationships/image" Target="../media/image45.jpeg"/><Relationship Id="rId56" Type="http://schemas.openxmlformats.org/officeDocument/2006/relationships/image" Target="../media/image53.png"/><Relationship Id="rId8" Type="http://schemas.openxmlformats.org/officeDocument/2006/relationships/image" Target="../media/image6.jpeg"/><Relationship Id="rId51" Type="http://schemas.openxmlformats.org/officeDocument/2006/relationships/image" Target="../media/image48.jpeg"/><Relationship Id="rId3" Type="http://schemas.openxmlformats.org/officeDocument/2006/relationships/image" Target="../media/image1.png"/><Relationship Id="rId12" Type="http://schemas.openxmlformats.org/officeDocument/2006/relationships/image" Target="../media/image10.png"/><Relationship Id="rId17" Type="http://schemas.openxmlformats.org/officeDocument/2006/relationships/image" Target="../media/image15.jpeg"/><Relationship Id="rId25" Type="http://schemas.openxmlformats.org/officeDocument/2006/relationships/image" Target="../media/image23.jpeg"/><Relationship Id="rId33" Type="http://schemas.openxmlformats.org/officeDocument/2006/relationships/image" Target="../media/image31.png"/><Relationship Id="rId38" Type="http://schemas.openxmlformats.org/officeDocument/2006/relationships/image" Target="../media/image36.png"/><Relationship Id="rId46" Type="http://schemas.openxmlformats.org/officeDocument/2006/relationships/image" Target="../media/image43.jpeg"/><Relationship Id="rId59" Type="http://schemas.openxmlformats.org/officeDocument/2006/relationships/image" Target="../media/image56.jpeg"/><Relationship Id="rId20" Type="http://schemas.openxmlformats.org/officeDocument/2006/relationships/image" Target="../media/image18.jpeg"/><Relationship Id="rId41" Type="http://schemas.openxmlformats.org/officeDocument/2006/relationships/image" Target="../media/image38.png"/><Relationship Id="rId54" Type="http://schemas.openxmlformats.org/officeDocument/2006/relationships/image" Target="../media/image51.png"/><Relationship Id="rId6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5" Type="http://schemas.openxmlformats.org/officeDocument/2006/relationships/image" Target="../media/image13.jpeg"/><Relationship Id="rId23" Type="http://schemas.openxmlformats.org/officeDocument/2006/relationships/image" Target="../media/image21.jpeg"/><Relationship Id="rId28" Type="http://schemas.openxmlformats.org/officeDocument/2006/relationships/image" Target="../media/image26.png"/><Relationship Id="rId36" Type="http://schemas.openxmlformats.org/officeDocument/2006/relationships/image" Target="../media/image34.png"/><Relationship Id="rId49" Type="http://schemas.openxmlformats.org/officeDocument/2006/relationships/image" Target="../media/image46.jpeg"/><Relationship Id="rId57" Type="http://schemas.openxmlformats.org/officeDocument/2006/relationships/image" Target="../media/image54.png"/><Relationship Id="rId10" Type="http://schemas.openxmlformats.org/officeDocument/2006/relationships/image" Target="../media/image8.png"/><Relationship Id="rId31" Type="http://schemas.openxmlformats.org/officeDocument/2006/relationships/image" Target="../media/image29.png"/><Relationship Id="rId44" Type="http://schemas.openxmlformats.org/officeDocument/2006/relationships/image" Target="../media/image41.png"/><Relationship Id="rId52" Type="http://schemas.openxmlformats.org/officeDocument/2006/relationships/image" Target="../media/image49.jpeg"/><Relationship Id="rId60" Type="http://schemas.openxmlformats.org/officeDocument/2006/relationships/image" Target="../media/image57.jpe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lock Arc 14">
            <a:extLst>
              <a:ext uri="{FF2B5EF4-FFF2-40B4-BE49-F238E27FC236}">
                <a16:creationId xmlns:a16="http://schemas.microsoft.com/office/drawing/2014/main" id="{BB622F1C-D31E-407E-9F6A-B208A61F51FA}"/>
              </a:ext>
            </a:extLst>
          </p:cNvPr>
          <p:cNvSpPr/>
          <p:nvPr/>
        </p:nvSpPr>
        <p:spPr>
          <a:xfrm rot="16200000">
            <a:off x="781844" y="13646944"/>
            <a:ext cx="2779713" cy="2193925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158AAA35-ABE9-4F25-B884-DC654315AEB6}"/>
              </a:ext>
            </a:extLst>
          </p:cNvPr>
          <p:cNvSpPr/>
          <p:nvPr/>
        </p:nvSpPr>
        <p:spPr>
          <a:xfrm>
            <a:off x="2166938" y="15522575"/>
            <a:ext cx="6365875" cy="6096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 dirty="0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6B4C747-6CBD-47F4-A3EF-AEA002B4FDB2}"/>
              </a:ext>
            </a:extLst>
          </p:cNvPr>
          <p:cNvSpPr/>
          <p:nvPr/>
        </p:nvSpPr>
        <p:spPr>
          <a:xfrm rot="16200000">
            <a:off x="713555" y="9267428"/>
            <a:ext cx="2718594" cy="2125663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1CA3438C-3F21-4F86-8C87-7EFB1C9A8394}"/>
              </a:ext>
            </a:extLst>
          </p:cNvPr>
          <p:cNvSpPr/>
          <p:nvPr/>
        </p:nvSpPr>
        <p:spPr>
          <a:xfrm rot="5400000" flipH="1">
            <a:off x="6400800" y="7059613"/>
            <a:ext cx="2846387" cy="2287588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AC6390BF-C5B0-44D9-A9D9-DF04ADE98306}"/>
              </a:ext>
            </a:extLst>
          </p:cNvPr>
          <p:cNvSpPr/>
          <p:nvPr/>
        </p:nvSpPr>
        <p:spPr>
          <a:xfrm>
            <a:off x="2082165" y="8970963"/>
            <a:ext cx="6036146" cy="62865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A755F79A-F3A5-45E3-A18E-E36DAA9B88AB}"/>
              </a:ext>
            </a:extLst>
          </p:cNvPr>
          <p:cNvSpPr/>
          <p:nvPr/>
        </p:nvSpPr>
        <p:spPr>
          <a:xfrm rot="16200000">
            <a:off x="744538" y="4864100"/>
            <a:ext cx="2878137" cy="2271713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B922B49D-03C0-4CD9-AA50-3CF90A3BB778}"/>
              </a:ext>
            </a:extLst>
          </p:cNvPr>
          <p:cNvSpPr/>
          <p:nvPr/>
        </p:nvSpPr>
        <p:spPr>
          <a:xfrm>
            <a:off x="2181225" y="4559300"/>
            <a:ext cx="5530271" cy="64293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/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id="{D14D8DE7-E2AA-4A4F-8BB3-DDD680342710}"/>
              </a:ext>
            </a:extLst>
          </p:cNvPr>
          <p:cNvSpPr/>
          <p:nvPr/>
        </p:nvSpPr>
        <p:spPr>
          <a:xfrm>
            <a:off x="7543542" y="4198791"/>
            <a:ext cx="1214438" cy="13049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/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id="{4334BA4B-706E-4805-907A-F502E2965B63}"/>
              </a:ext>
            </a:extLst>
          </p:cNvPr>
          <p:cNvSpPr/>
          <p:nvPr/>
        </p:nvSpPr>
        <p:spPr>
          <a:xfrm>
            <a:off x="7675305" y="4335316"/>
            <a:ext cx="968375" cy="10287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CF881C3-73C4-46D5-871A-BCDD33B3ACC5}"/>
              </a:ext>
            </a:extLst>
          </p:cNvPr>
          <p:cNvSpPr/>
          <p:nvPr/>
        </p:nvSpPr>
        <p:spPr>
          <a:xfrm>
            <a:off x="2145721" y="2155866"/>
            <a:ext cx="6024562" cy="63023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C737485F-66BA-494C-86A8-6255F3BCE707}"/>
              </a:ext>
            </a:extLst>
          </p:cNvPr>
          <p:cNvSpPr/>
          <p:nvPr/>
        </p:nvSpPr>
        <p:spPr>
          <a:xfrm>
            <a:off x="8127421" y="3087729"/>
            <a:ext cx="841375" cy="9032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50E7BA78-14E8-4F78-A332-A40282EE6B54}"/>
              </a:ext>
            </a:extLst>
          </p:cNvPr>
          <p:cNvSpPr/>
          <p:nvPr/>
        </p:nvSpPr>
        <p:spPr>
          <a:xfrm rot="16200000">
            <a:off x="1313870" y="2047917"/>
            <a:ext cx="936625" cy="73660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 dirty="0"/>
          </a:p>
        </p:txBody>
      </p:sp>
      <p:sp>
        <p:nvSpPr>
          <p:cNvPr id="2120" name="TextBox 62">
            <a:extLst>
              <a:ext uri="{FF2B5EF4-FFF2-40B4-BE49-F238E27FC236}">
                <a16:creationId xmlns:a16="http://schemas.microsoft.com/office/drawing/2014/main" id="{DAF2A705-A03D-4E77-AA0A-E5B5A26AB9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89592" y="4432134"/>
            <a:ext cx="9398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3200" b="1" dirty="0"/>
              <a:t>Year 9 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D859D041-5593-4414-B63B-E09A6D0E3E09}"/>
              </a:ext>
            </a:extLst>
          </p:cNvPr>
          <p:cNvSpPr/>
          <p:nvPr/>
        </p:nvSpPr>
        <p:spPr>
          <a:xfrm>
            <a:off x="7832725" y="15109825"/>
            <a:ext cx="1214438" cy="1304925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>
              <a:solidFill>
                <a:schemeClr val="tx1"/>
              </a:solidFill>
            </a:endParaRPr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DB2BC7E6-ACD5-462B-8AEC-6C108FE49036}"/>
              </a:ext>
            </a:extLst>
          </p:cNvPr>
          <p:cNvSpPr/>
          <p:nvPr/>
        </p:nvSpPr>
        <p:spPr>
          <a:xfrm>
            <a:off x="8042275" y="15332075"/>
            <a:ext cx="841375" cy="9032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/>
          </a:p>
        </p:txBody>
      </p:sp>
      <p:sp>
        <p:nvSpPr>
          <p:cNvPr id="2188" name="TextBox 292">
            <a:extLst>
              <a:ext uri="{FF2B5EF4-FFF2-40B4-BE49-F238E27FC236}">
                <a16:creationId xmlns:a16="http://schemas.microsoft.com/office/drawing/2014/main" id="{9FAA64F0-BF84-4C16-82AA-15A707C103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3446" y="3192504"/>
            <a:ext cx="8509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/>
              <a:t>Understanding variables</a:t>
            </a:r>
          </a:p>
        </p:txBody>
      </p:sp>
      <p:cxnSp>
        <p:nvCxnSpPr>
          <p:cNvPr id="299" name="Straight Connector 298">
            <a:extLst>
              <a:ext uri="{FF2B5EF4-FFF2-40B4-BE49-F238E27FC236}">
                <a16:creationId xmlns:a16="http://schemas.microsoft.com/office/drawing/2014/main" id="{1A6E202C-5D36-4D1E-9D9F-323A3FF1B75F}"/>
              </a:ext>
            </a:extLst>
          </p:cNvPr>
          <p:cNvCxnSpPr>
            <a:cxnSpLocks/>
          </p:cNvCxnSpPr>
          <p:nvPr/>
        </p:nvCxnSpPr>
        <p:spPr>
          <a:xfrm flipV="1">
            <a:off x="3431596" y="2640054"/>
            <a:ext cx="0" cy="427037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91" name="TextBox 321">
            <a:extLst>
              <a:ext uri="{FF2B5EF4-FFF2-40B4-BE49-F238E27FC236}">
                <a16:creationId xmlns:a16="http://schemas.microsoft.com/office/drawing/2014/main" id="{DAF84783-277B-40F9-9E2A-74B09FFD40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1896" y="3170279"/>
            <a:ext cx="749300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/>
              <a:t>Applying maths to the scientific concepts</a:t>
            </a:r>
          </a:p>
        </p:txBody>
      </p:sp>
      <p:sp>
        <p:nvSpPr>
          <p:cNvPr id="2202" name="TextBox 360">
            <a:extLst>
              <a:ext uri="{FF2B5EF4-FFF2-40B4-BE49-F238E27FC236}">
                <a16:creationId xmlns:a16="http://schemas.microsoft.com/office/drawing/2014/main" id="{88EAECE4-5ADF-4E73-A111-EE204DE480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8983" y="3108366"/>
            <a:ext cx="96361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/>
              <a:t>Understanding relationships between science and society</a:t>
            </a:r>
          </a:p>
        </p:txBody>
      </p:sp>
      <p:sp>
        <p:nvSpPr>
          <p:cNvPr id="2203" name="TextBox 365">
            <a:extLst>
              <a:ext uri="{FF2B5EF4-FFF2-40B4-BE49-F238E27FC236}">
                <a16:creationId xmlns:a16="http://schemas.microsoft.com/office/drawing/2014/main" id="{E68AD250-D9C6-4136-B570-B159E7F8A6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0508" y="3197266"/>
            <a:ext cx="7334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/>
              <a:t>Drawing conclusions</a:t>
            </a:r>
          </a:p>
        </p:txBody>
      </p:sp>
      <p:sp>
        <p:nvSpPr>
          <p:cNvPr id="2204" name="TextBox 368">
            <a:extLst>
              <a:ext uri="{FF2B5EF4-FFF2-40B4-BE49-F238E27FC236}">
                <a16:creationId xmlns:a16="http://schemas.microsoft.com/office/drawing/2014/main" id="{60D6B72F-E4CB-4C7E-B67B-946363CAD6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25796" y="3219491"/>
            <a:ext cx="650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/>
              <a:t>Describe patters</a:t>
            </a:r>
          </a:p>
        </p:txBody>
      </p:sp>
      <p:cxnSp>
        <p:nvCxnSpPr>
          <p:cNvPr id="374" name="Straight Connector 373">
            <a:extLst>
              <a:ext uri="{FF2B5EF4-FFF2-40B4-BE49-F238E27FC236}">
                <a16:creationId xmlns:a16="http://schemas.microsoft.com/office/drawing/2014/main" id="{DC0F1C0B-1169-4E24-AE59-D0121A983938}"/>
              </a:ext>
            </a:extLst>
          </p:cNvPr>
          <p:cNvCxnSpPr>
            <a:cxnSpLocks/>
          </p:cNvCxnSpPr>
          <p:nvPr/>
        </p:nvCxnSpPr>
        <p:spPr>
          <a:xfrm flipV="1">
            <a:off x="6878058" y="2640054"/>
            <a:ext cx="0" cy="395287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0" name="Straight Connector 379">
            <a:extLst>
              <a:ext uri="{FF2B5EF4-FFF2-40B4-BE49-F238E27FC236}">
                <a16:creationId xmlns:a16="http://schemas.microsoft.com/office/drawing/2014/main" id="{D87C3D8E-0DBF-4B74-B0AF-DFE6E05C8C89}"/>
              </a:ext>
            </a:extLst>
          </p:cNvPr>
          <p:cNvCxnSpPr>
            <a:cxnSpLocks/>
          </p:cNvCxnSpPr>
          <p:nvPr/>
        </p:nvCxnSpPr>
        <p:spPr>
          <a:xfrm flipV="1">
            <a:off x="5904921" y="2649579"/>
            <a:ext cx="0" cy="511175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07" name="TextBox 384">
            <a:extLst>
              <a:ext uri="{FF2B5EF4-FFF2-40B4-BE49-F238E27FC236}">
                <a16:creationId xmlns:a16="http://schemas.microsoft.com/office/drawing/2014/main" id="{7E1946AA-E5DA-41FF-A586-821A776EE6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73258" y="3075029"/>
            <a:ext cx="76358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900"/>
              <a:t>IDEAL </a:t>
            </a:r>
          </a:p>
          <a:p>
            <a:pPr algn="ctr" eaLnBrk="1" hangingPunct="1"/>
            <a:r>
              <a:rPr lang="en-US" altLang="en-US" sz="900"/>
              <a:t>Identify, describe, explain, apply, link</a:t>
            </a:r>
          </a:p>
        </p:txBody>
      </p:sp>
      <p:cxnSp>
        <p:nvCxnSpPr>
          <p:cNvPr id="388" name="Straight Connector 387">
            <a:extLst>
              <a:ext uri="{FF2B5EF4-FFF2-40B4-BE49-F238E27FC236}">
                <a16:creationId xmlns:a16="http://schemas.microsoft.com/office/drawing/2014/main" id="{DA5A686D-A171-4E48-86C6-6EA2719788A2}"/>
              </a:ext>
            </a:extLst>
          </p:cNvPr>
          <p:cNvCxnSpPr>
            <a:cxnSpLocks/>
            <a:stCxn id="2305" idx="0"/>
          </p:cNvCxnSpPr>
          <p:nvPr/>
        </p:nvCxnSpPr>
        <p:spPr>
          <a:xfrm flipH="1" flipV="1">
            <a:off x="4630158" y="2728954"/>
            <a:ext cx="7938" cy="265112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09" name="TextBox 388">
            <a:extLst>
              <a:ext uri="{FF2B5EF4-FFF2-40B4-BE49-F238E27FC236}">
                <a16:creationId xmlns:a16="http://schemas.microsoft.com/office/drawing/2014/main" id="{A372C925-DAD2-466B-8593-E966181930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2846" y="3286166"/>
            <a:ext cx="1006475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/>
              <a:t>Modelling scientific concepts</a:t>
            </a:r>
          </a:p>
        </p:txBody>
      </p:sp>
      <p:sp>
        <p:nvSpPr>
          <p:cNvPr id="2210" name="TextBox 392">
            <a:extLst>
              <a:ext uri="{FF2B5EF4-FFF2-40B4-BE49-F238E27FC236}">
                <a16:creationId xmlns:a16="http://schemas.microsoft.com/office/drawing/2014/main" id="{81AE1FE2-6FB8-4B99-8D1A-CEE748C80E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30021" y="3143291"/>
            <a:ext cx="855662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900"/>
              <a:t>Analysis of secondary data</a:t>
            </a:r>
          </a:p>
        </p:txBody>
      </p:sp>
      <p:cxnSp>
        <p:nvCxnSpPr>
          <p:cNvPr id="394" name="Straight Connector 393">
            <a:extLst>
              <a:ext uri="{FF2B5EF4-FFF2-40B4-BE49-F238E27FC236}">
                <a16:creationId xmlns:a16="http://schemas.microsoft.com/office/drawing/2014/main" id="{58B2A70D-799D-402D-A484-2A33CDECAAD2}"/>
              </a:ext>
            </a:extLst>
          </p:cNvPr>
          <p:cNvCxnSpPr>
            <a:cxnSpLocks/>
          </p:cNvCxnSpPr>
          <p:nvPr/>
        </p:nvCxnSpPr>
        <p:spPr>
          <a:xfrm flipV="1">
            <a:off x="2934708" y="2659104"/>
            <a:ext cx="1588" cy="477837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12" name="TextBox 394">
            <a:extLst>
              <a:ext uri="{FF2B5EF4-FFF2-40B4-BE49-F238E27FC236}">
                <a16:creationId xmlns:a16="http://schemas.microsoft.com/office/drawing/2014/main" id="{2C67712D-3CF2-4EA4-8920-194EACEC52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4471" y="3127416"/>
            <a:ext cx="111125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900"/>
              <a:t>Drawing graphs and analysing graphical data</a:t>
            </a:r>
          </a:p>
        </p:txBody>
      </p:sp>
      <p:cxnSp>
        <p:nvCxnSpPr>
          <p:cNvPr id="397" name="Straight Connector 396">
            <a:extLst>
              <a:ext uri="{FF2B5EF4-FFF2-40B4-BE49-F238E27FC236}">
                <a16:creationId xmlns:a16="http://schemas.microsoft.com/office/drawing/2014/main" id="{ACE3F4A3-12D4-436E-8191-4AECC3CF8256}"/>
              </a:ext>
            </a:extLst>
          </p:cNvPr>
          <p:cNvCxnSpPr>
            <a:cxnSpLocks/>
          </p:cNvCxnSpPr>
          <p:nvPr/>
        </p:nvCxnSpPr>
        <p:spPr>
          <a:xfrm flipH="1" flipV="1">
            <a:off x="2269546" y="2633704"/>
            <a:ext cx="15875" cy="554037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20" name="TextBox 52">
            <a:extLst>
              <a:ext uri="{FF2B5EF4-FFF2-40B4-BE49-F238E27FC236}">
                <a16:creationId xmlns:a16="http://schemas.microsoft.com/office/drawing/2014/main" id="{0B5DB29B-2FC7-4418-8F0F-F8205014F7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55983" y="15312729"/>
            <a:ext cx="84137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800" b="1" dirty="0">
                <a:latin typeface="Gill Sans MT Condensed" panose="020B0506020104020203" pitchFamily="34" charset="0"/>
              </a:rPr>
              <a:t>YEAR</a:t>
            </a:r>
          </a:p>
          <a:p>
            <a:pPr algn="ctr" eaLnBrk="1" hangingPunct="1"/>
            <a:r>
              <a:rPr lang="en-US" altLang="en-US" sz="2800" b="1" dirty="0">
                <a:latin typeface="Gill Sans MT Condensed" panose="020B0506020104020203" pitchFamily="34" charset="0"/>
              </a:rPr>
              <a:t>8</a:t>
            </a:r>
          </a:p>
        </p:txBody>
      </p:sp>
      <p:sp>
        <p:nvSpPr>
          <p:cNvPr id="2221" name="TextBox 52">
            <a:extLst>
              <a:ext uri="{FF2B5EF4-FFF2-40B4-BE49-F238E27FC236}">
                <a16:creationId xmlns:a16="http://schemas.microsoft.com/office/drawing/2014/main" id="{21AA4465-E102-4017-B577-4B7B1C2C60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6150" y="15636875"/>
            <a:ext cx="841375" cy="23083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900" b="1" dirty="0">
              <a:latin typeface="Gill Sans MT Condensed" panose="020B0506020104020203" pitchFamily="34" charset="0"/>
            </a:endParaRPr>
          </a:p>
        </p:txBody>
      </p:sp>
      <p:sp>
        <p:nvSpPr>
          <p:cNvPr id="467" name="Triangle 45">
            <a:extLst>
              <a:ext uri="{FF2B5EF4-FFF2-40B4-BE49-F238E27FC236}">
                <a16:creationId xmlns:a16="http://schemas.microsoft.com/office/drawing/2014/main" id="{28BA0F6E-1533-46E7-AD26-64EF81AEEA91}"/>
              </a:ext>
            </a:extLst>
          </p:cNvPr>
          <p:cNvSpPr/>
          <p:nvPr/>
        </p:nvSpPr>
        <p:spPr>
          <a:xfrm rot="5400000">
            <a:off x="8044077" y="2147135"/>
            <a:ext cx="938212" cy="73660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 dirty="0"/>
          </a:p>
        </p:txBody>
      </p:sp>
      <p:sp>
        <p:nvSpPr>
          <p:cNvPr id="2305" name="TextBox 388">
            <a:extLst>
              <a:ext uri="{FF2B5EF4-FFF2-40B4-BE49-F238E27FC236}">
                <a16:creationId xmlns:a16="http://schemas.microsoft.com/office/drawing/2014/main" id="{6EB3041C-0628-40B4-B98D-A08FA9525A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34858" y="2994066"/>
            <a:ext cx="1006475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/>
              <a:t>Assessing impact of scientific concepts</a:t>
            </a:r>
          </a:p>
        </p:txBody>
      </p:sp>
      <p:sp>
        <p:nvSpPr>
          <p:cNvPr id="2306" name="TextBox 365">
            <a:extLst>
              <a:ext uri="{FF2B5EF4-FFF2-40B4-BE49-F238E27FC236}">
                <a16:creationId xmlns:a16="http://schemas.microsoft.com/office/drawing/2014/main" id="{A2343678-8FA7-4242-A9EC-97CBFCBAFC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35271" y="2979779"/>
            <a:ext cx="7334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/>
              <a:t>Risk Assessment</a:t>
            </a:r>
          </a:p>
        </p:txBody>
      </p:sp>
      <p:sp>
        <p:nvSpPr>
          <p:cNvPr id="2307" name="TextBox 394">
            <a:extLst>
              <a:ext uri="{FF2B5EF4-FFF2-40B4-BE49-F238E27FC236}">
                <a16:creationId xmlns:a16="http://schemas.microsoft.com/office/drawing/2014/main" id="{05BDB31B-146B-4AC7-9078-03069A7C85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9921" y="3016291"/>
            <a:ext cx="1498600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900"/>
              <a:t>Writing methods</a:t>
            </a:r>
          </a:p>
        </p:txBody>
      </p:sp>
      <p:cxnSp>
        <p:nvCxnSpPr>
          <p:cNvPr id="480" name="Straight Connector 479">
            <a:extLst>
              <a:ext uri="{FF2B5EF4-FFF2-40B4-BE49-F238E27FC236}">
                <a16:creationId xmlns:a16="http://schemas.microsoft.com/office/drawing/2014/main" id="{DD0EFCB7-5B82-454A-BFCF-90EB421F75CC}"/>
              </a:ext>
            </a:extLst>
          </p:cNvPr>
          <p:cNvCxnSpPr>
            <a:cxnSpLocks/>
          </p:cNvCxnSpPr>
          <p:nvPr/>
        </p:nvCxnSpPr>
        <p:spPr>
          <a:xfrm flipV="1">
            <a:off x="8027408" y="2668629"/>
            <a:ext cx="0" cy="563562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Straight Connector 481">
            <a:extLst>
              <a:ext uri="{FF2B5EF4-FFF2-40B4-BE49-F238E27FC236}">
                <a16:creationId xmlns:a16="http://schemas.microsoft.com/office/drawing/2014/main" id="{DEB97B59-C32B-4FD3-9BCF-0F05F1092414}"/>
              </a:ext>
            </a:extLst>
          </p:cNvPr>
          <p:cNvCxnSpPr>
            <a:cxnSpLocks/>
          </p:cNvCxnSpPr>
          <p:nvPr/>
        </p:nvCxnSpPr>
        <p:spPr>
          <a:xfrm flipV="1">
            <a:off x="7711496" y="2659104"/>
            <a:ext cx="0" cy="458787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20" name="TextBox 2">
            <a:extLst>
              <a:ext uri="{FF2B5EF4-FFF2-40B4-BE49-F238E27FC236}">
                <a16:creationId xmlns:a16="http://schemas.microsoft.com/office/drawing/2014/main" id="{BA673B71-0F51-4051-8701-BEAEC3A9B8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5008" y="2290804"/>
            <a:ext cx="51752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GB" altLang="en-US" sz="1800">
                <a:solidFill>
                  <a:schemeClr val="bg1"/>
                </a:solidFill>
              </a:rPr>
              <a:t>Understanding and Applying Scientific Skills </a:t>
            </a:r>
          </a:p>
        </p:txBody>
      </p:sp>
      <p:sp>
        <p:nvSpPr>
          <p:cNvPr id="2321" name="TextBox 4">
            <a:extLst>
              <a:ext uri="{FF2B5EF4-FFF2-40B4-BE49-F238E27FC236}">
                <a16:creationId xmlns:a16="http://schemas.microsoft.com/office/drawing/2014/main" id="{EF320DD9-2BD6-4B8A-9FCF-67AE2F6A77DE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1508339" y="2351409"/>
            <a:ext cx="9985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GB" altLang="en-US" sz="1800" dirty="0">
                <a:solidFill>
                  <a:schemeClr val="bg1"/>
                </a:solidFill>
              </a:rPr>
              <a:t>Year 8</a:t>
            </a:r>
          </a:p>
        </p:txBody>
      </p:sp>
      <p:sp>
        <p:nvSpPr>
          <p:cNvPr id="2322" name="TextBox 439">
            <a:extLst>
              <a:ext uri="{FF2B5EF4-FFF2-40B4-BE49-F238E27FC236}">
                <a16:creationId xmlns:a16="http://schemas.microsoft.com/office/drawing/2014/main" id="{635C0196-65EA-4CFB-80F3-1933AF732E25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7750389" y="2386334"/>
            <a:ext cx="9985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GB" altLang="en-US" sz="1800" dirty="0">
                <a:solidFill>
                  <a:schemeClr val="bg1"/>
                </a:solidFill>
              </a:rPr>
              <a:t>Year 9</a:t>
            </a:r>
          </a:p>
        </p:txBody>
      </p:sp>
      <p:sp>
        <p:nvSpPr>
          <p:cNvPr id="2513" name="TextBox 1">
            <a:extLst>
              <a:ext uri="{FF2B5EF4-FFF2-40B4-BE49-F238E27FC236}">
                <a16:creationId xmlns:a16="http://schemas.microsoft.com/office/drawing/2014/main" id="{4EE7F0E5-98B0-47DA-A382-BF25B95B71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4732" y="1385408"/>
            <a:ext cx="49799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GB" altLang="en-US" sz="3600" b="1" dirty="0">
                <a:latin typeface="Arial Narrow" panose="020B0606020202030204" pitchFamily="34" charset="0"/>
              </a:rPr>
              <a:t>Year 8 Learning Journey</a:t>
            </a:r>
          </a:p>
        </p:txBody>
      </p:sp>
      <p:cxnSp>
        <p:nvCxnSpPr>
          <p:cNvPr id="461" name="Straight Connector 460">
            <a:extLst>
              <a:ext uri="{FF2B5EF4-FFF2-40B4-BE49-F238E27FC236}">
                <a16:creationId xmlns:a16="http://schemas.microsoft.com/office/drawing/2014/main" id="{CEEA50FC-38D0-4B1E-9EB7-C7B7F6E8AD68}"/>
              </a:ext>
            </a:extLst>
          </p:cNvPr>
          <p:cNvCxnSpPr>
            <a:cxnSpLocks/>
          </p:cNvCxnSpPr>
          <p:nvPr/>
        </p:nvCxnSpPr>
        <p:spPr>
          <a:xfrm flipV="1">
            <a:off x="4028496" y="2659104"/>
            <a:ext cx="1587" cy="479425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2" name="Straight Connector 461">
            <a:extLst>
              <a:ext uri="{FF2B5EF4-FFF2-40B4-BE49-F238E27FC236}">
                <a16:creationId xmlns:a16="http://schemas.microsoft.com/office/drawing/2014/main" id="{03CE13F4-01E0-4748-9D81-1AEE041973B3}"/>
              </a:ext>
            </a:extLst>
          </p:cNvPr>
          <p:cNvCxnSpPr>
            <a:cxnSpLocks/>
          </p:cNvCxnSpPr>
          <p:nvPr/>
        </p:nvCxnSpPr>
        <p:spPr>
          <a:xfrm flipV="1">
            <a:off x="5323896" y="2728954"/>
            <a:ext cx="3175" cy="479425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3" name="Straight Connector 462">
            <a:extLst>
              <a:ext uri="{FF2B5EF4-FFF2-40B4-BE49-F238E27FC236}">
                <a16:creationId xmlns:a16="http://schemas.microsoft.com/office/drawing/2014/main" id="{53A89542-8613-4CEE-BC8F-EFDD4B08EC1A}"/>
              </a:ext>
            </a:extLst>
          </p:cNvPr>
          <p:cNvCxnSpPr>
            <a:cxnSpLocks/>
          </p:cNvCxnSpPr>
          <p:nvPr/>
        </p:nvCxnSpPr>
        <p:spPr>
          <a:xfrm flipV="1">
            <a:off x="6457371" y="2714666"/>
            <a:ext cx="1587" cy="479425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4" name="Straight Connector 463">
            <a:extLst>
              <a:ext uri="{FF2B5EF4-FFF2-40B4-BE49-F238E27FC236}">
                <a16:creationId xmlns:a16="http://schemas.microsoft.com/office/drawing/2014/main" id="{B4BB705A-36A2-4B08-A1F3-ACC529B57CB2}"/>
              </a:ext>
            </a:extLst>
          </p:cNvPr>
          <p:cNvCxnSpPr>
            <a:cxnSpLocks/>
          </p:cNvCxnSpPr>
          <p:nvPr/>
        </p:nvCxnSpPr>
        <p:spPr>
          <a:xfrm flipV="1">
            <a:off x="7371771" y="2660691"/>
            <a:ext cx="1587" cy="479425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20" name="Picture 69">
            <a:extLst>
              <a:ext uri="{FF2B5EF4-FFF2-40B4-BE49-F238E27FC236}">
                <a16:creationId xmlns:a16="http://schemas.microsoft.com/office/drawing/2014/main" id="{9C22B899-D891-4D20-836E-EAD2D9961C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721" y="2646404"/>
            <a:ext cx="771525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5" name="Picture 564" descr="Academy logo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" y="69512"/>
            <a:ext cx="4195762" cy="1322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493" name="Picture 2" descr="AQA Home">
            <a:extLst>
              <a:ext uri="{FF2B5EF4-FFF2-40B4-BE49-F238E27FC236}">
                <a16:creationId xmlns:a16="http://schemas.microsoft.com/office/drawing/2014/main" id="{93B2817E-1DCA-495E-870A-5114991306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984" b="1659"/>
          <a:stretch/>
        </p:blipFill>
        <p:spPr bwMode="auto">
          <a:xfrm>
            <a:off x="8165167" y="3227"/>
            <a:ext cx="1595577" cy="796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5" name="Rectangle 140">
            <a:extLst>
              <a:ext uri="{FF2B5EF4-FFF2-40B4-BE49-F238E27FC236}">
                <a16:creationId xmlns:a16="http://schemas.microsoft.com/office/drawing/2014/main" id="{AC6390BF-C5B0-44D9-A9D9-DF04ADE98306}"/>
              </a:ext>
            </a:extLst>
          </p:cNvPr>
          <p:cNvSpPr/>
          <p:nvPr/>
        </p:nvSpPr>
        <p:spPr>
          <a:xfrm>
            <a:off x="2183817" y="13343733"/>
            <a:ext cx="5961062" cy="62865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/>
          </a:p>
        </p:txBody>
      </p:sp>
      <p:sp>
        <p:nvSpPr>
          <p:cNvPr id="496" name="Block Arc 495">
            <a:extLst>
              <a:ext uri="{FF2B5EF4-FFF2-40B4-BE49-F238E27FC236}">
                <a16:creationId xmlns:a16="http://schemas.microsoft.com/office/drawing/2014/main" id="{1CA3438C-3F21-4F86-8C87-7EFB1C9A8394}"/>
              </a:ext>
            </a:extLst>
          </p:cNvPr>
          <p:cNvSpPr/>
          <p:nvPr/>
        </p:nvSpPr>
        <p:spPr>
          <a:xfrm rot="5400000" flipH="1">
            <a:off x="6512519" y="11390512"/>
            <a:ext cx="2881710" cy="2287588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>
              <a:solidFill>
                <a:schemeClr val="tx1"/>
              </a:solidFill>
            </a:endParaRPr>
          </a:p>
        </p:txBody>
      </p:sp>
      <p:sp>
        <p:nvSpPr>
          <p:cNvPr id="497" name="Rectangle 140">
            <a:extLst>
              <a:ext uri="{FF2B5EF4-FFF2-40B4-BE49-F238E27FC236}">
                <a16:creationId xmlns:a16="http://schemas.microsoft.com/office/drawing/2014/main" id="{AC6390BF-C5B0-44D9-A9D9-DF04ADE98306}"/>
              </a:ext>
            </a:extLst>
          </p:cNvPr>
          <p:cNvSpPr/>
          <p:nvPr/>
        </p:nvSpPr>
        <p:spPr>
          <a:xfrm>
            <a:off x="2082165" y="11093451"/>
            <a:ext cx="5961062" cy="62865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/>
          </a:p>
        </p:txBody>
      </p:sp>
      <p:sp>
        <p:nvSpPr>
          <p:cNvPr id="782" name="Rectangle 140">
            <a:extLst>
              <a:ext uri="{FF2B5EF4-FFF2-40B4-BE49-F238E27FC236}">
                <a16:creationId xmlns:a16="http://schemas.microsoft.com/office/drawing/2014/main" id="{AC6390BF-C5B0-44D9-A9D9-DF04ADE98306}"/>
              </a:ext>
            </a:extLst>
          </p:cNvPr>
          <p:cNvSpPr/>
          <p:nvPr/>
        </p:nvSpPr>
        <p:spPr>
          <a:xfrm>
            <a:off x="1997542" y="6796459"/>
            <a:ext cx="6036146" cy="62865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/>
          </a:p>
        </p:txBody>
      </p:sp>
      <p:cxnSp>
        <p:nvCxnSpPr>
          <p:cNvPr id="783" name="Straight Connector 782">
            <a:extLst>
              <a:ext uri="{FF2B5EF4-FFF2-40B4-BE49-F238E27FC236}">
                <a16:creationId xmlns:a16="http://schemas.microsoft.com/office/drawing/2014/main" id="{206BE152-910A-2843-A2AB-7EEE1AB8E0D0}"/>
              </a:ext>
            </a:extLst>
          </p:cNvPr>
          <p:cNvCxnSpPr>
            <a:cxnSpLocks/>
          </p:cNvCxnSpPr>
          <p:nvPr/>
        </p:nvCxnSpPr>
        <p:spPr>
          <a:xfrm>
            <a:off x="7485811" y="15083737"/>
            <a:ext cx="225685" cy="655532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5" name="TextBox 52"/>
          <p:cNvSpPr txBox="1">
            <a:spLocks noChangeArrowheads="1"/>
          </p:cNvSpPr>
          <p:nvPr/>
        </p:nvSpPr>
        <p:spPr bwMode="auto">
          <a:xfrm>
            <a:off x="4904496" y="15569329"/>
            <a:ext cx="2471737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000" b="1" dirty="0">
                <a:solidFill>
                  <a:schemeClr val="bg1"/>
                </a:solidFill>
                <a:latin typeface="+mj-lt"/>
              </a:rPr>
              <a:t>Heating Engineer</a:t>
            </a:r>
          </a:p>
        </p:txBody>
      </p:sp>
      <p:cxnSp>
        <p:nvCxnSpPr>
          <p:cNvPr id="787" name="Straight Connector 786">
            <a:extLst>
              <a:ext uri="{FF2B5EF4-FFF2-40B4-BE49-F238E27FC236}">
                <a16:creationId xmlns:a16="http://schemas.microsoft.com/office/drawing/2014/main" id="{40AF3A87-19E4-4C34-9A4E-E64FED0A1B38}"/>
              </a:ext>
            </a:extLst>
          </p:cNvPr>
          <p:cNvCxnSpPr>
            <a:cxnSpLocks/>
          </p:cNvCxnSpPr>
          <p:nvPr/>
        </p:nvCxnSpPr>
        <p:spPr>
          <a:xfrm flipV="1">
            <a:off x="6834897" y="16025813"/>
            <a:ext cx="112713" cy="381000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8" name="Straight Connector 787">
            <a:extLst>
              <a:ext uri="{FF2B5EF4-FFF2-40B4-BE49-F238E27FC236}">
                <a16:creationId xmlns:a16="http://schemas.microsoft.com/office/drawing/2014/main" id="{917C87C9-AB0E-4017-8039-8B82E70E5BA7}"/>
              </a:ext>
            </a:extLst>
          </p:cNvPr>
          <p:cNvCxnSpPr>
            <a:cxnSpLocks/>
          </p:cNvCxnSpPr>
          <p:nvPr/>
        </p:nvCxnSpPr>
        <p:spPr>
          <a:xfrm flipV="1">
            <a:off x="6090360" y="15978188"/>
            <a:ext cx="312737" cy="925512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9" name="Straight Connector 788">
            <a:extLst>
              <a:ext uri="{FF2B5EF4-FFF2-40B4-BE49-F238E27FC236}">
                <a16:creationId xmlns:a16="http://schemas.microsoft.com/office/drawing/2014/main" id="{AFCF7CE9-4ACD-4AF6-AA5D-389C7DF958EF}"/>
              </a:ext>
            </a:extLst>
          </p:cNvPr>
          <p:cNvCxnSpPr>
            <a:cxnSpLocks/>
          </p:cNvCxnSpPr>
          <p:nvPr/>
        </p:nvCxnSpPr>
        <p:spPr>
          <a:xfrm flipV="1">
            <a:off x="4562164" y="16076949"/>
            <a:ext cx="739775" cy="185738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90" name="Picture 2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9797" y="16350225"/>
            <a:ext cx="420688" cy="33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1" name="Picture 2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6010" y="16690975"/>
            <a:ext cx="438150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2" name="TextBox 23"/>
          <p:cNvSpPr txBox="1">
            <a:spLocks noChangeArrowheads="1"/>
          </p:cNvSpPr>
          <p:nvPr/>
        </p:nvSpPr>
        <p:spPr bwMode="auto">
          <a:xfrm>
            <a:off x="4866397" y="16713200"/>
            <a:ext cx="8731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900"/>
              <a:t>Temperature and Heat</a:t>
            </a:r>
          </a:p>
        </p:txBody>
      </p:sp>
      <p:sp>
        <p:nvSpPr>
          <p:cNvPr id="793" name="TextBox 24"/>
          <p:cNvSpPr txBox="1">
            <a:spLocks noChangeArrowheads="1"/>
          </p:cNvSpPr>
          <p:nvPr/>
        </p:nvSpPr>
        <p:spPr bwMode="auto">
          <a:xfrm>
            <a:off x="4958295" y="14978332"/>
            <a:ext cx="77470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900" dirty="0"/>
              <a:t>Conduction, Convection, Radiation</a:t>
            </a:r>
          </a:p>
        </p:txBody>
      </p:sp>
      <p:sp>
        <p:nvSpPr>
          <p:cNvPr id="794" name="TextBox 29"/>
          <p:cNvSpPr txBox="1">
            <a:spLocks noChangeArrowheads="1"/>
          </p:cNvSpPr>
          <p:nvPr/>
        </p:nvSpPr>
        <p:spPr bwMode="auto">
          <a:xfrm>
            <a:off x="6622172" y="16386175"/>
            <a:ext cx="750888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900"/>
              <a:t>Specific heat capacity</a:t>
            </a:r>
          </a:p>
        </p:txBody>
      </p:sp>
      <p:pic>
        <p:nvPicPr>
          <p:cNvPr id="795" name="Picture 6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1615" y="14874187"/>
            <a:ext cx="317500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6" name="TextBox 30"/>
          <p:cNvSpPr txBox="1">
            <a:spLocks noChangeArrowheads="1"/>
          </p:cNvSpPr>
          <p:nvPr/>
        </p:nvSpPr>
        <p:spPr bwMode="auto">
          <a:xfrm>
            <a:off x="6467643" y="14834221"/>
            <a:ext cx="868363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en-US" sz="900" dirty="0"/>
              <a:t>investigate how to change gas pressure</a:t>
            </a:r>
          </a:p>
        </p:txBody>
      </p:sp>
      <p:sp>
        <p:nvSpPr>
          <p:cNvPr id="797" name="Rectangle 796">
            <a:extLst>
              <a:ext uri="{FF2B5EF4-FFF2-40B4-BE49-F238E27FC236}">
                <a16:creationId xmlns:a16="http://schemas.microsoft.com/office/drawing/2014/main" id="{54597C5A-348E-47B6-8A0C-516781D03EB8}"/>
              </a:ext>
            </a:extLst>
          </p:cNvPr>
          <p:cNvSpPr/>
          <p:nvPr/>
        </p:nvSpPr>
        <p:spPr>
          <a:xfrm>
            <a:off x="3926843" y="15511603"/>
            <a:ext cx="88900" cy="681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798" name="Picture 145">
            <a:extLst>
              <a:ext uri="{FF2B5EF4-FFF2-40B4-BE49-F238E27FC236}">
                <a16:creationId xmlns:a16="http://schemas.microsoft.com/office/drawing/2014/main" id="{0210B4A7-4F5E-4365-AFB0-54EC3405E8A3}"/>
              </a:ext>
            </a:extLst>
          </p:cNvPr>
          <p:cNvPicPr>
            <a:picLocks noChangeAspect="1"/>
          </p:cNvPicPr>
          <p:nvPr/>
        </p:nvPicPr>
        <p:blipFill>
          <a:blip r:embed="rId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980" y="16195858"/>
            <a:ext cx="5715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9" name="Picture 144">
            <a:extLst>
              <a:ext uri="{FF2B5EF4-FFF2-40B4-BE49-F238E27FC236}">
                <a16:creationId xmlns:a16="http://schemas.microsoft.com/office/drawing/2014/main" id="{014778FC-ED2C-47F3-A2C8-3074BAAD4260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371" y="16289607"/>
            <a:ext cx="458787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1" name="Picture 124">
            <a:extLst>
              <a:ext uri="{FF2B5EF4-FFF2-40B4-BE49-F238E27FC236}">
                <a16:creationId xmlns:a16="http://schemas.microsoft.com/office/drawing/2014/main" id="{1A27EEEE-1924-4D10-9327-EB66F2CBE3C4}"/>
              </a:ext>
            </a:extLst>
          </p:cNvPr>
          <p:cNvPicPr>
            <a:picLocks noChangeAspect="1"/>
          </p:cNvPicPr>
          <p:nvPr/>
        </p:nvPicPr>
        <p:blipFill>
          <a:blip r:embed="rId1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4425" y="14751050"/>
            <a:ext cx="647700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2" name="TextBox 167">
            <a:extLst>
              <a:ext uri="{FF2B5EF4-FFF2-40B4-BE49-F238E27FC236}">
                <a16:creationId xmlns:a16="http://schemas.microsoft.com/office/drawing/2014/main" id="{0804EBF5-6173-4FA0-BC66-91C1E03F26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655" y="15387851"/>
            <a:ext cx="809625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 dirty="0"/>
              <a:t>Competition and Adaptation</a:t>
            </a:r>
          </a:p>
        </p:txBody>
      </p:sp>
      <p:sp>
        <p:nvSpPr>
          <p:cNvPr id="804" name="TextBox 52">
            <a:extLst>
              <a:ext uri="{FF2B5EF4-FFF2-40B4-BE49-F238E27FC236}">
                <a16:creationId xmlns:a16="http://schemas.microsoft.com/office/drawing/2014/main" id="{F835EBB1-027D-4F2A-A57F-E0436E94D2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4300" y="15600222"/>
            <a:ext cx="2325081" cy="40011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>
                <a:solidFill>
                  <a:schemeClr val="bg1"/>
                </a:solidFill>
                <a:latin typeface="+mj-lt"/>
              </a:rPr>
              <a:t>Evolution Scientist</a:t>
            </a:r>
          </a:p>
        </p:txBody>
      </p:sp>
      <p:sp>
        <p:nvSpPr>
          <p:cNvPr id="805" name="TextBox 167">
            <a:extLst>
              <a:ext uri="{FF2B5EF4-FFF2-40B4-BE49-F238E27FC236}">
                <a16:creationId xmlns:a16="http://schemas.microsoft.com/office/drawing/2014/main" id="{0749CDFB-3893-428A-BF54-0B4A664354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69407" y="14964574"/>
            <a:ext cx="69532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 dirty="0"/>
              <a:t>Variation</a:t>
            </a:r>
          </a:p>
        </p:txBody>
      </p:sp>
      <p:sp>
        <p:nvSpPr>
          <p:cNvPr id="806" name="TextBox 167">
            <a:extLst>
              <a:ext uri="{FF2B5EF4-FFF2-40B4-BE49-F238E27FC236}">
                <a16:creationId xmlns:a16="http://schemas.microsoft.com/office/drawing/2014/main" id="{D1DCC036-DB0F-49A2-9273-AE88129DBC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5332" y="16209320"/>
            <a:ext cx="8445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 dirty="0"/>
              <a:t>Adapting to change</a:t>
            </a:r>
          </a:p>
        </p:txBody>
      </p:sp>
      <p:cxnSp>
        <p:nvCxnSpPr>
          <p:cNvPr id="807" name="Straight Connector 806">
            <a:extLst>
              <a:ext uri="{FF2B5EF4-FFF2-40B4-BE49-F238E27FC236}">
                <a16:creationId xmlns:a16="http://schemas.microsoft.com/office/drawing/2014/main" id="{3B7A5437-1410-4E35-AE76-0CE2613FE269}"/>
              </a:ext>
            </a:extLst>
          </p:cNvPr>
          <p:cNvCxnSpPr>
            <a:cxnSpLocks/>
          </p:cNvCxnSpPr>
          <p:nvPr/>
        </p:nvCxnSpPr>
        <p:spPr>
          <a:xfrm flipV="1">
            <a:off x="901836" y="15033625"/>
            <a:ext cx="364438" cy="341592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8" name="Straight Connector 807">
            <a:extLst>
              <a:ext uri="{FF2B5EF4-FFF2-40B4-BE49-F238E27FC236}">
                <a16:creationId xmlns:a16="http://schemas.microsoft.com/office/drawing/2014/main" id="{FC009B68-1DC5-4E3A-AD66-D17B5821C1CB}"/>
              </a:ext>
            </a:extLst>
          </p:cNvPr>
          <p:cNvCxnSpPr>
            <a:cxnSpLocks/>
          </p:cNvCxnSpPr>
          <p:nvPr/>
        </p:nvCxnSpPr>
        <p:spPr>
          <a:xfrm flipV="1">
            <a:off x="1399511" y="15739269"/>
            <a:ext cx="4763" cy="347662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9" name="Straight Connector 808">
            <a:extLst>
              <a:ext uri="{FF2B5EF4-FFF2-40B4-BE49-F238E27FC236}">
                <a16:creationId xmlns:a16="http://schemas.microsoft.com/office/drawing/2014/main" id="{675229A2-9CFA-4181-B91C-AA261FD22D46}"/>
              </a:ext>
            </a:extLst>
          </p:cNvPr>
          <p:cNvCxnSpPr>
            <a:cxnSpLocks/>
          </p:cNvCxnSpPr>
          <p:nvPr/>
        </p:nvCxnSpPr>
        <p:spPr>
          <a:xfrm flipV="1">
            <a:off x="2831521" y="16051771"/>
            <a:ext cx="3175" cy="349250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0" name="Straight Connector 809">
            <a:extLst>
              <a:ext uri="{FF2B5EF4-FFF2-40B4-BE49-F238E27FC236}">
                <a16:creationId xmlns:a16="http://schemas.microsoft.com/office/drawing/2014/main" id="{7B352D57-2B80-4647-8FF5-0EAA626487DD}"/>
              </a:ext>
            </a:extLst>
          </p:cNvPr>
          <p:cNvCxnSpPr>
            <a:cxnSpLocks/>
          </p:cNvCxnSpPr>
          <p:nvPr/>
        </p:nvCxnSpPr>
        <p:spPr>
          <a:xfrm flipH="1">
            <a:off x="3726383" y="15246908"/>
            <a:ext cx="88701" cy="308151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1" name="TextBox 167">
            <a:extLst>
              <a:ext uri="{FF2B5EF4-FFF2-40B4-BE49-F238E27FC236}">
                <a16:creationId xmlns:a16="http://schemas.microsoft.com/office/drawing/2014/main" id="{B9A9519F-726F-45C3-ABF2-F7252B4422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9134" y="16070821"/>
            <a:ext cx="8445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/>
              <a:t>Continuous and discontinuous variation</a:t>
            </a:r>
          </a:p>
        </p:txBody>
      </p:sp>
      <p:sp>
        <p:nvSpPr>
          <p:cNvPr id="812" name="TextBox 167">
            <a:extLst>
              <a:ext uri="{FF2B5EF4-FFF2-40B4-BE49-F238E27FC236}">
                <a16:creationId xmlns:a16="http://schemas.microsoft.com/office/drawing/2014/main" id="{E814C972-F63F-4361-86DB-0AFC9EC6B0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1645" y="14839633"/>
            <a:ext cx="844550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 dirty="0"/>
              <a:t>Inheritance</a:t>
            </a:r>
          </a:p>
        </p:txBody>
      </p:sp>
      <p:sp>
        <p:nvSpPr>
          <p:cNvPr id="813" name="TextBox 167">
            <a:extLst>
              <a:ext uri="{FF2B5EF4-FFF2-40B4-BE49-F238E27FC236}">
                <a16:creationId xmlns:a16="http://schemas.microsoft.com/office/drawing/2014/main" id="{83DFC215-F0EC-4655-B590-5D81C10FA9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7015" y="15062842"/>
            <a:ext cx="8445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/>
              <a:t>Natural selection</a:t>
            </a:r>
          </a:p>
        </p:txBody>
      </p:sp>
      <p:sp>
        <p:nvSpPr>
          <p:cNvPr id="814" name="TextBox 167">
            <a:extLst>
              <a:ext uri="{FF2B5EF4-FFF2-40B4-BE49-F238E27FC236}">
                <a16:creationId xmlns:a16="http://schemas.microsoft.com/office/drawing/2014/main" id="{B3DDE1EF-0937-42E1-A3C5-624967428F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67361" y="15076723"/>
            <a:ext cx="844550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 dirty="0"/>
              <a:t>Extinction</a:t>
            </a:r>
          </a:p>
        </p:txBody>
      </p:sp>
      <p:cxnSp>
        <p:nvCxnSpPr>
          <p:cNvPr id="815" name="Straight Connector 814">
            <a:extLst>
              <a:ext uri="{FF2B5EF4-FFF2-40B4-BE49-F238E27FC236}">
                <a16:creationId xmlns:a16="http://schemas.microsoft.com/office/drawing/2014/main" id="{F91913BD-FBC2-4983-9984-AE47DD839E6C}"/>
              </a:ext>
            </a:extLst>
          </p:cNvPr>
          <p:cNvCxnSpPr>
            <a:cxnSpLocks/>
          </p:cNvCxnSpPr>
          <p:nvPr/>
        </p:nvCxnSpPr>
        <p:spPr>
          <a:xfrm flipH="1">
            <a:off x="1770691" y="14958039"/>
            <a:ext cx="125356" cy="252357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6" name="Straight Connector 815">
            <a:extLst>
              <a:ext uri="{FF2B5EF4-FFF2-40B4-BE49-F238E27FC236}">
                <a16:creationId xmlns:a16="http://schemas.microsoft.com/office/drawing/2014/main" id="{284682A8-632C-4EDA-8A3B-BC42AE49AD81}"/>
              </a:ext>
            </a:extLst>
          </p:cNvPr>
          <p:cNvCxnSpPr>
            <a:cxnSpLocks/>
          </p:cNvCxnSpPr>
          <p:nvPr/>
        </p:nvCxnSpPr>
        <p:spPr>
          <a:xfrm flipH="1">
            <a:off x="2520371" y="15246908"/>
            <a:ext cx="4763" cy="314325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7" name="Picture 143">
            <a:extLst>
              <a:ext uri="{FF2B5EF4-FFF2-40B4-BE49-F238E27FC236}">
                <a16:creationId xmlns:a16="http://schemas.microsoft.com/office/drawing/2014/main" id="{9787D8C0-F77F-43F8-8062-16EB0251A728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6117" y="16713356"/>
            <a:ext cx="427037" cy="40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8" name="Picture 4">
            <a:extLst>
              <a:ext uri="{FF2B5EF4-FFF2-40B4-BE49-F238E27FC236}">
                <a16:creationId xmlns:a16="http://schemas.microsoft.com/office/drawing/2014/main" id="{D46BB63B-2DB0-4913-ADB4-FD3A39B28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77" t="69247" r="64594" b="21301"/>
          <a:stretch>
            <a:fillRect/>
          </a:stretch>
        </p:blipFill>
        <p:spPr bwMode="auto">
          <a:xfrm>
            <a:off x="1770691" y="14445304"/>
            <a:ext cx="442912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" name="Picture 5">
            <a:extLst>
              <a:ext uri="{FF2B5EF4-FFF2-40B4-BE49-F238E27FC236}">
                <a16:creationId xmlns:a16="http://schemas.microsoft.com/office/drawing/2014/main" id="{4B6C247D-A4F8-48B9-85B9-6305EC0C52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074" t="44202" r="20155" b="43439"/>
          <a:stretch>
            <a:fillRect/>
          </a:stretch>
        </p:blipFill>
        <p:spPr bwMode="auto">
          <a:xfrm>
            <a:off x="2360033" y="14456417"/>
            <a:ext cx="3206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" name="Rectangle 819">
            <a:extLst>
              <a:ext uri="{FF2B5EF4-FFF2-40B4-BE49-F238E27FC236}">
                <a16:creationId xmlns:a16="http://schemas.microsoft.com/office/drawing/2014/main" id="{54597C5A-348E-47B6-8A0C-516781D03EB8}"/>
              </a:ext>
            </a:extLst>
          </p:cNvPr>
          <p:cNvSpPr/>
          <p:nvPr/>
        </p:nvSpPr>
        <p:spPr>
          <a:xfrm>
            <a:off x="1039149" y="14450187"/>
            <a:ext cx="720724" cy="1054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900"/>
          </a:p>
        </p:txBody>
      </p:sp>
      <p:cxnSp>
        <p:nvCxnSpPr>
          <p:cNvPr id="823" name="Straight Connector 822">
            <a:extLst>
              <a:ext uri="{FF2B5EF4-FFF2-40B4-BE49-F238E27FC236}">
                <a16:creationId xmlns:a16="http://schemas.microsoft.com/office/drawing/2014/main" id="{ED5654B3-6730-9743-8B5B-BB63078882F5}"/>
              </a:ext>
            </a:extLst>
          </p:cNvPr>
          <p:cNvCxnSpPr>
            <a:cxnSpLocks/>
          </p:cNvCxnSpPr>
          <p:nvPr/>
        </p:nvCxnSpPr>
        <p:spPr>
          <a:xfrm>
            <a:off x="1965497" y="12961858"/>
            <a:ext cx="261866" cy="46004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4" name="Straight Connector 823">
            <a:extLst>
              <a:ext uri="{FF2B5EF4-FFF2-40B4-BE49-F238E27FC236}">
                <a16:creationId xmlns:a16="http://schemas.microsoft.com/office/drawing/2014/main" id="{2EDB2F53-5336-AE41-B80B-AA261FB05226}"/>
              </a:ext>
            </a:extLst>
          </p:cNvPr>
          <p:cNvCxnSpPr>
            <a:cxnSpLocks/>
            <a:endCxn id="838" idx="2"/>
          </p:cNvCxnSpPr>
          <p:nvPr/>
        </p:nvCxnSpPr>
        <p:spPr>
          <a:xfrm flipV="1">
            <a:off x="2721193" y="13918284"/>
            <a:ext cx="138903" cy="29780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5" name="Straight Connector 824">
            <a:extLst>
              <a:ext uri="{FF2B5EF4-FFF2-40B4-BE49-F238E27FC236}">
                <a16:creationId xmlns:a16="http://schemas.microsoft.com/office/drawing/2014/main" id="{1A55DB97-84E3-664C-AE62-915493A592B9}"/>
              </a:ext>
            </a:extLst>
          </p:cNvPr>
          <p:cNvCxnSpPr>
            <a:cxnSpLocks/>
          </p:cNvCxnSpPr>
          <p:nvPr/>
        </p:nvCxnSpPr>
        <p:spPr>
          <a:xfrm>
            <a:off x="961398" y="14052866"/>
            <a:ext cx="536575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6" name="Straight Connector 825">
            <a:extLst>
              <a:ext uri="{FF2B5EF4-FFF2-40B4-BE49-F238E27FC236}">
                <a16:creationId xmlns:a16="http://schemas.microsoft.com/office/drawing/2014/main" id="{12ABD505-175E-A541-AEFE-152268C0ADBA}"/>
              </a:ext>
            </a:extLst>
          </p:cNvPr>
          <p:cNvCxnSpPr>
            <a:cxnSpLocks/>
            <a:stCxn id="844" idx="0"/>
          </p:cNvCxnSpPr>
          <p:nvPr/>
        </p:nvCxnSpPr>
        <p:spPr>
          <a:xfrm flipH="1" flipV="1">
            <a:off x="1782182" y="14064722"/>
            <a:ext cx="264742" cy="6116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8" name="Straight Connector 827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 flipH="1">
            <a:off x="2966969" y="13170955"/>
            <a:ext cx="68018" cy="24523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9" name="Straight Connector 828">
            <a:extLst>
              <a:ext uri="{FF2B5EF4-FFF2-40B4-BE49-F238E27FC236}">
                <a16:creationId xmlns:a16="http://schemas.microsoft.com/office/drawing/2014/main" id="{AAF66404-6FAE-44CC-A8F4-2A184204DE53}"/>
              </a:ext>
            </a:extLst>
          </p:cNvPr>
          <p:cNvCxnSpPr>
            <a:cxnSpLocks/>
          </p:cNvCxnSpPr>
          <p:nvPr/>
        </p:nvCxnSpPr>
        <p:spPr>
          <a:xfrm>
            <a:off x="817611" y="13080863"/>
            <a:ext cx="853869" cy="47577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30" name="Picture 5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86" y="12770662"/>
            <a:ext cx="569912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1" name="Picture 56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0663">
            <a:off x="606268" y="13706791"/>
            <a:ext cx="319087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2" name="Picture 58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530" y="13844903"/>
            <a:ext cx="2809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3" name="Picture 6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2947" y="12810419"/>
            <a:ext cx="31273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4" name="Picture 62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3106">
            <a:off x="1781429" y="12241560"/>
            <a:ext cx="4953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5" name="Picture 64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8368" y="14144941"/>
            <a:ext cx="312737" cy="32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8" name="TextBox 52"/>
          <p:cNvSpPr txBox="1">
            <a:spLocks noChangeArrowheads="1"/>
          </p:cNvSpPr>
          <p:nvPr/>
        </p:nvSpPr>
        <p:spPr bwMode="auto">
          <a:xfrm>
            <a:off x="1387841" y="13518174"/>
            <a:ext cx="2944509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000" b="1" dirty="0">
                <a:solidFill>
                  <a:schemeClr val="bg1"/>
                </a:solidFill>
                <a:latin typeface="+mj-lt"/>
              </a:rPr>
              <a:t>Light &amp; Sound Engineer</a:t>
            </a:r>
          </a:p>
        </p:txBody>
      </p:sp>
      <p:sp>
        <p:nvSpPr>
          <p:cNvPr id="840" name="TextBox 7"/>
          <p:cNvSpPr txBox="1">
            <a:spLocks noChangeArrowheads="1"/>
          </p:cNvSpPr>
          <p:nvPr/>
        </p:nvSpPr>
        <p:spPr bwMode="auto">
          <a:xfrm>
            <a:off x="1203422" y="12832806"/>
            <a:ext cx="7318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900"/>
              <a:t>Properties of Sound</a:t>
            </a:r>
          </a:p>
        </p:txBody>
      </p:sp>
      <p:sp>
        <p:nvSpPr>
          <p:cNvPr id="841" name="TextBox 11"/>
          <p:cNvSpPr txBox="1">
            <a:spLocks noChangeArrowheads="1"/>
          </p:cNvSpPr>
          <p:nvPr/>
        </p:nvSpPr>
        <p:spPr bwMode="auto">
          <a:xfrm>
            <a:off x="180086" y="13137774"/>
            <a:ext cx="77364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GB" altLang="en-US" sz="900" dirty="0"/>
              <a:t>How do we See?</a:t>
            </a:r>
          </a:p>
        </p:txBody>
      </p:sp>
      <p:sp>
        <p:nvSpPr>
          <p:cNvPr id="842" name="TextBox 12"/>
          <p:cNvSpPr txBox="1">
            <a:spLocks noChangeArrowheads="1"/>
          </p:cNvSpPr>
          <p:nvPr/>
        </p:nvSpPr>
        <p:spPr bwMode="auto">
          <a:xfrm>
            <a:off x="236380" y="14141766"/>
            <a:ext cx="6731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900"/>
              <a:t>Reflection Refraction</a:t>
            </a:r>
          </a:p>
        </p:txBody>
      </p:sp>
      <p:sp>
        <p:nvSpPr>
          <p:cNvPr id="843" name="TextBox 13"/>
          <p:cNvSpPr txBox="1">
            <a:spLocks noChangeArrowheads="1"/>
          </p:cNvSpPr>
          <p:nvPr/>
        </p:nvSpPr>
        <p:spPr bwMode="auto">
          <a:xfrm>
            <a:off x="2695026" y="14222581"/>
            <a:ext cx="51752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900" dirty="0"/>
              <a:t>Colour</a:t>
            </a:r>
          </a:p>
        </p:txBody>
      </p:sp>
      <p:sp>
        <p:nvSpPr>
          <p:cNvPr id="844" name="TextBox 16"/>
          <p:cNvSpPr txBox="1">
            <a:spLocks noChangeArrowheads="1"/>
          </p:cNvSpPr>
          <p:nvPr/>
        </p:nvSpPr>
        <p:spPr bwMode="auto">
          <a:xfrm>
            <a:off x="1752443" y="14125891"/>
            <a:ext cx="5889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900"/>
              <a:t>Sound in Space</a:t>
            </a:r>
          </a:p>
        </p:txBody>
      </p:sp>
      <p:sp>
        <p:nvSpPr>
          <p:cNvPr id="848" name="TextBox 150"/>
          <p:cNvSpPr txBox="1">
            <a:spLocks noChangeArrowheads="1"/>
          </p:cNvSpPr>
          <p:nvPr/>
        </p:nvSpPr>
        <p:spPr bwMode="auto">
          <a:xfrm>
            <a:off x="4836235" y="12538754"/>
            <a:ext cx="94138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 dirty="0"/>
              <a:t>What is gravity?</a:t>
            </a:r>
          </a:p>
        </p:txBody>
      </p:sp>
      <p:sp>
        <p:nvSpPr>
          <p:cNvPr id="850" name="TextBox 159"/>
          <p:cNvSpPr txBox="1">
            <a:spLocks noChangeArrowheads="1"/>
          </p:cNvSpPr>
          <p:nvPr/>
        </p:nvSpPr>
        <p:spPr bwMode="auto">
          <a:xfrm>
            <a:off x="5737392" y="12355694"/>
            <a:ext cx="1001545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 dirty="0"/>
              <a:t>Calculating and describing how we use speed?</a:t>
            </a:r>
          </a:p>
        </p:txBody>
      </p:sp>
      <p:cxnSp>
        <p:nvCxnSpPr>
          <p:cNvPr id="851" name="Straight Connector 850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V="1">
            <a:off x="6722269" y="13967945"/>
            <a:ext cx="62856" cy="361237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2" name="TextBox 335"/>
          <p:cNvSpPr txBox="1">
            <a:spLocks noChangeArrowheads="1"/>
          </p:cNvSpPr>
          <p:nvPr/>
        </p:nvSpPr>
        <p:spPr bwMode="auto">
          <a:xfrm>
            <a:off x="4814310" y="14125891"/>
            <a:ext cx="119985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 dirty="0"/>
              <a:t>What is the difference between weight and mass?</a:t>
            </a:r>
          </a:p>
        </p:txBody>
      </p:sp>
      <p:sp>
        <p:nvSpPr>
          <p:cNvPr id="856" name="TextBox 52"/>
          <p:cNvSpPr txBox="1">
            <a:spLocks noChangeArrowheads="1"/>
          </p:cNvSpPr>
          <p:nvPr/>
        </p:nvSpPr>
        <p:spPr bwMode="auto">
          <a:xfrm>
            <a:off x="4497217" y="13430806"/>
            <a:ext cx="2694615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000" b="1" dirty="0">
                <a:solidFill>
                  <a:schemeClr val="bg1"/>
                </a:solidFill>
                <a:latin typeface="+mj-lt"/>
              </a:rPr>
              <a:t>Motor Sport Scientist</a:t>
            </a:r>
          </a:p>
        </p:txBody>
      </p:sp>
      <p:cxnSp>
        <p:nvCxnSpPr>
          <p:cNvPr id="857" name="Straight Connector 856">
            <a:extLst>
              <a:ext uri="{FF2B5EF4-FFF2-40B4-BE49-F238E27FC236}">
                <a16:creationId xmlns:a16="http://schemas.microsoft.com/office/drawing/2014/main" id="{465E1897-37B6-4358-A57C-1E286C4B885F}"/>
              </a:ext>
            </a:extLst>
          </p:cNvPr>
          <p:cNvCxnSpPr>
            <a:cxnSpLocks/>
          </p:cNvCxnSpPr>
          <p:nvPr/>
        </p:nvCxnSpPr>
        <p:spPr>
          <a:xfrm>
            <a:off x="5062696" y="12916890"/>
            <a:ext cx="346075" cy="625475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8" name="Straight Connector 857">
            <a:extLst>
              <a:ext uri="{FF2B5EF4-FFF2-40B4-BE49-F238E27FC236}">
                <a16:creationId xmlns:a16="http://schemas.microsoft.com/office/drawing/2014/main" id="{0750DCB3-3BA4-4957-9BCA-FC332A181C1F}"/>
              </a:ext>
            </a:extLst>
          </p:cNvPr>
          <p:cNvCxnSpPr>
            <a:cxnSpLocks/>
            <a:stCxn id="850" idx="2"/>
          </p:cNvCxnSpPr>
          <p:nvPr/>
        </p:nvCxnSpPr>
        <p:spPr>
          <a:xfrm>
            <a:off x="6238165" y="12863525"/>
            <a:ext cx="229478" cy="552667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9" name="Straight Connector 858">
            <a:extLst>
              <a:ext uri="{FF2B5EF4-FFF2-40B4-BE49-F238E27FC236}">
                <a16:creationId xmlns:a16="http://schemas.microsoft.com/office/drawing/2014/main" id="{CF76B815-A2FA-4A85-A22A-DE9CA7A86741}"/>
              </a:ext>
            </a:extLst>
          </p:cNvPr>
          <p:cNvCxnSpPr>
            <a:cxnSpLocks/>
          </p:cNvCxnSpPr>
          <p:nvPr/>
        </p:nvCxnSpPr>
        <p:spPr>
          <a:xfrm flipH="1" flipV="1">
            <a:off x="6053846" y="13527730"/>
            <a:ext cx="47625" cy="269875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0" name="Straight Connector 859">
            <a:extLst>
              <a:ext uri="{FF2B5EF4-FFF2-40B4-BE49-F238E27FC236}">
                <a16:creationId xmlns:a16="http://schemas.microsoft.com/office/drawing/2014/main" id="{5353287C-B40F-4C84-85E5-08663AC09B3A}"/>
              </a:ext>
            </a:extLst>
          </p:cNvPr>
          <p:cNvCxnSpPr>
            <a:cxnSpLocks/>
          </p:cNvCxnSpPr>
          <p:nvPr/>
        </p:nvCxnSpPr>
        <p:spPr>
          <a:xfrm flipH="1" flipV="1">
            <a:off x="7031746" y="13551542"/>
            <a:ext cx="22225" cy="331788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61" name="Picture 15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7433" y="14095028"/>
            <a:ext cx="540436" cy="493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2" name="Picture 20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6837" y="12747181"/>
            <a:ext cx="676574" cy="569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3" name="Picture 22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550" y="12475407"/>
            <a:ext cx="400050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4" name="Picture 24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94463">
            <a:off x="6848029" y="14165244"/>
            <a:ext cx="619589" cy="588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5" name="TextBox 126"/>
          <p:cNvSpPr txBox="1">
            <a:spLocks noChangeArrowheads="1"/>
          </p:cNvSpPr>
          <p:nvPr/>
        </p:nvSpPr>
        <p:spPr bwMode="auto">
          <a:xfrm>
            <a:off x="5829628" y="14152092"/>
            <a:ext cx="1018297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 dirty="0"/>
              <a:t>Calculating and investigate pressure</a:t>
            </a:r>
          </a:p>
        </p:txBody>
      </p:sp>
      <p:sp>
        <p:nvSpPr>
          <p:cNvPr id="866" name="Rectangle 865">
            <a:extLst>
              <a:ext uri="{FF2B5EF4-FFF2-40B4-BE49-F238E27FC236}">
                <a16:creationId xmlns:a16="http://schemas.microsoft.com/office/drawing/2014/main" id="{C6DDF595-D873-4C5D-8B2A-737FB2A9DC52}"/>
              </a:ext>
            </a:extLst>
          </p:cNvPr>
          <p:cNvSpPr/>
          <p:nvPr/>
        </p:nvSpPr>
        <p:spPr>
          <a:xfrm>
            <a:off x="4246081" y="13304598"/>
            <a:ext cx="13960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900"/>
          </a:p>
        </p:txBody>
      </p:sp>
      <p:sp>
        <p:nvSpPr>
          <p:cNvPr id="869" name="Rectangle 868">
            <a:extLst>
              <a:ext uri="{FF2B5EF4-FFF2-40B4-BE49-F238E27FC236}">
                <a16:creationId xmlns:a16="http://schemas.microsoft.com/office/drawing/2014/main" id="{C6DDF595-D873-4C5D-8B2A-737FB2A9DC52}"/>
              </a:ext>
            </a:extLst>
          </p:cNvPr>
          <p:cNvSpPr/>
          <p:nvPr/>
        </p:nvSpPr>
        <p:spPr>
          <a:xfrm>
            <a:off x="7581532" y="13294041"/>
            <a:ext cx="13960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900"/>
          </a:p>
        </p:txBody>
      </p:sp>
      <p:cxnSp>
        <p:nvCxnSpPr>
          <p:cNvPr id="871" name="Straight Connector 870">
            <a:extLst>
              <a:ext uri="{FF2B5EF4-FFF2-40B4-BE49-F238E27FC236}">
                <a16:creationId xmlns:a16="http://schemas.microsoft.com/office/drawing/2014/main" id="{4E1EFDC1-BB78-4363-A248-77C63D17194B}"/>
              </a:ext>
            </a:extLst>
          </p:cNvPr>
          <p:cNvCxnSpPr>
            <a:cxnSpLocks/>
          </p:cNvCxnSpPr>
          <p:nvPr/>
        </p:nvCxnSpPr>
        <p:spPr>
          <a:xfrm>
            <a:off x="7135111" y="11020316"/>
            <a:ext cx="0" cy="343887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2" name="Straight Connector 871">
            <a:extLst>
              <a:ext uri="{FF2B5EF4-FFF2-40B4-BE49-F238E27FC236}">
                <a16:creationId xmlns:a16="http://schemas.microsoft.com/office/drawing/2014/main" id="{6C032BC1-965C-4B91-8BFD-347C302FE35D}"/>
              </a:ext>
            </a:extLst>
          </p:cNvPr>
          <p:cNvCxnSpPr>
            <a:cxnSpLocks/>
          </p:cNvCxnSpPr>
          <p:nvPr/>
        </p:nvCxnSpPr>
        <p:spPr>
          <a:xfrm flipV="1">
            <a:off x="7991992" y="12769586"/>
            <a:ext cx="606509" cy="210350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3" name="Straight Connector 872">
            <a:extLst>
              <a:ext uri="{FF2B5EF4-FFF2-40B4-BE49-F238E27FC236}">
                <a16:creationId xmlns:a16="http://schemas.microsoft.com/office/drawing/2014/main" id="{211E604F-0665-447D-AA42-3D60F34B2E62}"/>
              </a:ext>
            </a:extLst>
          </p:cNvPr>
          <p:cNvCxnSpPr>
            <a:cxnSpLocks/>
          </p:cNvCxnSpPr>
          <p:nvPr/>
        </p:nvCxnSpPr>
        <p:spPr>
          <a:xfrm flipV="1">
            <a:off x="8451997" y="13635929"/>
            <a:ext cx="1" cy="446219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4" name="Straight Connector 873">
            <a:extLst>
              <a:ext uri="{FF2B5EF4-FFF2-40B4-BE49-F238E27FC236}">
                <a16:creationId xmlns:a16="http://schemas.microsoft.com/office/drawing/2014/main" id="{A45AA955-82C2-471D-8482-C9EE29D0B4ED}"/>
              </a:ext>
            </a:extLst>
          </p:cNvPr>
          <p:cNvCxnSpPr>
            <a:cxnSpLocks/>
          </p:cNvCxnSpPr>
          <p:nvPr/>
        </p:nvCxnSpPr>
        <p:spPr>
          <a:xfrm flipH="1">
            <a:off x="8948501" y="12546459"/>
            <a:ext cx="259493" cy="170248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5" name="Rectangle 874">
            <a:extLst>
              <a:ext uri="{FF2B5EF4-FFF2-40B4-BE49-F238E27FC236}">
                <a16:creationId xmlns:a16="http://schemas.microsoft.com/office/drawing/2014/main" id="{E3D77FF2-30D3-42CE-8AC7-2B08E28515B5}"/>
              </a:ext>
            </a:extLst>
          </p:cNvPr>
          <p:cNvSpPr/>
          <p:nvPr/>
        </p:nvSpPr>
        <p:spPr>
          <a:xfrm>
            <a:off x="7218892" y="12019771"/>
            <a:ext cx="830677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/>
              <a:t>Periodic table</a:t>
            </a:r>
          </a:p>
        </p:txBody>
      </p:sp>
      <p:sp>
        <p:nvSpPr>
          <p:cNvPr id="876" name="Rectangle 875">
            <a:extLst>
              <a:ext uri="{FF2B5EF4-FFF2-40B4-BE49-F238E27FC236}">
                <a16:creationId xmlns:a16="http://schemas.microsoft.com/office/drawing/2014/main" id="{B68D9D24-FE0A-4737-B3B1-A81A80B423D9}"/>
              </a:ext>
            </a:extLst>
          </p:cNvPr>
          <p:cNvSpPr/>
          <p:nvPr/>
        </p:nvSpPr>
        <p:spPr>
          <a:xfrm>
            <a:off x="7395547" y="10477913"/>
            <a:ext cx="559729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900" dirty="0"/>
              <a:t>Relative atomic mass</a:t>
            </a:r>
          </a:p>
        </p:txBody>
      </p:sp>
      <p:cxnSp>
        <p:nvCxnSpPr>
          <p:cNvPr id="878" name="Straight Connector 877">
            <a:extLst>
              <a:ext uri="{FF2B5EF4-FFF2-40B4-BE49-F238E27FC236}">
                <a16:creationId xmlns:a16="http://schemas.microsoft.com/office/drawing/2014/main" id="{C25A2FE2-80EE-421B-A48E-F550CBAF8435}"/>
              </a:ext>
            </a:extLst>
          </p:cNvPr>
          <p:cNvCxnSpPr>
            <a:cxnSpLocks/>
          </p:cNvCxnSpPr>
          <p:nvPr/>
        </p:nvCxnSpPr>
        <p:spPr>
          <a:xfrm>
            <a:off x="8403636" y="10846877"/>
            <a:ext cx="0" cy="465410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9" name="Rectangle 878">
            <a:extLst>
              <a:ext uri="{FF2B5EF4-FFF2-40B4-BE49-F238E27FC236}">
                <a16:creationId xmlns:a16="http://schemas.microsoft.com/office/drawing/2014/main" id="{C702AA81-45F2-4158-A611-659B37B411F1}"/>
              </a:ext>
            </a:extLst>
          </p:cNvPr>
          <p:cNvSpPr/>
          <p:nvPr/>
        </p:nvSpPr>
        <p:spPr>
          <a:xfrm>
            <a:off x="8144879" y="10166488"/>
            <a:ext cx="119238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/>
              <a:t>Chemical bonds, ionic, covalent and metallic</a:t>
            </a:r>
          </a:p>
        </p:txBody>
      </p:sp>
      <p:pic>
        <p:nvPicPr>
          <p:cNvPr id="880" name="Picture 20" descr="Image result for covalent bonding water">
            <a:extLst>
              <a:ext uri="{FF2B5EF4-FFF2-40B4-BE49-F238E27FC236}">
                <a16:creationId xmlns:a16="http://schemas.microsoft.com/office/drawing/2014/main" id="{3B26B25B-1325-4163-9227-882D6B23E8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4633" y="13946078"/>
            <a:ext cx="1336448" cy="787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1" name="Rectangle 880">
            <a:extLst>
              <a:ext uri="{FF2B5EF4-FFF2-40B4-BE49-F238E27FC236}">
                <a16:creationId xmlns:a16="http://schemas.microsoft.com/office/drawing/2014/main" id="{59A02434-3D85-4E1D-A4BC-41BA6EC3B6EB}"/>
              </a:ext>
            </a:extLst>
          </p:cNvPr>
          <p:cNvSpPr/>
          <p:nvPr/>
        </p:nvSpPr>
        <p:spPr>
          <a:xfrm>
            <a:off x="8948500" y="13304598"/>
            <a:ext cx="9407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/>
              <a:t>How bonding and structure are related to properties</a:t>
            </a:r>
          </a:p>
        </p:txBody>
      </p:sp>
      <p:pic>
        <p:nvPicPr>
          <p:cNvPr id="882" name="Picture 22" descr="Image result for periodic table icon">
            <a:extLst>
              <a:ext uri="{FF2B5EF4-FFF2-40B4-BE49-F238E27FC236}">
                <a16:creationId xmlns:a16="http://schemas.microsoft.com/office/drawing/2014/main" id="{5141D5FE-57E0-46E8-BFCE-E016FF856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8746" y="12086860"/>
            <a:ext cx="930970" cy="930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3" name="Picture 882">
            <a:extLst>
              <a:ext uri="{FF2B5EF4-FFF2-40B4-BE49-F238E27FC236}">
                <a16:creationId xmlns:a16="http://schemas.microsoft.com/office/drawing/2014/main" id="{AC4CEDE9-BDAD-4261-9AB5-B739932AE742}"/>
              </a:ext>
            </a:extLst>
          </p:cNvPr>
          <p:cNvPicPr>
            <a:picLocks noChangeAspect="1"/>
          </p:cNvPicPr>
          <p:nvPr/>
        </p:nvPicPr>
        <p:blipFill>
          <a:blip r:embed="rId27">
            <a:biLevel thresh="75000"/>
          </a:blip>
          <a:stretch>
            <a:fillRect/>
          </a:stretch>
        </p:blipFill>
        <p:spPr>
          <a:xfrm>
            <a:off x="8440445" y="10591678"/>
            <a:ext cx="1231716" cy="654751"/>
          </a:xfrm>
          <a:prstGeom prst="rect">
            <a:avLst/>
          </a:prstGeom>
        </p:spPr>
      </p:pic>
      <p:sp>
        <p:nvSpPr>
          <p:cNvPr id="884" name="TextBox 883"/>
          <p:cNvSpPr txBox="1"/>
          <p:nvPr/>
        </p:nvSpPr>
        <p:spPr>
          <a:xfrm>
            <a:off x="6031171" y="11321543"/>
            <a:ext cx="29647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Periodic Table Scientist</a:t>
            </a:r>
          </a:p>
        </p:txBody>
      </p:sp>
      <p:sp>
        <p:nvSpPr>
          <p:cNvPr id="888" name="Rectangle 887">
            <a:extLst>
              <a:ext uri="{FF2B5EF4-FFF2-40B4-BE49-F238E27FC236}">
                <a16:creationId xmlns:a16="http://schemas.microsoft.com/office/drawing/2014/main" id="{DC7FA0B6-772A-4C9C-BDC8-75908FBFA6CA}"/>
              </a:ext>
            </a:extLst>
          </p:cNvPr>
          <p:cNvSpPr/>
          <p:nvPr/>
        </p:nvSpPr>
        <p:spPr>
          <a:xfrm>
            <a:off x="9068339" y="11931624"/>
            <a:ext cx="8168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/>
              <a:t>Structure and bonding of carbon</a:t>
            </a:r>
          </a:p>
        </p:txBody>
      </p:sp>
      <p:sp>
        <p:nvSpPr>
          <p:cNvPr id="889" name="Rectangle 888">
            <a:extLst>
              <a:ext uri="{FF2B5EF4-FFF2-40B4-BE49-F238E27FC236}">
                <a16:creationId xmlns:a16="http://schemas.microsoft.com/office/drawing/2014/main" id="{C6DDF595-D873-4C5D-8B2A-737FB2A9DC52}"/>
              </a:ext>
            </a:extLst>
          </p:cNvPr>
          <p:cNvSpPr/>
          <p:nvPr/>
        </p:nvSpPr>
        <p:spPr>
          <a:xfrm>
            <a:off x="5790344" y="11064901"/>
            <a:ext cx="13960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900"/>
          </a:p>
        </p:txBody>
      </p:sp>
      <p:pic>
        <p:nvPicPr>
          <p:cNvPr id="890" name="Picture 123">
            <a:extLst>
              <a:ext uri="{FF2B5EF4-FFF2-40B4-BE49-F238E27FC236}">
                <a16:creationId xmlns:a16="http://schemas.microsoft.com/office/drawing/2014/main" id="{12D186A5-35BE-4591-8FBA-4F742707C142}"/>
              </a:ext>
            </a:extLst>
          </p:cNvPr>
          <p:cNvPicPr>
            <a:picLocks noChangeAspect="1"/>
          </p:cNvPicPr>
          <p:nvPr/>
        </p:nvPicPr>
        <p:blipFill>
          <a:blip r:embed="rId2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25" y="11570698"/>
            <a:ext cx="1557695" cy="607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1" name="Picture 112">
            <a:extLst>
              <a:ext uri="{FF2B5EF4-FFF2-40B4-BE49-F238E27FC236}">
                <a16:creationId xmlns:a16="http://schemas.microsoft.com/office/drawing/2014/main" id="{C2F5A45E-B9AC-46F3-8264-AD4BBF87D047}"/>
              </a:ext>
            </a:extLst>
          </p:cNvPr>
          <p:cNvPicPr>
            <a:picLocks noChangeAspect="1"/>
          </p:cNvPicPr>
          <p:nvPr/>
        </p:nvPicPr>
        <p:blipFill>
          <a:blip r:embed="rId29" cstate="hq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7122" y="10331413"/>
            <a:ext cx="708379" cy="651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92" name="Straight Connector 891">
            <a:extLst>
              <a:ext uri="{FF2B5EF4-FFF2-40B4-BE49-F238E27FC236}">
                <a16:creationId xmlns:a16="http://schemas.microsoft.com/office/drawing/2014/main" id="{B1A4F1E1-980C-4375-A12A-4BEB0D838772}"/>
              </a:ext>
            </a:extLst>
          </p:cNvPr>
          <p:cNvCxnSpPr>
            <a:cxnSpLocks/>
          </p:cNvCxnSpPr>
          <p:nvPr/>
        </p:nvCxnSpPr>
        <p:spPr>
          <a:xfrm flipV="1">
            <a:off x="1779890" y="11499090"/>
            <a:ext cx="90488" cy="273457"/>
          </a:xfrm>
          <a:prstGeom prst="line">
            <a:avLst/>
          </a:prstGeom>
          <a:ln w="19050"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3" name="Straight Connector 892">
            <a:extLst>
              <a:ext uri="{FF2B5EF4-FFF2-40B4-BE49-F238E27FC236}">
                <a16:creationId xmlns:a16="http://schemas.microsoft.com/office/drawing/2014/main" id="{15D1F1B0-A917-4D3F-8040-B666352A20DC}"/>
              </a:ext>
            </a:extLst>
          </p:cNvPr>
          <p:cNvCxnSpPr>
            <a:cxnSpLocks/>
          </p:cNvCxnSpPr>
          <p:nvPr/>
        </p:nvCxnSpPr>
        <p:spPr>
          <a:xfrm flipH="1" flipV="1">
            <a:off x="1585332" y="10164855"/>
            <a:ext cx="329221" cy="65227"/>
          </a:xfrm>
          <a:prstGeom prst="line">
            <a:avLst/>
          </a:prstGeom>
          <a:ln w="19050"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4" name="Straight Connector 893">
            <a:extLst>
              <a:ext uri="{FF2B5EF4-FFF2-40B4-BE49-F238E27FC236}">
                <a16:creationId xmlns:a16="http://schemas.microsoft.com/office/drawing/2014/main" id="{880D4ADA-8EAD-474F-B3B5-A2B705DA4F71}"/>
              </a:ext>
            </a:extLst>
          </p:cNvPr>
          <p:cNvCxnSpPr>
            <a:cxnSpLocks/>
          </p:cNvCxnSpPr>
          <p:nvPr/>
        </p:nvCxnSpPr>
        <p:spPr>
          <a:xfrm flipH="1">
            <a:off x="3294533" y="10989167"/>
            <a:ext cx="152400" cy="304800"/>
          </a:xfrm>
          <a:prstGeom prst="line">
            <a:avLst/>
          </a:prstGeom>
          <a:ln w="19050"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5" name="Straight Connector 894">
            <a:extLst>
              <a:ext uri="{FF2B5EF4-FFF2-40B4-BE49-F238E27FC236}">
                <a16:creationId xmlns:a16="http://schemas.microsoft.com/office/drawing/2014/main" id="{028BADFE-2EB0-4D66-AB9A-5A2091F3DB66}"/>
              </a:ext>
            </a:extLst>
          </p:cNvPr>
          <p:cNvCxnSpPr>
            <a:cxnSpLocks/>
          </p:cNvCxnSpPr>
          <p:nvPr/>
        </p:nvCxnSpPr>
        <p:spPr>
          <a:xfrm flipH="1">
            <a:off x="1723446" y="10726334"/>
            <a:ext cx="280815" cy="192719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6" name="TextBox 193">
            <a:extLst>
              <a:ext uri="{FF2B5EF4-FFF2-40B4-BE49-F238E27FC236}">
                <a16:creationId xmlns:a16="http://schemas.microsoft.com/office/drawing/2014/main" id="{7BE08F42-8486-44A7-AC01-EA168026B1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1972" y="10556455"/>
            <a:ext cx="825500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 dirty="0"/>
              <a:t> </a:t>
            </a:r>
          </a:p>
        </p:txBody>
      </p:sp>
      <p:cxnSp>
        <p:nvCxnSpPr>
          <p:cNvPr id="898" name="Straight Connector 897">
            <a:extLst>
              <a:ext uri="{FF2B5EF4-FFF2-40B4-BE49-F238E27FC236}">
                <a16:creationId xmlns:a16="http://schemas.microsoft.com/office/drawing/2014/main" id="{EF9007DD-415A-469B-84D0-43CEE6C82399}"/>
              </a:ext>
            </a:extLst>
          </p:cNvPr>
          <p:cNvCxnSpPr>
            <a:cxnSpLocks/>
            <a:stCxn id="921" idx="1"/>
          </p:cNvCxnSpPr>
          <p:nvPr/>
        </p:nvCxnSpPr>
        <p:spPr>
          <a:xfrm flipH="1">
            <a:off x="4497217" y="10824553"/>
            <a:ext cx="129066" cy="352250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9" name="Straight Connector 898">
            <a:extLst>
              <a:ext uri="{FF2B5EF4-FFF2-40B4-BE49-F238E27FC236}">
                <a16:creationId xmlns:a16="http://schemas.microsoft.com/office/drawing/2014/main" id="{74802ABC-461B-4CDD-B469-A0A04F7CBD13}"/>
              </a:ext>
            </a:extLst>
          </p:cNvPr>
          <p:cNvCxnSpPr>
            <a:cxnSpLocks/>
          </p:cNvCxnSpPr>
          <p:nvPr/>
        </p:nvCxnSpPr>
        <p:spPr>
          <a:xfrm>
            <a:off x="1620737" y="8722075"/>
            <a:ext cx="794" cy="449264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1" name="Straight Connector 900">
            <a:extLst>
              <a:ext uri="{FF2B5EF4-FFF2-40B4-BE49-F238E27FC236}">
                <a16:creationId xmlns:a16="http://schemas.microsoft.com/office/drawing/2014/main" id="{64DB993B-D671-4452-9B9E-58D3262AF2FD}"/>
              </a:ext>
            </a:extLst>
          </p:cNvPr>
          <p:cNvCxnSpPr>
            <a:cxnSpLocks/>
          </p:cNvCxnSpPr>
          <p:nvPr/>
        </p:nvCxnSpPr>
        <p:spPr>
          <a:xfrm flipH="1">
            <a:off x="3857060" y="10878431"/>
            <a:ext cx="1" cy="287032"/>
          </a:xfrm>
          <a:prstGeom prst="line">
            <a:avLst/>
          </a:prstGeom>
          <a:ln w="19050"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3" name="TextBox 193">
            <a:extLst>
              <a:ext uri="{FF2B5EF4-FFF2-40B4-BE49-F238E27FC236}">
                <a16:creationId xmlns:a16="http://schemas.microsoft.com/office/drawing/2014/main" id="{1BB22FA5-D286-4F92-9C09-858ACC7135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1170" y="10737095"/>
            <a:ext cx="825500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 dirty="0"/>
              <a:t>Plant tissues</a:t>
            </a:r>
          </a:p>
        </p:txBody>
      </p:sp>
      <p:sp>
        <p:nvSpPr>
          <p:cNvPr id="904" name="TextBox 193">
            <a:extLst>
              <a:ext uri="{FF2B5EF4-FFF2-40B4-BE49-F238E27FC236}">
                <a16:creationId xmlns:a16="http://schemas.microsoft.com/office/drawing/2014/main" id="{6EF3B17B-3C0E-47C8-8885-FEDD236AA5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315" y="10625550"/>
            <a:ext cx="825500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 dirty="0"/>
              <a:t>Transpiration</a:t>
            </a:r>
          </a:p>
        </p:txBody>
      </p:sp>
      <p:cxnSp>
        <p:nvCxnSpPr>
          <p:cNvPr id="905" name="Straight Connector 904">
            <a:extLst>
              <a:ext uri="{FF2B5EF4-FFF2-40B4-BE49-F238E27FC236}">
                <a16:creationId xmlns:a16="http://schemas.microsoft.com/office/drawing/2014/main" id="{14558FCF-F547-42A2-AFCC-DE0030A9DDC5}"/>
              </a:ext>
            </a:extLst>
          </p:cNvPr>
          <p:cNvCxnSpPr>
            <a:cxnSpLocks/>
          </p:cNvCxnSpPr>
          <p:nvPr/>
        </p:nvCxnSpPr>
        <p:spPr>
          <a:xfrm flipV="1">
            <a:off x="860796" y="10683316"/>
            <a:ext cx="342626" cy="152822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6" name="Straight Connector 905">
            <a:extLst>
              <a:ext uri="{FF2B5EF4-FFF2-40B4-BE49-F238E27FC236}">
                <a16:creationId xmlns:a16="http://schemas.microsoft.com/office/drawing/2014/main" id="{FD2E1971-7D72-4836-9F07-A29779235934}"/>
              </a:ext>
            </a:extLst>
          </p:cNvPr>
          <p:cNvCxnSpPr>
            <a:cxnSpLocks/>
          </p:cNvCxnSpPr>
          <p:nvPr/>
        </p:nvCxnSpPr>
        <p:spPr>
          <a:xfrm flipV="1">
            <a:off x="5322996" y="11663388"/>
            <a:ext cx="0" cy="320675"/>
          </a:xfrm>
          <a:prstGeom prst="line">
            <a:avLst/>
          </a:prstGeom>
          <a:ln w="19050"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7" name="Straight Connector 906">
            <a:extLst>
              <a:ext uri="{FF2B5EF4-FFF2-40B4-BE49-F238E27FC236}">
                <a16:creationId xmlns:a16="http://schemas.microsoft.com/office/drawing/2014/main" id="{F4E73BD1-58DF-42E9-8243-3BF9F8CFE52E}"/>
              </a:ext>
            </a:extLst>
          </p:cNvPr>
          <p:cNvCxnSpPr>
            <a:cxnSpLocks/>
          </p:cNvCxnSpPr>
          <p:nvPr/>
        </p:nvCxnSpPr>
        <p:spPr>
          <a:xfrm flipV="1">
            <a:off x="637894" y="9864305"/>
            <a:ext cx="528032" cy="283541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8" name="Straight Connector 907">
            <a:extLst>
              <a:ext uri="{FF2B5EF4-FFF2-40B4-BE49-F238E27FC236}">
                <a16:creationId xmlns:a16="http://schemas.microsoft.com/office/drawing/2014/main" id="{C451F750-1F50-4181-AF52-8E54F1608A93}"/>
              </a:ext>
            </a:extLst>
          </p:cNvPr>
          <p:cNvCxnSpPr>
            <a:cxnSpLocks/>
          </p:cNvCxnSpPr>
          <p:nvPr/>
        </p:nvCxnSpPr>
        <p:spPr>
          <a:xfrm flipV="1">
            <a:off x="2966969" y="9469383"/>
            <a:ext cx="416127" cy="366657"/>
          </a:xfrm>
          <a:prstGeom prst="line">
            <a:avLst/>
          </a:prstGeom>
          <a:ln w="19050"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09" name="Graphic 58" descr="Tiger">
            <a:extLst>
              <a:ext uri="{FF2B5EF4-FFF2-40B4-BE49-F238E27FC236}">
                <a16:creationId xmlns:a16="http://schemas.microsoft.com/office/drawing/2014/main" id="{F052D7AF-F499-4357-8CA5-E04B91C9E2CA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495" y="8041996"/>
            <a:ext cx="7461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0" name="Picture 26">
            <a:extLst>
              <a:ext uri="{FF2B5EF4-FFF2-40B4-BE49-F238E27FC236}">
                <a16:creationId xmlns:a16="http://schemas.microsoft.com/office/drawing/2014/main" id="{87935451-BD64-4A68-AA7E-08134EE8C884}"/>
              </a:ext>
            </a:extLst>
          </p:cNvPr>
          <p:cNvPicPr>
            <a:picLocks noChangeAspect="1"/>
          </p:cNvPicPr>
          <p:nvPr/>
        </p:nvPicPr>
        <p:blipFill>
          <a:blip r:embed="rId3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538" y="8974838"/>
            <a:ext cx="575794" cy="62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1" name="Picture 27">
            <a:extLst>
              <a:ext uri="{FF2B5EF4-FFF2-40B4-BE49-F238E27FC236}">
                <a16:creationId xmlns:a16="http://schemas.microsoft.com/office/drawing/2014/main" id="{0853A3CA-C6C8-4D51-9735-7D6DB6796B90}"/>
              </a:ext>
            </a:extLst>
          </p:cNvPr>
          <p:cNvPicPr>
            <a:picLocks noChangeAspect="1"/>
          </p:cNvPicPr>
          <p:nvPr/>
        </p:nvPicPr>
        <p:blipFill>
          <a:blip r:embed="rId3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0348" y="9610030"/>
            <a:ext cx="59213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2" name="Picture 42">
            <a:extLst>
              <a:ext uri="{FF2B5EF4-FFF2-40B4-BE49-F238E27FC236}">
                <a16:creationId xmlns:a16="http://schemas.microsoft.com/office/drawing/2014/main" id="{E4EA1CA1-E9D5-4CC0-AA7F-CADF1C603A60}"/>
              </a:ext>
            </a:extLst>
          </p:cNvPr>
          <p:cNvPicPr>
            <a:picLocks noChangeAspect="1"/>
          </p:cNvPicPr>
          <p:nvPr/>
        </p:nvPicPr>
        <p:blipFill>
          <a:blip r:embed="rId3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519" y="11791779"/>
            <a:ext cx="504825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3" name="Picture 111">
            <a:extLst>
              <a:ext uri="{FF2B5EF4-FFF2-40B4-BE49-F238E27FC236}">
                <a16:creationId xmlns:a16="http://schemas.microsoft.com/office/drawing/2014/main" id="{6BFFDFFA-34CC-47E4-9B7B-F2A0FC1EED98}"/>
              </a:ext>
            </a:extLst>
          </p:cNvPr>
          <p:cNvPicPr>
            <a:picLocks noChangeAspect="1"/>
          </p:cNvPicPr>
          <p:nvPr/>
        </p:nvPicPr>
        <p:blipFill>
          <a:blip r:embed="rId3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896" y="11867355"/>
            <a:ext cx="457200" cy="46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4" name="Picture 122">
            <a:extLst>
              <a:ext uri="{FF2B5EF4-FFF2-40B4-BE49-F238E27FC236}">
                <a16:creationId xmlns:a16="http://schemas.microsoft.com/office/drawing/2014/main" id="{72219013-9D3E-453A-9431-4A69766A0E6D}"/>
              </a:ext>
            </a:extLst>
          </p:cNvPr>
          <p:cNvPicPr>
            <a:picLocks noChangeAspect="1"/>
          </p:cNvPicPr>
          <p:nvPr/>
        </p:nvPicPr>
        <p:blipFill>
          <a:blip r:embed="rId35" cstate="hq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17" y="11030921"/>
            <a:ext cx="2508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5" name="Picture 2">
            <a:extLst>
              <a:ext uri="{FF2B5EF4-FFF2-40B4-BE49-F238E27FC236}">
                <a16:creationId xmlns:a16="http://schemas.microsoft.com/office/drawing/2014/main" id="{A69C7AD5-7A5C-40AB-843B-085329BAB2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60" t="50565" r="20792" b="20660"/>
          <a:stretch>
            <a:fillRect/>
          </a:stretch>
        </p:blipFill>
        <p:spPr bwMode="auto">
          <a:xfrm>
            <a:off x="3514954" y="12075126"/>
            <a:ext cx="5937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6" name="Picture 3">
            <a:extLst>
              <a:ext uri="{FF2B5EF4-FFF2-40B4-BE49-F238E27FC236}">
                <a16:creationId xmlns:a16="http://schemas.microsoft.com/office/drawing/2014/main" id="{C5DC8805-E887-4BFF-84CE-4AD0E122CC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32" t="47617" r="64043" b="41016"/>
          <a:stretch>
            <a:fillRect/>
          </a:stretch>
        </p:blipFill>
        <p:spPr bwMode="auto">
          <a:xfrm>
            <a:off x="3052472" y="10149972"/>
            <a:ext cx="758520" cy="690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7" name="TextBox 916"/>
          <p:cNvSpPr txBox="1"/>
          <p:nvPr/>
        </p:nvSpPr>
        <p:spPr>
          <a:xfrm>
            <a:off x="992360" y="8596474"/>
            <a:ext cx="822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Predator Prey </a:t>
            </a:r>
          </a:p>
        </p:txBody>
      </p:sp>
      <p:sp>
        <p:nvSpPr>
          <p:cNvPr id="918" name="TextBox 917"/>
          <p:cNvSpPr txBox="1"/>
          <p:nvPr/>
        </p:nvSpPr>
        <p:spPr>
          <a:xfrm>
            <a:off x="2335702" y="10328085"/>
            <a:ext cx="8334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Ecosystems </a:t>
            </a:r>
          </a:p>
        </p:txBody>
      </p:sp>
      <p:sp>
        <p:nvSpPr>
          <p:cNvPr id="919" name="TextBox 918"/>
          <p:cNvSpPr txBox="1"/>
          <p:nvPr/>
        </p:nvSpPr>
        <p:spPr>
          <a:xfrm>
            <a:off x="1807980" y="11880756"/>
            <a:ext cx="9548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Adaptations</a:t>
            </a:r>
          </a:p>
        </p:txBody>
      </p:sp>
      <p:sp>
        <p:nvSpPr>
          <p:cNvPr id="920" name="TextBox 919"/>
          <p:cNvSpPr txBox="1"/>
          <p:nvPr/>
        </p:nvSpPr>
        <p:spPr>
          <a:xfrm>
            <a:off x="1553320" y="10295248"/>
            <a:ext cx="10906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Communities</a:t>
            </a:r>
          </a:p>
        </p:txBody>
      </p:sp>
      <p:sp>
        <p:nvSpPr>
          <p:cNvPr id="921" name="TextBox 920"/>
          <p:cNvSpPr txBox="1"/>
          <p:nvPr/>
        </p:nvSpPr>
        <p:spPr>
          <a:xfrm>
            <a:off x="4626283" y="10639887"/>
            <a:ext cx="872825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900" dirty="0"/>
              <a:t>Distributions of Organisms </a:t>
            </a:r>
          </a:p>
        </p:txBody>
      </p:sp>
      <p:sp>
        <p:nvSpPr>
          <p:cNvPr id="922" name="TextBox 921"/>
          <p:cNvSpPr txBox="1"/>
          <p:nvPr/>
        </p:nvSpPr>
        <p:spPr>
          <a:xfrm>
            <a:off x="3859155" y="10594952"/>
            <a:ext cx="536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Food Webs</a:t>
            </a:r>
          </a:p>
        </p:txBody>
      </p:sp>
      <p:cxnSp>
        <p:nvCxnSpPr>
          <p:cNvPr id="923" name="Straight Connector 922"/>
          <p:cNvCxnSpPr>
            <a:stCxn id="915" idx="0"/>
          </p:cNvCxnSpPr>
          <p:nvPr/>
        </p:nvCxnSpPr>
        <p:spPr>
          <a:xfrm flipV="1">
            <a:off x="3811817" y="11608603"/>
            <a:ext cx="102276" cy="466523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4" name="TextBox 923"/>
          <p:cNvSpPr txBox="1"/>
          <p:nvPr/>
        </p:nvSpPr>
        <p:spPr>
          <a:xfrm>
            <a:off x="4000900" y="11788311"/>
            <a:ext cx="63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Food Chains</a:t>
            </a:r>
          </a:p>
        </p:txBody>
      </p:sp>
      <p:sp>
        <p:nvSpPr>
          <p:cNvPr id="925" name="TextBox 924"/>
          <p:cNvSpPr txBox="1"/>
          <p:nvPr/>
        </p:nvSpPr>
        <p:spPr>
          <a:xfrm>
            <a:off x="4924927" y="12101511"/>
            <a:ext cx="97471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Decomposition</a:t>
            </a:r>
          </a:p>
        </p:txBody>
      </p:sp>
      <p:sp>
        <p:nvSpPr>
          <p:cNvPr id="926" name="TextBox 925"/>
          <p:cNvSpPr txBox="1"/>
          <p:nvPr/>
        </p:nvSpPr>
        <p:spPr>
          <a:xfrm>
            <a:off x="224359" y="9616971"/>
            <a:ext cx="88899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900" dirty="0"/>
              <a:t>Sampling Techniques</a:t>
            </a:r>
          </a:p>
        </p:txBody>
      </p:sp>
      <p:sp>
        <p:nvSpPr>
          <p:cNvPr id="927" name="TextBox 926"/>
          <p:cNvSpPr txBox="1"/>
          <p:nvPr/>
        </p:nvSpPr>
        <p:spPr>
          <a:xfrm>
            <a:off x="2153574" y="10100581"/>
            <a:ext cx="98425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Water Cycle</a:t>
            </a:r>
          </a:p>
        </p:txBody>
      </p:sp>
      <p:sp>
        <p:nvSpPr>
          <p:cNvPr id="944" name="Rectangle 943">
            <a:extLst>
              <a:ext uri="{FF2B5EF4-FFF2-40B4-BE49-F238E27FC236}">
                <a16:creationId xmlns:a16="http://schemas.microsoft.com/office/drawing/2014/main" id="{C6DDF595-D873-4C5D-8B2A-737FB2A9DC52}"/>
              </a:ext>
            </a:extLst>
          </p:cNvPr>
          <p:cNvSpPr/>
          <p:nvPr/>
        </p:nvSpPr>
        <p:spPr>
          <a:xfrm>
            <a:off x="2872890" y="8902774"/>
            <a:ext cx="13960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900"/>
          </a:p>
        </p:txBody>
      </p:sp>
      <p:sp>
        <p:nvSpPr>
          <p:cNvPr id="945" name="TextBox 944"/>
          <p:cNvSpPr txBox="1"/>
          <p:nvPr/>
        </p:nvSpPr>
        <p:spPr>
          <a:xfrm>
            <a:off x="1936846" y="11218765"/>
            <a:ext cx="29647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Ecologist</a:t>
            </a:r>
          </a:p>
        </p:txBody>
      </p:sp>
      <p:sp>
        <p:nvSpPr>
          <p:cNvPr id="946" name="TextBox 945"/>
          <p:cNvSpPr txBox="1"/>
          <p:nvPr/>
        </p:nvSpPr>
        <p:spPr>
          <a:xfrm>
            <a:off x="3870125" y="9147542"/>
            <a:ext cx="29647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Geologist</a:t>
            </a:r>
          </a:p>
        </p:txBody>
      </p:sp>
      <p:sp>
        <p:nvSpPr>
          <p:cNvPr id="950" name="TextBox 949"/>
          <p:cNvSpPr txBox="1"/>
          <p:nvPr/>
        </p:nvSpPr>
        <p:spPr>
          <a:xfrm>
            <a:off x="3182794" y="8467947"/>
            <a:ext cx="833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Types of rocks </a:t>
            </a:r>
          </a:p>
        </p:txBody>
      </p:sp>
      <p:sp>
        <p:nvSpPr>
          <p:cNvPr id="951" name="TextBox 950"/>
          <p:cNvSpPr txBox="1"/>
          <p:nvPr/>
        </p:nvSpPr>
        <p:spPr>
          <a:xfrm>
            <a:off x="4074504" y="8539645"/>
            <a:ext cx="8334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Fossils</a:t>
            </a:r>
          </a:p>
        </p:txBody>
      </p:sp>
      <p:sp>
        <p:nvSpPr>
          <p:cNvPr id="952" name="TextBox 951"/>
          <p:cNvSpPr txBox="1"/>
          <p:nvPr/>
        </p:nvSpPr>
        <p:spPr>
          <a:xfrm>
            <a:off x="3785619" y="9821472"/>
            <a:ext cx="833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Structure of the Earth </a:t>
            </a:r>
          </a:p>
        </p:txBody>
      </p:sp>
      <p:sp>
        <p:nvSpPr>
          <p:cNvPr id="953" name="TextBox 952"/>
          <p:cNvSpPr txBox="1"/>
          <p:nvPr/>
        </p:nvSpPr>
        <p:spPr>
          <a:xfrm>
            <a:off x="5100238" y="9721173"/>
            <a:ext cx="8334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Weathering </a:t>
            </a:r>
          </a:p>
        </p:txBody>
      </p:sp>
      <p:sp>
        <p:nvSpPr>
          <p:cNvPr id="954" name="TextBox 953"/>
          <p:cNvSpPr txBox="1"/>
          <p:nvPr/>
        </p:nvSpPr>
        <p:spPr>
          <a:xfrm>
            <a:off x="4992052" y="8447149"/>
            <a:ext cx="8334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Fossil Fuels </a:t>
            </a:r>
          </a:p>
        </p:txBody>
      </p:sp>
      <p:sp>
        <p:nvSpPr>
          <p:cNvPr id="955" name="TextBox 954"/>
          <p:cNvSpPr txBox="1"/>
          <p:nvPr/>
        </p:nvSpPr>
        <p:spPr>
          <a:xfrm>
            <a:off x="5903042" y="9871307"/>
            <a:ext cx="8334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Air pollution</a:t>
            </a:r>
          </a:p>
        </p:txBody>
      </p:sp>
      <p:cxnSp>
        <p:nvCxnSpPr>
          <p:cNvPr id="956" name="Straight Connector 955">
            <a:extLst>
              <a:ext uri="{FF2B5EF4-FFF2-40B4-BE49-F238E27FC236}">
                <a16:creationId xmlns:a16="http://schemas.microsoft.com/office/drawing/2014/main" id="{880D4ADA-8EAD-474F-B3B5-A2B705DA4F71}"/>
              </a:ext>
            </a:extLst>
          </p:cNvPr>
          <p:cNvCxnSpPr>
            <a:cxnSpLocks/>
          </p:cNvCxnSpPr>
          <p:nvPr/>
        </p:nvCxnSpPr>
        <p:spPr>
          <a:xfrm flipH="1">
            <a:off x="3434542" y="8791993"/>
            <a:ext cx="152400" cy="304800"/>
          </a:xfrm>
          <a:prstGeom prst="line">
            <a:avLst/>
          </a:prstGeom>
          <a:ln w="19050"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7" name="Straight Connector 956">
            <a:extLst>
              <a:ext uri="{FF2B5EF4-FFF2-40B4-BE49-F238E27FC236}">
                <a16:creationId xmlns:a16="http://schemas.microsoft.com/office/drawing/2014/main" id="{880D4ADA-8EAD-474F-B3B5-A2B705DA4F71}"/>
              </a:ext>
            </a:extLst>
          </p:cNvPr>
          <p:cNvCxnSpPr>
            <a:cxnSpLocks/>
          </p:cNvCxnSpPr>
          <p:nvPr/>
        </p:nvCxnSpPr>
        <p:spPr>
          <a:xfrm flipH="1">
            <a:off x="4221233" y="8746902"/>
            <a:ext cx="152400" cy="304800"/>
          </a:xfrm>
          <a:prstGeom prst="line">
            <a:avLst/>
          </a:prstGeom>
          <a:ln w="19050"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8" name="Straight Connector 957">
            <a:extLst>
              <a:ext uri="{FF2B5EF4-FFF2-40B4-BE49-F238E27FC236}">
                <a16:creationId xmlns:a16="http://schemas.microsoft.com/office/drawing/2014/main" id="{880D4ADA-8EAD-474F-B3B5-A2B705DA4F71}"/>
              </a:ext>
            </a:extLst>
          </p:cNvPr>
          <p:cNvCxnSpPr>
            <a:cxnSpLocks/>
          </p:cNvCxnSpPr>
          <p:nvPr/>
        </p:nvCxnSpPr>
        <p:spPr>
          <a:xfrm flipH="1">
            <a:off x="5276311" y="8723313"/>
            <a:ext cx="11623" cy="325693"/>
          </a:xfrm>
          <a:prstGeom prst="line">
            <a:avLst/>
          </a:prstGeom>
          <a:ln w="19050"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0" name="Straight Connector 959">
            <a:extLst>
              <a:ext uri="{FF2B5EF4-FFF2-40B4-BE49-F238E27FC236}">
                <a16:creationId xmlns:a16="http://schemas.microsoft.com/office/drawing/2014/main" id="{FD2E1971-7D72-4836-9F07-A29779235934}"/>
              </a:ext>
            </a:extLst>
          </p:cNvPr>
          <p:cNvCxnSpPr>
            <a:cxnSpLocks/>
          </p:cNvCxnSpPr>
          <p:nvPr/>
        </p:nvCxnSpPr>
        <p:spPr>
          <a:xfrm flipV="1">
            <a:off x="4297433" y="9547652"/>
            <a:ext cx="0" cy="320675"/>
          </a:xfrm>
          <a:prstGeom prst="line">
            <a:avLst/>
          </a:prstGeom>
          <a:ln w="19050"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1" name="Straight Connector 960">
            <a:extLst>
              <a:ext uri="{FF2B5EF4-FFF2-40B4-BE49-F238E27FC236}">
                <a16:creationId xmlns:a16="http://schemas.microsoft.com/office/drawing/2014/main" id="{FD2E1971-7D72-4836-9F07-A29779235934}"/>
              </a:ext>
            </a:extLst>
          </p:cNvPr>
          <p:cNvCxnSpPr>
            <a:cxnSpLocks/>
          </p:cNvCxnSpPr>
          <p:nvPr/>
        </p:nvCxnSpPr>
        <p:spPr>
          <a:xfrm flipV="1">
            <a:off x="5499108" y="9490076"/>
            <a:ext cx="0" cy="320675"/>
          </a:xfrm>
          <a:prstGeom prst="line">
            <a:avLst/>
          </a:prstGeom>
          <a:ln w="19050"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2" name="Straight Connector 961">
            <a:extLst>
              <a:ext uri="{FF2B5EF4-FFF2-40B4-BE49-F238E27FC236}">
                <a16:creationId xmlns:a16="http://schemas.microsoft.com/office/drawing/2014/main" id="{FD2E1971-7D72-4836-9F07-A29779235934}"/>
              </a:ext>
            </a:extLst>
          </p:cNvPr>
          <p:cNvCxnSpPr>
            <a:cxnSpLocks/>
          </p:cNvCxnSpPr>
          <p:nvPr/>
        </p:nvCxnSpPr>
        <p:spPr>
          <a:xfrm flipV="1">
            <a:off x="6194640" y="9490075"/>
            <a:ext cx="0" cy="320675"/>
          </a:xfrm>
          <a:prstGeom prst="line">
            <a:avLst/>
          </a:prstGeom>
          <a:ln w="19050"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6" name="Picture 165" descr="The &lt;strong&gt;Earth's&lt;/strong&gt; &lt;strong&gt;structure&lt;/strong&gt;"/>
          <p:cNvPicPr>
            <a:picLocks noChangeAspect="1"/>
          </p:cNvPicPr>
          <p:nvPr/>
        </p:nvPicPr>
        <p:blipFill>
          <a:blip r:embed="rId38" cstate="hq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966" y="9919143"/>
            <a:ext cx="879337" cy="646666"/>
          </a:xfrm>
          <a:prstGeom prst="rect">
            <a:avLst/>
          </a:prstGeom>
        </p:spPr>
      </p:pic>
      <p:pic>
        <p:nvPicPr>
          <p:cNvPr id="964" name="Picture 6">
            <a:extLst>
              <a:ext uri="{FF2B5EF4-FFF2-40B4-BE49-F238E27FC236}">
                <a16:creationId xmlns:a16="http://schemas.microsoft.com/office/drawing/2014/main" id="{A9103BFD-6BA4-48E9-A874-8C1E7A3D9AAC}"/>
              </a:ext>
            </a:extLst>
          </p:cNvPr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4856" y="7892371"/>
            <a:ext cx="398462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5" name="Rectangle 964">
            <a:extLst>
              <a:ext uri="{FF2B5EF4-FFF2-40B4-BE49-F238E27FC236}">
                <a16:creationId xmlns:a16="http://schemas.microsoft.com/office/drawing/2014/main" id="{C6DDF595-D873-4C5D-8B2A-737FB2A9DC52}"/>
              </a:ext>
            </a:extLst>
          </p:cNvPr>
          <p:cNvSpPr/>
          <p:nvPr/>
        </p:nvSpPr>
        <p:spPr>
          <a:xfrm>
            <a:off x="6683896" y="8914019"/>
            <a:ext cx="13960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900"/>
          </a:p>
        </p:txBody>
      </p:sp>
      <p:cxnSp>
        <p:nvCxnSpPr>
          <p:cNvPr id="966" name="Straight Connector 965">
            <a:extLst>
              <a:ext uri="{FF2B5EF4-FFF2-40B4-BE49-F238E27FC236}">
                <a16:creationId xmlns:a16="http://schemas.microsoft.com/office/drawing/2014/main" id="{4D1BBD61-9F55-4579-996F-EFE618B7EA76}"/>
              </a:ext>
            </a:extLst>
          </p:cNvPr>
          <p:cNvCxnSpPr>
            <a:cxnSpLocks/>
          </p:cNvCxnSpPr>
          <p:nvPr/>
        </p:nvCxnSpPr>
        <p:spPr>
          <a:xfrm flipH="1">
            <a:off x="8482955" y="8736286"/>
            <a:ext cx="547845" cy="559792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7" name="Straight Connector 966">
            <a:extLst>
              <a:ext uri="{FF2B5EF4-FFF2-40B4-BE49-F238E27FC236}">
                <a16:creationId xmlns:a16="http://schemas.microsoft.com/office/drawing/2014/main" id="{471AAB27-87CC-4CA0-A373-0C845D11A31F}"/>
              </a:ext>
            </a:extLst>
          </p:cNvPr>
          <p:cNvCxnSpPr>
            <a:cxnSpLocks/>
          </p:cNvCxnSpPr>
          <p:nvPr/>
        </p:nvCxnSpPr>
        <p:spPr>
          <a:xfrm>
            <a:off x="7026012" y="8664832"/>
            <a:ext cx="0" cy="377614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8" name="Straight Connector 967">
            <a:extLst>
              <a:ext uri="{FF2B5EF4-FFF2-40B4-BE49-F238E27FC236}">
                <a16:creationId xmlns:a16="http://schemas.microsoft.com/office/drawing/2014/main" id="{B71B06FB-E412-40D5-908D-52A646DDAB26}"/>
              </a:ext>
            </a:extLst>
          </p:cNvPr>
          <p:cNvCxnSpPr>
            <a:cxnSpLocks/>
          </p:cNvCxnSpPr>
          <p:nvPr/>
        </p:nvCxnSpPr>
        <p:spPr>
          <a:xfrm flipV="1">
            <a:off x="7810475" y="9333831"/>
            <a:ext cx="0" cy="407084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9" name="Rectangle 968">
            <a:extLst>
              <a:ext uri="{FF2B5EF4-FFF2-40B4-BE49-F238E27FC236}">
                <a16:creationId xmlns:a16="http://schemas.microsoft.com/office/drawing/2014/main" id="{8930CEF7-8127-4F03-A320-00CB82C8E2DE}"/>
              </a:ext>
            </a:extLst>
          </p:cNvPr>
          <p:cNvSpPr/>
          <p:nvPr/>
        </p:nvSpPr>
        <p:spPr>
          <a:xfrm>
            <a:off x="6833224" y="8344420"/>
            <a:ext cx="81820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/>
              <a:t>Conservation of mass</a:t>
            </a:r>
          </a:p>
        </p:txBody>
      </p:sp>
      <p:sp>
        <p:nvSpPr>
          <p:cNvPr id="970" name="Rectangle 969">
            <a:extLst>
              <a:ext uri="{FF2B5EF4-FFF2-40B4-BE49-F238E27FC236}">
                <a16:creationId xmlns:a16="http://schemas.microsoft.com/office/drawing/2014/main" id="{A9C9ECD3-9AD6-4725-BD57-844C262C38A6}"/>
              </a:ext>
            </a:extLst>
          </p:cNvPr>
          <p:cNvSpPr/>
          <p:nvPr/>
        </p:nvSpPr>
        <p:spPr>
          <a:xfrm>
            <a:off x="7267822" y="9740915"/>
            <a:ext cx="8342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900" dirty="0"/>
              <a:t>Relative formula mass</a:t>
            </a:r>
          </a:p>
        </p:txBody>
      </p:sp>
      <p:sp>
        <p:nvSpPr>
          <p:cNvPr id="971" name="Rectangle 970">
            <a:extLst>
              <a:ext uri="{FF2B5EF4-FFF2-40B4-BE49-F238E27FC236}">
                <a16:creationId xmlns:a16="http://schemas.microsoft.com/office/drawing/2014/main" id="{CCBC8A8C-400F-4882-B8C0-6543D91D7E01}"/>
              </a:ext>
            </a:extLst>
          </p:cNvPr>
          <p:cNvSpPr/>
          <p:nvPr/>
        </p:nvSpPr>
        <p:spPr>
          <a:xfrm>
            <a:off x="9073718" y="8486214"/>
            <a:ext cx="500458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/>
              <a:t>Moles </a:t>
            </a:r>
          </a:p>
        </p:txBody>
      </p:sp>
      <p:pic>
        <p:nvPicPr>
          <p:cNvPr id="972" name="Picture 971">
            <a:extLst>
              <a:ext uri="{FF2B5EF4-FFF2-40B4-BE49-F238E27FC236}">
                <a16:creationId xmlns:a16="http://schemas.microsoft.com/office/drawing/2014/main" id="{0AB046F0-866A-46FA-B463-6DD8839E66A0}"/>
              </a:ext>
            </a:extLst>
          </p:cNvPr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8904385" y="8965806"/>
            <a:ext cx="740586" cy="974865"/>
          </a:xfrm>
          <a:prstGeom prst="rect">
            <a:avLst/>
          </a:prstGeom>
        </p:spPr>
      </p:pic>
      <p:sp>
        <p:nvSpPr>
          <p:cNvPr id="973" name="TextBox 972">
            <a:extLst>
              <a:ext uri="{FF2B5EF4-FFF2-40B4-BE49-F238E27FC236}">
                <a16:creationId xmlns:a16="http://schemas.microsoft.com/office/drawing/2014/main" id="{463E21FF-0E62-4739-B228-713E93D9B934}"/>
              </a:ext>
            </a:extLst>
          </p:cNvPr>
          <p:cNvSpPr txBox="1"/>
          <p:nvPr/>
        </p:nvSpPr>
        <p:spPr>
          <a:xfrm rot="19208044">
            <a:off x="6372040" y="10015103"/>
            <a:ext cx="15269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 Rounded MT Bold" panose="020F0704030504030204" pitchFamily="34" charset="0"/>
              </a:rPr>
              <a:t>O=C=O</a:t>
            </a:r>
          </a:p>
        </p:txBody>
      </p:sp>
      <p:pic>
        <p:nvPicPr>
          <p:cNvPr id="974" name="Graphic 321" descr="Scales of justice">
            <a:extLst>
              <a:ext uri="{FF2B5EF4-FFF2-40B4-BE49-F238E27FC236}">
                <a16:creationId xmlns:a16="http://schemas.microsoft.com/office/drawing/2014/main" id="{DA92F7BC-5D2B-46B5-A9C4-E99E995A89E1}"/>
              </a:ext>
            </a:extLst>
          </p:cNvPr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3"/>
              </a:ext>
            </a:extLst>
          </a:blip>
          <a:stretch>
            <a:fillRect/>
          </a:stretch>
        </p:blipFill>
        <p:spPr>
          <a:xfrm>
            <a:off x="7405785" y="7698313"/>
            <a:ext cx="788848" cy="788848"/>
          </a:xfrm>
          <a:prstGeom prst="rect">
            <a:avLst/>
          </a:prstGeom>
        </p:spPr>
      </p:pic>
      <p:sp>
        <p:nvSpPr>
          <p:cNvPr id="975" name="TextBox 974"/>
          <p:cNvSpPr txBox="1"/>
          <p:nvPr/>
        </p:nvSpPr>
        <p:spPr>
          <a:xfrm>
            <a:off x="7277632" y="8941572"/>
            <a:ext cx="29647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Pharmacist</a:t>
            </a:r>
          </a:p>
        </p:txBody>
      </p:sp>
      <p:sp>
        <p:nvSpPr>
          <p:cNvPr id="977" name="Rectangle 976">
            <a:extLst>
              <a:ext uri="{FF2B5EF4-FFF2-40B4-BE49-F238E27FC236}">
                <a16:creationId xmlns:a16="http://schemas.microsoft.com/office/drawing/2014/main" id="{8930CEF7-8127-4F03-A320-00CB82C8E2DE}"/>
              </a:ext>
            </a:extLst>
          </p:cNvPr>
          <p:cNvSpPr/>
          <p:nvPr/>
        </p:nvSpPr>
        <p:spPr>
          <a:xfrm>
            <a:off x="8837681" y="7376150"/>
            <a:ext cx="81820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/>
              <a:t>Solutions</a:t>
            </a:r>
          </a:p>
        </p:txBody>
      </p:sp>
      <p:sp>
        <p:nvSpPr>
          <p:cNvPr id="978" name="Rectangle 977">
            <a:extLst>
              <a:ext uri="{FF2B5EF4-FFF2-40B4-BE49-F238E27FC236}">
                <a16:creationId xmlns:a16="http://schemas.microsoft.com/office/drawing/2014/main" id="{8930CEF7-8127-4F03-A320-00CB82C8E2DE}"/>
              </a:ext>
            </a:extLst>
          </p:cNvPr>
          <p:cNvSpPr/>
          <p:nvPr/>
        </p:nvSpPr>
        <p:spPr>
          <a:xfrm>
            <a:off x="8629737" y="6769743"/>
            <a:ext cx="81820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/>
              <a:t>Solubility </a:t>
            </a:r>
          </a:p>
        </p:txBody>
      </p:sp>
      <p:sp>
        <p:nvSpPr>
          <p:cNvPr id="979" name="Rectangle 978">
            <a:extLst>
              <a:ext uri="{FF2B5EF4-FFF2-40B4-BE49-F238E27FC236}">
                <a16:creationId xmlns:a16="http://schemas.microsoft.com/office/drawing/2014/main" id="{8930CEF7-8127-4F03-A320-00CB82C8E2DE}"/>
              </a:ext>
            </a:extLst>
          </p:cNvPr>
          <p:cNvSpPr/>
          <p:nvPr/>
        </p:nvSpPr>
        <p:spPr>
          <a:xfrm>
            <a:off x="6893287" y="7582575"/>
            <a:ext cx="81820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/>
              <a:t>Purity</a:t>
            </a:r>
          </a:p>
        </p:txBody>
      </p:sp>
      <p:sp>
        <p:nvSpPr>
          <p:cNvPr id="980" name="Rectangle 979">
            <a:extLst>
              <a:ext uri="{FF2B5EF4-FFF2-40B4-BE49-F238E27FC236}">
                <a16:creationId xmlns:a16="http://schemas.microsoft.com/office/drawing/2014/main" id="{8930CEF7-8127-4F03-A320-00CB82C8E2DE}"/>
              </a:ext>
            </a:extLst>
          </p:cNvPr>
          <p:cNvSpPr/>
          <p:nvPr/>
        </p:nvSpPr>
        <p:spPr>
          <a:xfrm>
            <a:off x="7246782" y="6287457"/>
            <a:ext cx="1286031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/>
              <a:t>Chromatography</a:t>
            </a:r>
          </a:p>
        </p:txBody>
      </p:sp>
      <p:pic>
        <p:nvPicPr>
          <p:cNvPr id="981" name="Graphic 53" descr="Beaker">
            <a:extLst>
              <a:ext uri="{FF2B5EF4-FFF2-40B4-BE49-F238E27FC236}">
                <a16:creationId xmlns:a16="http://schemas.microsoft.com/office/drawing/2014/main" id="{54C8A6F5-13F0-4D1F-9865-37F12D4DF97F}"/>
              </a:ext>
            </a:extLst>
          </p:cNvPr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5"/>
              </a:ext>
            </a:extLst>
          </a:blip>
          <a:stretch>
            <a:fillRect/>
          </a:stretch>
        </p:blipFill>
        <p:spPr>
          <a:xfrm>
            <a:off x="8237270" y="5861013"/>
            <a:ext cx="833616" cy="833616"/>
          </a:xfrm>
          <a:prstGeom prst="rect">
            <a:avLst/>
          </a:prstGeom>
        </p:spPr>
      </p:pic>
      <p:cxnSp>
        <p:nvCxnSpPr>
          <p:cNvPr id="982" name="Straight Connector 981">
            <a:extLst>
              <a:ext uri="{FF2B5EF4-FFF2-40B4-BE49-F238E27FC236}">
                <a16:creationId xmlns:a16="http://schemas.microsoft.com/office/drawing/2014/main" id="{B71B06FB-E412-40D5-908D-52A646DDAB26}"/>
              </a:ext>
            </a:extLst>
          </p:cNvPr>
          <p:cNvCxnSpPr>
            <a:cxnSpLocks/>
          </p:cNvCxnSpPr>
          <p:nvPr/>
        </p:nvCxnSpPr>
        <p:spPr>
          <a:xfrm flipV="1">
            <a:off x="7302391" y="7271970"/>
            <a:ext cx="0" cy="407084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3" name="Straight Connector 982">
            <a:extLst>
              <a:ext uri="{FF2B5EF4-FFF2-40B4-BE49-F238E27FC236}">
                <a16:creationId xmlns:a16="http://schemas.microsoft.com/office/drawing/2014/main" id="{471AAB27-87CC-4CA0-A373-0C845D11A31F}"/>
              </a:ext>
            </a:extLst>
          </p:cNvPr>
          <p:cNvCxnSpPr>
            <a:cxnSpLocks/>
          </p:cNvCxnSpPr>
          <p:nvPr/>
        </p:nvCxnSpPr>
        <p:spPr>
          <a:xfrm flipH="1">
            <a:off x="8805065" y="7606982"/>
            <a:ext cx="190878" cy="353207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5" name="Straight Connector 984">
            <a:extLst>
              <a:ext uri="{FF2B5EF4-FFF2-40B4-BE49-F238E27FC236}">
                <a16:creationId xmlns:a16="http://schemas.microsoft.com/office/drawing/2014/main" id="{471AAB27-87CC-4CA0-A373-0C845D11A31F}"/>
              </a:ext>
            </a:extLst>
          </p:cNvPr>
          <p:cNvCxnSpPr>
            <a:cxnSpLocks/>
          </p:cNvCxnSpPr>
          <p:nvPr/>
        </p:nvCxnSpPr>
        <p:spPr>
          <a:xfrm>
            <a:off x="8631845" y="6980786"/>
            <a:ext cx="0" cy="377614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6" name="Straight Connector 985">
            <a:extLst>
              <a:ext uri="{FF2B5EF4-FFF2-40B4-BE49-F238E27FC236}">
                <a16:creationId xmlns:a16="http://schemas.microsoft.com/office/drawing/2014/main" id="{471AAB27-87CC-4CA0-A373-0C845D11A31F}"/>
              </a:ext>
            </a:extLst>
          </p:cNvPr>
          <p:cNvCxnSpPr>
            <a:cxnSpLocks/>
          </p:cNvCxnSpPr>
          <p:nvPr/>
        </p:nvCxnSpPr>
        <p:spPr>
          <a:xfrm>
            <a:off x="7675502" y="6518289"/>
            <a:ext cx="0" cy="377614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7" name="Rectangle 986">
            <a:extLst>
              <a:ext uri="{FF2B5EF4-FFF2-40B4-BE49-F238E27FC236}">
                <a16:creationId xmlns:a16="http://schemas.microsoft.com/office/drawing/2014/main" id="{C6DDF595-D873-4C5D-8B2A-737FB2A9DC52}"/>
              </a:ext>
            </a:extLst>
          </p:cNvPr>
          <p:cNvSpPr/>
          <p:nvPr/>
        </p:nvSpPr>
        <p:spPr>
          <a:xfrm>
            <a:off x="6594329" y="6735084"/>
            <a:ext cx="13960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900"/>
          </a:p>
        </p:txBody>
      </p:sp>
      <p:cxnSp>
        <p:nvCxnSpPr>
          <p:cNvPr id="988" name="Straight Connector 987">
            <a:extLst>
              <a:ext uri="{FF2B5EF4-FFF2-40B4-BE49-F238E27FC236}">
                <a16:creationId xmlns:a16="http://schemas.microsoft.com/office/drawing/2014/main" id="{E64338C0-E09F-E84D-91F2-CB8BB2D36010}"/>
              </a:ext>
            </a:extLst>
          </p:cNvPr>
          <p:cNvCxnSpPr>
            <a:cxnSpLocks/>
          </p:cNvCxnSpPr>
          <p:nvPr/>
        </p:nvCxnSpPr>
        <p:spPr>
          <a:xfrm>
            <a:off x="3900430" y="6429361"/>
            <a:ext cx="0" cy="62071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9" name="Straight Connector 988">
            <a:extLst>
              <a:ext uri="{FF2B5EF4-FFF2-40B4-BE49-F238E27FC236}">
                <a16:creationId xmlns:a16="http://schemas.microsoft.com/office/drawing/2014/main" id="{859B72ED-06B5-D04F-8934-D12A027925F0}"/>
              </a:ext>
            </a:extLst>
          </p:cNvPr>
          <p:cNvCxnSpPr>
            <a:cxnSpLocks/>
          </p:cNvCxnSpPr>
          <p:nvPr/>
        </p:nvCxnSpPr>
        <p:spPr>
          <a:xfrm flipV="1">
            <a:off x="3399681" y="7204061"/>
            <a:ext cx="443600" cy="35176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0" name="Straight Connector 989">
            <a:extLst>
              <a:ext uri="{FF2B5EF4-FFF2-40B4-BE49-F238E27FC236}">
                <a16:creationId xmlns:a16="http://schemas.microsoft.com/office/drawing/2014/main" id="{ADEA7341-227F-C94C-8590-9A4C26562B61}"/>
              </a:ext>
            </a:extLst>
          </p:cNvPr>
          <p:cNvCxnSpPr>
            <a:cxnSpLocks/>
            <a:stCxn id="996" idx="0"/>
          </p:cNvCxnSpPr>
          <p:nvPr/>
        </p:nvCxnSpPr>
        <p:spPr>
          <a:xfrm>
            <a:off x="4950204" y="6299299"/>
            <a:ext cx="7938" cy="54768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1" name="Straight Connector 990">
            <a:extLst>
              <a:ext uri="{FF2B5EF4-FFF2-40B4-BE49-F238E27FC236}">
                <a16:creationId xmlns:a16="http://schemas.microsoft.com/office/drawing/2014/main" id="{E8AAB0BF-36A9-804A-8EA6-26A41D71410B}"/>
              </a:ext>
            </a:extLst>
          </p:cNvPr>
          <p:cNvCxnSpPr>
            <a:cxnSpLocks/>
          </p:cNvCxnSpPr>
          <p:nvPr/>
        </p:nvCxnSpPr>
        <p:spPr>
          <a:xfrm flipH="1" flipV="1">
            <a:off x="5154367" y="7348578"/>
            <a:ext cx="31750" cy="32067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2" name="Straight Connector 991">
            <a:extLst>
              <a:ext uri="{FF2B5EF4-FFF2-40B4-BE49-F238E27FC236}">
                <a16:creationId xmlns:a16="http://schemas.microsoft.com/office/drawing/2014/main" id="{C78E72D1-A4E0-D94A-AD26-756C6F30DB76}"/>
              </a:ext>
            </a:extLst>
          </p:cNvPr>
          <p:cNvCxnSpPr>
            <a:cxnSpLocks/>
          </p:cNvCxnSpPr>
          <p:nvPr/>
        </p:nvCxnSpPr>
        <p:spPr>
          <a:xfrm>
            <a:off x="6529767" y="6687203"/>
            <a:ext cx="0" cy="45084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93" name="Picture 82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113" y="7747169"/>
            <a:ext cx="334963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4" name="Picture 85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2588" y="6008919"/>
            <a:ext cx="611187" cy="62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5" name="Picture 89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891" y="7739294"/>
            <a:ext cx="589449" cy="584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6" name="Picture 101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90807" flipH="1">
            <a:off x="4758117" y="6285012"/>
            <a:ext cx="466725" cy="13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7" name="Picture 80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4155" y="6193550"/>
            <a:ext cx="4556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99" name="TextBox 52"/>
          <p:cNvSpPr txBox="1">
            <a:spLocks noChangeArrowheads="1"/>
          </p:cNvSpPr>
          <p:nvPr/>
        </p:nvSpPr>
        <p:spPr bwMode="auto">
          <a:xfrm>
            <a:off x="3955993" y="6984986"/>
            <a:ext cx="1482725" cy="40011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000" b="1" dirty="0">
                <a:solidFill>
                  <a:schemeClr val="bg1"/>
                </a:solidFill>
                <a:latin typeface="+mj-lt"/>
              </a:rPr>
              <a:t>Electrician</a:t>
            </a:r>
          </a:p>
        </p:txBody>
      </p:sp>
      <p:pic>
        <p:nvPicPr>
          <p:cNvPr id="1001" name="Picture 54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7392" y="7456303"/>
            <a:ext cx="7175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2" name="Picture 58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390" y="5967037"/>
            <a:ext cx="733861" cy="803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3" name="TextBox 25"/>
          <p:cNvSpPr txBox="1">
            <a:spLocks noChangeArrowheads="1"/>
          </p:cNvSpPr>
          <p:nvPr/>
        </p:nvSpPr>
        <p:spPr bwMode="auto">
          <a:xfrm>
            <a:off x="3847083" y="6129457"/>
            <a:ext cx="74759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GB" altLang="en-US" sz="900" dirty="0"/>
              <a:t>Potential Difference</a:t>
            </a:r>
          </a:p>
        </p:txBody>
      </p:sp>
      <p:sp>
        <p:nvSpPr>
          <p:cNvPr id="1004" name="TextBox 33"/>
          <p:cNvSpPr txBox="1">
            <a:spLocks noChangeArrowheads="1"/>
          </p:cNvSpPr>
          <p:nvPr/>
        </p:nvSpPr>
        <p:spPr bwMode="auto">
          <a:xfrm>
            <a:off x="4643816" y="5942135"/>
            <a:ext cx="69532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900" dirty="0"/>
              <a:t>Resistance</a:t>
            </a:r>
          </a:p>
        </p:txBody>
      </p:sp>
      <p:sp>
        <p:nvSpPr>
          <p:cNvPr id="1005" name="TextBox 35"/>
          <p:cNvSpPr txBox="1">
            <a:spLocks noChangeArrowheads="1"/>
          </p:cNvSpPr>
          <p:nvPr/>
        </p:nvSpPr>
        <p:spPr bwMode="auto">
          <a:xfrm>
            <a:off x="6021767" y="6466600"/>
            <a:ext cx="665163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900"/>
              <a:t>Static</a:t>
            </a:r>
          </a:p>
        </p:txBody>
      </p:sp>
      <p:sp>
        <p:nvSpPr>
          <p:cNvPr id="1006" name="TextBox 36"/>
          <p:cNvSpPr txBox="1">
            <a:spLocks noChangeArrowheads="1"/>
          </p:cNvSpPr>
          <p:nvPr/>
        </p:nvSpPr>
        <p:spPr bwMode="auto">
          <a:xfrm>
            <a:off x="4414780" y="7537436"/>
            <a:ext cx="93662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900" dirty="0"/>
              <a:t>Circuits</a:t>
            </a:r>
          </a:p>
        </p:txBody>
      </p:sp>
      <p:sp>
        <p:nvSpPr>
          <p:cNvPr id="1007" name="TextBox 39"/>
          <p:cNvSpPr txBox="1">
            <a:spLocks noChangeArrowheads="1"/>
          </p:cNvSpPr>
          <p:nvPr/>
        </p:nvSpPr>
        <p:spPr bwMode="auto">
          <a:xfrm>
            <a:off x="3503367" y="7594701"/>
            <a:ext cx="7461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900" dirty="0"/>
              <a:t>Amps and Voltage</a:t>
            </a:r>
          </a:p>
        </p:txBody>
      </p:sp>
      <p:cxnSp>
        <p:nvCxnSpPr>
          <p:cNvPr id="1008" name="Straight Connector 1007">
            <a:extLst>
              <a:ext uri="{FF2B5EF4-FFF2-40B4-BE49-F238E27FC236}">
                <a16:creationId xmlns:a16="http://schemas.microsoft.com/office/drawing/2014/main" id="{DDCFADFF-18E9-314C-BA93-B0E2EAA0B395}"/>
              </a:ext>
            </a:extLst>
          </p:cNvPr>
          <p:cNvCxnSpPr>
            <a:cxnSpLocks/>
            <a:stCxn id="1001" idx="1"/>
          </p:cNvCxnSpPr>
          <p:nvPr/>
        </p:nvCxnSpPr>
        <p:spPr>
          <a:xfrm flipH="1" flipV="1">
            <a:off x="5684104" y="7204062"/>
            <a:ext cx="53288" cy="48242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3" name="TextBox 40"/>
          <p:cNvSpPr txBox="1">
            <a:spLocks noChangeArrowheads="1"/>
          </p:cNvSpPr>
          <p:nvPr/>
        </p:nvSpPr>
        <p:spPr bwMode="auto">
          <a:xfrm>
            <a:off x="5968772" y="7900755"/>
            <a:ext cx="11303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800" dirty="0"/>
              <a:t>Magnets and Electromagnets</a:t>
            </a:r>
          </a:p>
        </p:txBody>
      </p:sp>
      <p:sp>
        <p:nvSpPr>
          <p:cNvPr id="1036" name="Rectangle 1035">
            <a:extLst>
              <a:ext uri="{FF2B5EF4-FFF2-40B4-BE49-F238E27FC236}">
                <a16:creationId xmlns:a16="http://schemas.microsoft.com/office/drawing/2014/main" id="{C6DDF595-D873-4C5D-8B2A-737FB2A9DC52}"/>
              </a:ext>
            </a:extLst>
          </p:cNvPr>
          <p:cNvSpPr/>
          <p:nvPr/>
        </p:nvSpPr>
        <p:spPr>
          <a:xfrm>
            <a:off x="2651042" y="6693001"/>
            <a:ext cx="13960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900"/>
          </a:p>
        </p:txBody>
      </p:sp>
      <p:sp>
        <p:nvSpPr>
          <p:cNvPr id="1037" name="TextBox 52">
            <a:extLst>
              <a:ext uri="{FF2B5EF4-FFF2-40B4-BE49-F238E27FC236}">
                <a16:creationId xmlns:a16="http://schemas.microsoft.com/office/drawing/2014/main" id="{AFB56589-88C3-47E5-9CD3-3AB16F753819}"/>
              </a:ext>
            </a:extLst>
          </p:cNvPr>
          <p:cNvSpPr txBox="1">
            <a:spLocks noChangeArrowheads="1"/>
          </p:cNvSpPr>
          <p:nvPr/>
        </p:nvSpPr>
        <p:spPr bwMode="auto">
          <a:xfrm rot="16029211">
            <a:off x="412335" y="5762260"/>
            <a:ext cx="2001838" cy="40011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>
                <a:solidFill>
                  <a:schemeClr val="bg1"/>
                </a:solidFill>
                <a:latin typeface="+mj-lt"/>
              </a:rPr>
              <a:t>Biochemist</a:t>
            </a:r>
          </a:p>
        </p:txBody>
      </p:sp>
      <p:sp>
        <p:nvSpPr>
          <p:cNvPr id="1038" name="Rectangle 1037">
            <a:extLst>
              <a:ext uri="{FF2B5EF4-FFF2-40B4-BE49-F238E27FC236}">
                <a16:creationId xmlns:a16="http://schemas.microsoft.com/office/drawing/2014/main" id="{C43858F7-3364-4E8A-99A9-C0E9269B995F}"/>
              </a:ext>
            </a:extLst>
          </p:cNvPr>
          <p:cNvSpPr/>
          <p:nvPr/>
        </p:nvSpPr>
        <p:spPr>
          <a:xfrm>
            <a:off x="3912772" y="5693998"/>
            <a:ext cx="7461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 sz="900"/>
          </a:p>
        </p:txBody>
      </p:sp>
      <p:cxnSp>
        <p:nvCxnSpPr>
          <p:cNvPr id="1039" name="Straight Connector 1038">
            <a:extLst>
              <a:ext uri="{FF2B5EF4-FFF2-40B4-BE49-F238E27FC236}">
                <a16:creationId xmlns:a16="http://schemas.microsoft.com/office/drawing/2014/main" id="{7D569594-FADF-4B04-B485-945A6AAED96C}"/>
              </a:ext>
            </a:extLst>
          </p:cNvPr>
          <p:cNvCxnSpPr>
            <a:cxnSpLocks/>
          </p:cNvCxnSpPr>
          <p:nvPr/>
        </p:nvCxnSpPr>
        <p:spPr>
          <a:xfrm>
            <a:off x="1462008" y="4673645"/>
            <a:ext cx="240075" cy="202371"/>
          </a:xfrm>
          <a:prstGeom prst="line">
            <a:avLst/>
          </a:prstGeom>
          <a:ln w="19050"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1" name="Straight Connector 1040">
            <a:extLst>
              <a:ext uri="{FF2B5EF4-FFF2-40B4-BE49-F238E27FC236}">
                <a16:creationId xmlns:a16="http://schemas.microsoft.com/office/drawing/2014/main" id="{B5782786-6ACC-4AD7-852A-46DA1EFC0EE0}"/>
              </a:ext>
            </a:extLst>
          </p:cNvPr>
          <p:cNvCxnSpPr>
            <a:cxnSpLocks/>
          </p:cNvCxnSpPr>
          <p:nvPr/>
        </p:nvCxnSpPr>
        <p:spPr>
          <a:xfrm flipV="1">
            <a:off x="2454216" y="7414687"/>
            <a:ext cx="0" cy="322263"/>
          </a:xfrm>
          <a:prstGeom prst="line">
            <a:avLst/>
          </a:prstGeom>
          <a:ln w="19050"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Straight Connector 1041">
            <a:extLst>
              <a:ext uri="{FF2B5EF4-FFF2-40B4-BE49-F238E27FC236}">
                <a16:creationId xmlns:a16="http://schemas.microsoft.com/office/drawing/2014/main" id="{4E3B6989-D977-4B51-BC97-2911EE2F9B2F}"/>
              </a:ext>
            </a:extLst>
          </p:cNvPr>
          <p:cNvCxnSpPr>
            <a:cxnSpLocks/>
          </p:cNvCxnSpPr>
          <p:nvPr/>
        </p:nvCxnSpPr>
        <p:spPr>
          <a:xfrm flipV="1">
            <a:off x="1229685" y="6839444"/>
            <a:ext cx="152832" cy="271340"/>
          </a:xfrm>
          <a:prstGeom prst="line">
            <a:avLst/>
          </a:prstGeom>
          <a:ln w="19050"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3" name="Straight Connector 1042">
            <a:extLst>
              <a:ext uri="{FF2B5EF4-FFF2-40B4-BE49-F238E27FC236}">
                <a16:creationId xmlns:a16="http://schemas.microsoft.com/office/drawing/2014/main" id="{14DADF44-B981-4DEC-8D11-777F6AACFDE8}"/>
              </a:ext>
            </a:extLst>
          </p:cNvPr>
          <p:cNvCxnSpPr>
            <a:cxnSpLocks/>
            <a:stCxn id="1047" idx="0"/>
          </p:cNvCxnSpPr>
          <p:nvPr/>
        </p:nvCxnSpPr>
        <p:spPr>
          <a:xfrm flipV="1">
            <a:off x="423209" y="6466600"/>
            <a:ext cx="856783" cy="317184"/>
          </a:xfrm>
          <a:prstGeom prst="line">
            <a:avLst/>
          </a:prstGeom>
          <a:ln w="19050"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4" name="Straight Connector 1043">
            <a:extLst>
              <a:ext uri="{FF2B5EF4-FFF2-40B4-BE49-F238E27FC236}">
                <a16:creationId xmlns:a16="http://schemas.microsoft.com/office/drawing/2014/main" id="{ADB322F3-A968-4F08-ADB3-A9480F89A6CF}"/>
              </a:ext>
            </a:extLst>
          </p:cNvPr>
          <p:cNvCxnSpPr>
            <a:cxnSpLocks/>
          </p:cNvCxnSpPr>
          <p:nvPr/>
        </p:nvCxnSpPr>
        <p:spPr>
          <a:xfrm flipH="1" flipV="1">
            <a:off x="1694300" y="5611915"/>
            <a:ext cx="135061" cy="445636"/>
          </a:xfrm>
          <a:prstGeom prst="line">
            <a:avLst/>
          </a:prstGeom>
          <a:ln w="19050"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5" name="Straight Connector 1044">
            <a:extLst>
              <a:ext uri="{FF2B5EF4-FFF2-40B4-BE49-F238E27FC236}">
                <a16:creationId xmlns:a16="http://schemas.microsoft.com/office/drawing/2014/main" id="{7790C63C-A31B-404D-B2DF-395FED5F61AE}"/>
              </a:ext>
            </a:extLst>
          </p:cNvPr>
          <p:cNvCxnSpPr>
            <a:cxnSpLocks/>
          </p:cNvCxnSpPr>
          <p:nvPr/>
        </p:nvCxnSpPr>
        <p:spPr>
          <a:xfrm>
            <a:off x="1109294" y="5012664"/>
            <a:ext cx="116715" cy="456788"/>
          </a:xfrm>
          <a:prstGeom prst="line">
            <a:avLst/>
          </a:prstGeom>
          <a:ln w="19050"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46" name="Graphic 472" descr="Deciduous tree">
            <a:extLst>
              <a:ext uri="{FF2B5EF4-FFF2-40B4-BE49-F238E27FC236}">
                <a16:creationId xmlns:a16="http://schemas.microsoft.com/office/drawing/2014/main" id="{CF8D27FA-B6C2-4C33-B5B3-77A7E5DB0693}"/>
              </a:ext>
            </a:extLst>
          </p:cNvPr>
          <p:cNvPicPr>
            <a:picLocks noChangeAspect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407" y="5999146"/>
            <a:ext cx="666927" cy="666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7" name="Graphic 517" descr="Leaf">
            <a:extLst>
              <a:ext uri="{FF2B5EF4-FFF2-40B4-BE49-F238E27FC236}">
                <a16:creationId xmlns:a16="http://schemas.microsoft.com/office/drawing/2014/main" id="{47642D1A-5ADE-4E16-8927-83C078761233}"/>
              </a:ext>
            </a:extLst>
          </p:cNvPr>
          <p:cNvPicPr>
            <a:picLocks noChangeAspect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91" y="6783784"/>
            <a:ext cx="652635" cy="654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8" name="Picture 20">
            <a:extLst>
              <a:ext uri="{FF2B5EF4-FFF2-40B4-BE49-F238E27FC236}">
                <a16:creationId xmlns:a16="http://schemas.microsoft.com/office/drawing/2014/main" id="{CA2FE38F-AB63-4614-9F29-1DF52261FE38}"/>
              </a:ext>
            </a:extLst>
          </p:cNvPr>
          <p:cNvPicPr>
            <a:picLocks noChangeAspect="1"/>
          </p:cNvPicPr>
          <p:nvPr/>
        </p:nvPicPr>
        <p:blipFill>
          <a:blip r:embed="rId55" cstate="hq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35"/>
          <a:stretch>
            <a:fillRect/>
          </a:stretch>
        </p:blipFill>
        <p:spPr bwMode="auto">
          <a:xfrm>
            <a:off x="946617" y="7126885"/>
            <a:ext cx="333375" cy="32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9" name="TextBox 1048"/>
          <p:cNvSpPr txBox="1"/>
          <p:nvPr/>
        </p:nvSpPr>
        <p:spPr>
          <a:xfrm>
            <a:off x="888179" y="7551856"/>
            <a:ext cx="1062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Aerobic Respiration</a:t>
            </a:r>
          </a:p>
        </p:txBody>
      </p:sp>
      <p:sp>
        <p:nvSpPr>
          <p:cNvPr id="1050" name="TextBox 1049"/>
          <p:cNvSpPr txBox="1"/>
          <p:nvPr/>
        </p:nvSpPr>
        <p:spPr>
          <a:xfrm>
            <a:off x="1999397" y="7748462"/>
            <a:ext cx="909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Anaerobic Respiration</a:t>
            </a:r>
          </a:p>
        </p:txBody>
      </p:sp>
      <p:sp>
        <p:nvSpPr>
          <p:cNvPr id="1051" name="TextBox 1050"/>
          <p:cNvSpPr txBox="1"/>
          <p:nvPr/>
        </p:nvSpPr>
        <p:spPr>
          <a:xfrm>
            <a:off x="355494" y="4760599"/>
            <a:ext cx="94694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Plant Minerals</a:t>
            </a:r>
          </a:p>
        </p:txBody>
      </p:sp>
      <p:sp>
        <p:nvSpPr>
          <p:cNvPr id="1052" name="TextBox 1051"/>
          <p:cNvSpPr txBox="1"/>
          <p:nvPr/>
        </p:nvSpPr>
        <p:spPr>
          <a:xfrm>
            <a:off x="1841702" y="5679225"/>
            <a:ext cx="93027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Photosynthesis</a:t>
            </a:r>
          </a:p>
        </p:txBody>
      </p:sp>
      <p:pic>
        <p:nvPicPr>
          <p:cNvPr id="1053" name="Picture 46">
            <a:extLst>
              <a:ext uri="{FF2B5EF4-FFF2-40B4-BE49-F238E27FC236}">
                <a16:creationId xmlns:a16="http://schemas.microsoft.com/office/drawing/2014/main" id="{1711B38E-9788-4AFE-9145-A9CE83C81BBA}"/>
              </a:ext>
            </a:extLst>
          </p:cNvPr>
          <p:cNvPicPr>
            <a:picLocks noChangeAspect="1"/>
          </p:cNvPicPr>
          <p:nvPr/>
        </p:nvPicPr>
        <p:blipFill>
          <a:blip r:embed="rId5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47" y="5162981"/>
            <a:ext cx="786132" cy="894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54" name="TextBox 189">
            <a:extLst>
              <a:ext uri="{FF2B5EF4-FFF2-40B4-BE49-F238E27FC236}">
                <a16:creationId xmlns:a16="http://schemas.microsoft.com/office/drawing/2014/main" id="{8E47BB8E-9C9C-4948-B549-7AC48D8D36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790" y="4216728"/>
            <a:ext cx="9080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 dirty="0"/>
              <a:t>Abiotic and Biotic factors</a:t>
            </a:r>
          </a:p>
        </p:txBody>
      </p:sp>
      <p:pic>
        <p:nvPicPr>
          <p:cNvPr id="1055" name="Picture 119">
            <a:extLst>
              <a:ext uri="{FF2B5EF4-FFF2-40B4-BE49-F238E27FC236}">
                <a16:creationId xmlns:a16="http://schemas.microsoft.com/office/drawing/2014/main" id="{DE934F45-6C85-4CD7-A0F4-F11E14E74625}"/>
              </a:ext>
            </a:extLst>
          </p:cNvPr>
          <p:cNvPicPr>
            <a:picLocks noChangeAspect="1"/>
          </p:cNvPicPr>
          <p:nvPr/>
        </p:nvPicPr>
        <p:blipFill>
          <a:blip r:embed="rId57" cstate="hq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4545" y="4090720"/>
            <a:ext cx="36512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63" name="Rectangle 1062">
            <a:extLst>
              <a:ext uri="{FF2B5EF4-FFF2-40B4-BE49-F238E27FC236}">
                <a16:creationId xmlns:a16="http://schemas.microsoft.com/office/drawing/2014/main" id="{C6DDF595-D873-4C5D-8B2A-737FB2A9DC52}"/>
              </a:ext>
            </a:extLst>
          </p:cNvPr>
          <p:cNvSpPr/>
          <p:nvPr/>
        </p:nvSpPr>
        <p:spPr>
          <a:xfrm>
            <a:off x="2181225" y="4483159"/>
            <a:ext cx="13960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900"/>
          </a:p>
        </p:txBody>
      </p:sp>
      <p:cxnSp>
        <p:nvCxnSpPr>
          <p:cNvPr id="1064" name="Straight Connector 1063">
            <a:extLst>
              <a:ext uri="{FF2B5EF4-FFF2-40B4-BE49-F238E27FC236}">
                <a16:creationId xmlns:a16="http://schemas.microsoft.com/office/drawing/2014/main" id="{CB1F136E-DC0D-8041-B672-ED702DE044A1}"/>
              </a:ext>
            </a:extLst>
          </p:cNvPr>
          <p:cNvCxnSpPr>
            <a:cxnSpLocks/>
          </p:cNvCxnSpPr>
          <p:nvPr/>
        </p:nvCxnSpPr>
        <p:spPr>
          <a:xfrm flipH="1" flipV="1">
            <a:off x="5484228" y="5117981"/>
            <a:ext cx="546943" cy="29764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5" name="Straight Connector 1064">
            <a:extLst>
              <a:ext uri="{FF2B5EF4-FFF2-40B4-BE49-F238E27FC236}">
                <a16:creationId xmlns:a16="http://schemas.microsoft.com/office/drawing/2014/main" id="{D689A2AC-1669-BF4A-B36A-FB12C0E9EC15}"/>
              </a:ext>
            </a:extLst>
          </p:cNvPr>
          <p:cNvCxnSpPr>
            <a:cxnSpLocks/>
          </p:cNvCxnSpPr>
          <p:nvPr/>
        </p:nvCxnSpPr>
        <p:spPr>
          <a:xfrm flipV="1">
            <a:off x="3407322" y="5015023"/>
            <a:ext cx="0" cy="520700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6" name="Straight Connector 1065">
            <a:extLst>
              <a:ext uri="{FF2B5EF4-FFF2-40B4-BE49-F238E27FC236}">
                <a16:creationId xmlns:a16="http://schemas.microsoft.com/office/drawing/2014/main" id="{43477E16-76BB-2647-B285-CEDE093FB07B}"/>
              </a:ext>
            </a:extLst>
          </p:cNvPr>
          <p:cNvCxnSpPr>
            <a:cxnSpLocks/>
          </p:cNvCxnSpPr>
          <p:nvPr/>
        </p:nvCxnSpPr>
        <p:spPr>
          <a:xfrm flipH="1">
            <a:off x="3465195" y="4277210"/>
            <a:ext cx="7938" cy="479425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67" name="Picture 109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8510" y="5348662"/>
            <a:ext cx="498702" cy="488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8" name="Picture 111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2557" y="3928907"/>
            <a:ext cx="2959611" cy="531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9" name="Picture 114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52652">
            <a:off x="6005375" y="5305968"/>
            <a:ext cx="658254" cy="561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0" name="Picture 119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8994" y="5275373"/>
            <a:ext cx="605925" cy="61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1" name="Picture 125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658" y="3701233"/>
            <a:ext cx="734361" cy="698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73" name="TextBox 52"/>
          <p:cNvSpPr txBox="1">
            <a:spLocks noChangeArrowheads="1"/>
          </p:cNvSpPr>
          <p:nvPr/>
        </p:nvSpPr>
        <p:spPr bwMode="auto">
          <a:xfrm>
            <a:off x="3479726" y="4654234"/>
            <a:ext cx="2419757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000" b="1" dirty="0">
                <a:solidFill>
                  <a:schemeClr val="bg1"/>
                </a:solidFill>
                <a:latin typeface="+mj-lt"/>
              </a:rPr>
              <a:t>Astronomer</a:t>
            </a:r>
          </a:p>
        </p:txBody>
      </p:sp>
      <p:cxnSp>
        <p:nvCxnSpPr>
          <p:cNvPr id="1074" name="Straight Connector 1073">
            <a:extLst>
              <a:ext uri="{FF2B5EF4-FFF2-40B4-BE49-F238E27FC236}">
                <a16:creationId xmlns:a16="http://schemas.microsoft.com/office/drawing/2014/main" id="{6517C612-82E9-4C4A-ACBC-1A1B42376E3B}"/>
              </a:ext>
            </a:extLst>
          </p:cNvPr>
          <p:cNvCxnSpPr>
            <a:cxnSpLocks/>
          </p:cNvCxnSpPr>
          <p:nvPr/>
        </p:nvCxnSpPr>
        <p:spPr>
          <a:xfrm flipH="1" flipV="1">
            <a:off x="4443493" y="5114216"/>
            <a:ext cx="41275" cy="509587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5" name="TextBox 6"/>
          <p:cNvSpPr txBox="1">
            <a:spLocks noChangeArrowheads="1"/>
          </p:cNvSpPr>
          <p:nvPr/>
        </p:nvSpPr>
        <p:spPr bwMode="auto">
          <a:xfrm>
            <a:off x="5443696" y="5322852"/>
            <a:ext cx="763588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900"/>
              <a:t>Eclipses</a:t>
            </a:r>
          </a:p>
        </p:txBody>
      </p:sp>
      <p:sp>
        <p:nvSpPr>
          <p:cNvPr id="1076" name="TextBox 42"/>
          <p:cNvSpPr txBox="1">
            <a:spLocks noChangeArrowheads="1"/>
          </p:cNvSpPr>
          <p:nvPr/>
        </p:nvSpPr>
        <p:spPr bwMode="auto">
          <a:xfrm>
            <a:off x="3303131" y="5552402"/>
            <a:ext cx="84772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900" dirty="0"/>
              <a:t>Solar System</a:t>
            </a:r>
          </a:p>
        </p:txBody>
      </p:sp>
      <p:sp>
        <p:nvSpPr>
          <p:cNvPr id="1077" name="TextBox 43"/>
          <p:cNvSpPr txBox="1">
            <a:spLocks noChangeArrowheads="1"/>
          </p:cNvSpPr>
          <p:nvPr/>
        </p:nvSpPr>
        <p:spPr bwMode="auto">
          <a:xfrm>
            <a:off x="3976376" y="5404950"/>
            <a:ext cx="95567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900"/>
              <a:t>Seasons</a:t>
            </a:r>
          </a:p>
        </p:txBody>
      </p:sp>
      <p:sp>
        <p:nvSpPr>
          <p:cNvPr id="1078" name="TextBox 44"/>
          <p:cNvSpPr txBox="1">
            <a:spLocks noChangeArrowheads="1"/>
          </p:cNvSpPr>
          <p:nvPr/>
        </p:nvSpPr>
        <p:spPr bwMode="auto">
          <a:xfrm>
            <a:off x="3253776" y="4077795"/>
            <a:ext cx="617538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900" dirty="0"/>
              <a:t>Universe</a:t>
            </a:r>
          </a:p>
        </p:txBody>
      </p:sp>
      <p:sp>
        <p:nvSpPr>
          <p:cNvPr id="1079" name="TextBox 46"/>
          <p:cNvSpPr txBox="1">
            <a:spLocks noChangeArrowheads="1"/>
          </p:cNvSpPr>
          <p:nvPr/>
        </p:nvSpPr>
        <p:spPr bwMode="auto">
          <a:xfrm>
            <a:off x="6238164" y="4273318"/>
            <a:ext cx="1027112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900" dirty="0"/>
              <a:t>Moon Phases</a:t>
            </a:r>
          </a:p>
        </p:txBody>
      </p:sp>
      <p:cxnSp>
        <p:nvCxnSpPr>
          <p:cNvPr id="1080" name="Straight Connector 1079">
            <a:extLst>
              <a:ext uri="{FF2B5EF4-FFF2-40B4-BE49-F238E27FC236}">
                <a16:creationId xmlns:a16="http://schemas.microsoft.com/office/drawing/2014/main" id="{43477E16-76BB-2647-B285-CEDE093FB07B}"/>
              </a:ext>
            </a:extLst>
          </p:cNvPr>
          <p:cNvCxnSpPr>
            <a:cxnSpLocks/>
          </p:cNvCxnSpPr>
          <p:nvPr/>
        </p:nvCxnSpPr>
        <p:spPr>
          <a:xfrm flipH="1">
            <a:off x="7031911" y="4370734"/>
            <a:ext cx="7938" cy="479425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14431</TotalTime>
  <Words>264</Words>
  <Application>Microsoft Office PowerPoint</Application>
  <PresentationFormat>Custom</PresentationFormat>
  <Paragraphs>100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Arial Narrow</vt:lpstr>
      <vt:lpstr>Arial Rounded MT Bold</vt:lpstr>
      <vt:lpstr>Calibri</vt:lpstr>
      <vt:lpstr>Calibri Light</vt:lpstr>
      <vt:lpstr>Gill Sans MT Condensed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wzu</dc:creator>
  <cp:lastModifiedBy>Ms G McCormick</cp:lastModifiedBy>
  <cp:revision>417</cp:revision>
  <cp:lastPrinted>2021-09-07T08:48:02Z</cp:lastPrinted>
  <dcterms:created xsi:type="dcterms:W3CDTF">2018-02-08T08:28:53Z</dcterms:created>
  <dcterms:modified xsi:type="dcterms:W3CDTF">2024-09-07T16:03:06Z</dcterms:modified>
</cp:coreProperties>
</file>