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5.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7BF19B8-D675-42D3-9F4A-6E1A3365610D}" v="6" dt="2026-01-06T14:01:32.7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64" d="100"/>
          <a:sy n="64" d="100"/>
        </p:scale>
        <p:origin x="90" y="1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11" Type="http://schemas.openxmlformats.org/officeDocument/2006/relationships/customXml" Target="../customXml/item3.xml"/><Relationship Id="rId5" Type="http://schemas.openxmlformats.org/officeDocument/2006/relationships/viewProps" Target="viewProps.xml"/><Relationship Id="rId10" Type="http://schemas.openxmlformats.org/officeDocument/2006/relationships/customXml" Target="../customXml/item2.xml"/><Relationship Id="rId4" Type="http://schemas.openxmlformats.org/officeDocument/2006/relationships/presProps" Target="presProps.xml"/><Relationship Id="rId9" Type="http://schemas.openxmlformats.org/officeDocument/2006/relationships/customXml" Target="../customXml/item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06/01/2026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06/01/2026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06/01/2026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06/01/2026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06/01/2026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06/01/2026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06/01/2026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10" Type="http://schemas.openxmlformats.org/officeDocument/2006/relationships/image" Target="../media/image10.jpeg"/><Relationship Id="rId4" Type="http://schemas.openxmlformats.org/officeDocument/2006/relationships/image" Target="../media/image4.jpeg"/><Relationship Id="rId9"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B8951C9-E3B6-A000-508F-E14579EDD0F3}"/>
              </a:ext>
            </a:extLst>
          </p:cNvPr>
          <p:cNvSpPr/>
          <p:nvPr/>
        </p:nvSpPr>
        <p:spPr>
          <a:xfrm>
            <a:off x="0" y="0"/>
            <a:ext cx="12192000" cy="42530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1400" b="1" u="sng" dirty="0">
                <a:latin typeface="Calibri" panose="020F0502020204030204" pitchFamily="34" charset="0"/>
                <a:ea typeface="Calibri" panose="020F0502020204030204" pitchFamily="34" charset="0"/>
                <a:cs typeface="Calibri" panose="020F0502020204030204" pitchFamily="34" charset="0"/>
              </a:rPr>
              <a:t>Year 7 Spanish Knowledge Organiser 2.1</a:t>
            </a:r>
          </a:p>
        </p:txBody>
      </p:sp>
      <p:sp>
        <p:nvSpPr>
          <p:cNvPr id="5" name="Rectangle 4">
            <a:extLst>
              <a:ext uri="{FF2B5EF4-FFF2-40B4-BE49-F238E27FC236}">
                <a16:creationId xmlns:a16="http://schemas.microsoft.com/office/drawing/2014/main" id="{1B4125D4-EBDA-ACD5-0C40-D88C63ED82BB}"/>
              </a:ext>
            </a:extLst>
          </p:cNvPr>
          <p:cNvSpPr/>
          <p:nvPr/>
        </p:nvSpPr>
        <p:spPr>
          <a:xfrm>
            <a:off x="182343" y="2254070"/>
            <a:ext cx="2798986" cy="2801203"/>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200" b="1" u="sng" dirty="0">
              <a:latin typeface="Calibri" panose="020F0502020204030204" pitchFamily="34" charset="0"/>
              <a:ea typeface="Calibri" panose="020F0502020204030204" pitchFamily="34" charset="0"/>
              <a:cs typeface="Calibri" panose="020F0502020204030204" pitchFamily="34" charset="0"/>
            </a:endParaRPr>
          </a:p>
          <a:p>
            <a:pPr algn="ctr"/>
            <a:endParaRPr lang="en-GB" sz="1200" b="1" u="sng" dirty="0">
              <a:latin typeface="Calibri" panose="020F0502020204030204" pitchFamily="34" charset="0"/>
              <a:ea typeface="Calibri" panose="020F0502020204030204" pitchFamily="34" charset="0"/>
              <a:cs typeface="Calibri" panose="020F0502020204030204" pitchFamily="34" charset="0"/>
            </a:endParaRPr>
          </a:p>
          <a:p>
            <a:pPr algn="ctr"/>
            <a:r>
              <a:rPr lang="en-GB" sz="1200" b="1" u="sng" dirty="0">
                <a:latin typeface="Calibri" panose="020F0502020204030204" pitchFamily="34" charset="0"/>
                <a:ea typeface="Calibri" panose="020F0502020204030204" pitchFamily="34" charset="0"/>
                <a:cs typeface="Calibri" panose="020F0502020204030204" pitchFamily="34" charset="0"/>
              </a:rPr>
              <a:t>A. Ser – to be</a:t>
            </a:r>
          </a:p>
          <a:p>
            <a:pPr algn="ctr"/>
            <a:endParaRPr lang="en-GB" sz="1200" b="1" u="sng"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r>
              <a:rPr lang="en-GB" sz="1200" b="1" dirty="0">
                <a:latin typeface="Calibri" panose="020F0502020204030204" pitchFamily="34" charset="0"/>
                <a:ea typeface="Calibri" panose="020F0502020204030204" pitchFamily="34" charset="0"/>
                <a:cs typeface="Calibri" panose="020F0502020204030204" pitchFamily="34" charset="0"/>
              </a:rPr>
              <a:t>Ser</a:t>
            </a:r>
            <a:r>
              <a:rPr lang="en-GB" sz="1200" dirty="0">
                <a:latin typeface="Calibri" panose="020F0502020204030204" pitchFamily="34" charset="0"/>
                <a:ea typeface="Calibri" panose="020F0502020204030204" pitchFamily="34" charset="0"/>
                <a:cs typeface="Calibri" panose="020F0502020204030204" pitchFamily="34" charset="0"/>
              </a:rPr>
              <a:t> is an irregular verb in the present tense.</a:t>
            </a: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6" name="Table 5">
            <a:extLst>
              <a:ext uri="{FF2B5EF4-FFF2-40B4-BE49-F238E27FC236}">
                <a16:creationId xmlns:a16="http://schemas.microsoft.com/office/drawing/2014/main" id="{27792302-77AE-2074-EBDF-4BC1915B3CC0}"/>
              </a:ext>
            </a:extLst>
          </p:cNvPr>
          <p:cNvGraphicFramePr>
            <a:graphicFrameLocks noGrp="1"/>
          </p:cNvGraphicFramePr>
          <p:nvPr>
            <p:extLst>
              <p:ext uri="{D42A27DB-BD31-4B8C-83A1-F6EECF244321}">
                <p14:modId xmlns:p14="http://schemas.microsoft.com/office/powerpoint/2010/main" val="654969378"/>
              </p:ext>
            </p:extLst>
          </p:nvPr>
        </p:nvGraphicFramePr>
        <p:xfrm>
          <a:off x="220483" y="3108184"/>
          <a:ext cx="3111690" cy="1828800"/>
        </p:xfrm>
        <a:graphic>
          <a:graphicData uri="http://schemas.openxmlformats.org/drawingml/2006/table">
            <a:tbl>
              <a:tblPr firstRow="1" bandRow="1">
                <a:tableStyleId>{2D5ABB26-0587-4C30-8999-92F81FD0307C}</a:tableStyleId>
              </a:tblPr>
              <a:tblGrid>
                <a:gridCol w="1555845">
                  <a:extLst>
                    <a:ext uri="{9D8B030D-6E8A-4147-A177-3AD203B41FA5}">
                      <a16:colId xmlns:a16="http://schemas.microsoft.com/office/drawing/2014/main" val="715783811"/>
                    </a:ext>
                  </a:extLst>
                </a:gridCol>
                <a:gridCol w="1555845">
                  <a:extLst>
                    <a:ext uri="{9D8B030D-6E8A-4147-A177-3AD203B41FA5}">
                      <a16:colId xmlns:a16="http://schemas.microsoft.com/office/drawing/2014/main" val="1691060471"/>
                    </a:ext>
                  </a:extLst>
                </a:gridCol>
              </a:tblGrid>
              <a:tr h="263933">
                <a:tc>
                  <a:txBody>
                    <a:bodyPr/>
                    <a:lstStyle/>
                    <a:p>
                      <a:r>
                        <a:rPr lang="en-GB" sz="1400" b="1" dirty="0">
                          <a:latin typeface="Calibri" panose="020F0502020204030204" pitchFamily="34" charset="0"/>
                          <a:ea typeface="Calibri" panose="020F0502020204030204" pitchFamily="34" charset="0"/>
                          <a:cs typeface="Calibri" panose="020F0502020204030204" pitchFamily="34" charset="0"/>
                        </a:rPr>
                        <a:t>Soy</a:t>
                      </a:r>
                    </a:p>
                  </a:txBody>
                  <a:tcPr/>
                </a:tc>
                <a:tc>
                  <a:txBody>
                    <a:bodyPr/>
                    <a:lstStyle/>
                    <a:p>
                      <a:r>
                        <a:rPr lang="en-GB" sz="1400" b="0" dirty="0">
                          <a:latin typeface="Calibri" panose="020F0502020204030204" pitchFamily="34" charset="0"/>
                          <a:ea typeface="Calibri" panose="020F0502020204030204" pitchFamily="34" charset="0"/>
                          <a:cs typeface="Calibri" panose="020F0502020204030204" pitchFamily="34" charset="0"/>
                        </a:rPr>
                        <a:t>I am</a:t>
                      </a:r>
                    </a:p>
                  </a:txBody>
                  <a:tcPr/>
                </a:tc>
                <a:extLst>
                  <a:ext uri="{0D108BD9-81ED-4DB2-BD59-A6C34878D82A}">
                    <a16:rowId xmlns:a16="http://schemas.microsoft.com/office/drawing/2014/main" val="99548508"/>
                  </a:ext>
                </a:extLst>
              </a:tr>
              <a:tr h="263933">
                <a:tc>
                  <a:txBody>
                    <a:bodyPr/>
                    <a:lstStyle/>
                    <a:p>
                      <a:r>
                        <a:rPr lang="en-GB" sz="1400" b="1" dirty="0">
                          <a:latin typeface="Calibri" panose="020F0502020204030204" pitchFamily="34" charset="0"/>
                          <a:ea typeface="Calibri" panose="020F0502020204030204" pitchFamily="34" charset="0"/>
                          <a:cs typeface="Calibri" panose="020F0502020204030204" pitchFamily="34" charset="0"/>
                        </a:rPr>
                        <a:t>Eres</a:t>
                      </a:r>
                    </a:p>
                  </a:txBody>
                  <a:tcPr/>
                </a:tc>
                <a:tc>
                  <a:txBody>
                    <a:bodyPr/>
                    <a:lstStyle/>
                    <a:p>
                      <a:r>
                        <a:rPr lang="en-GB" sz="1400" b="0" dirty="0">
                          <a:latin typeface="Calibri" panose="020F0502020204030204" pitchFamily="34" charset="0"/>
                          <a:ea typeface="Calibri" panose="020F0502020204030204" pitchFamily="34" charset="0"/>
                          <a:cs typeface="Calibri" panose="020F0502020204030204" pitchFamily="34" charset="0"/>
                        </a:rPr>
                        <a:t>You are</a:t>
                      </a:r>
                    </a:p>
                  </a:txBody>
                  <a:tcPr/>
                </a:tc>
                <a:extLst>
                  <a:ext uri="{0D108BD9-81ED-4DB2-BD59-A6C34878D82A}">
                    <a16:rowId xmlns:a16="http://schemas.microsoft.com/office/drawing/2014/main" val="2960105926"/>
                  </a:ext>
                </a:extLst>
              </a:tr>
              <a:tr h="263933">
                <a:tc>
                  <a:txBody>
                    <a:bodyPr/>
                    <a:lstStyle/>
                    <a:p>
                      <a:r>
                        <a:rPr lang="en-GB" sz="1400" b="1" dirty="0">
                          <a:latin typeface="Calibri" panose="020F0502020204030204" pitchFamily="34" charset="0"/>
                          <a:ea typeface="Calibri" panose="020F0502020204030204" pitchFamily="34" charset="0"/>
                          <a:cs typeface="Calibri" panose="020F0502020204030204" pitchFamily="34" charset="0"/>
                        </a:rPr>
                        <a:t>Es</a:t>
                      </a:r>
                    </a:p>
                  </a:txBody>
                  <a:tcPr/>
                </a:tc>
                <a:tc>
                  <a:txBody>
                    <a:bodyPr/>
                    <a:lstStyle/>
                    <a:p>
                      <a:r>
                        <a:rPr lang="en-GB" sz="1400" b="0" dirty="0">
                          <a:latin typeface="Calibri" panose="020F0502020204030204" pitchFamily="34" charset="0"/>
                          <a:ea typeface="Calibri" panose="020F0502020204030204" pitchFamily="34" charset="0"/>
                          <a:cs typeface="Calibri" panose="020F0502020204030204" pitchFamily="34" charset="0"/>
                        </a:rPr>
                        <a:t>He/she/it is</a:t>
                      </a:r>
                    </a:p>
                  </a:txBody>
                  <a:tcPr/>
                </a:tc>
                <a:extLst>
                  <a:ext uri="{0D108BD9-81ED-4DB2-BD59-A6C34878D82A}">
                    <a16:rowId xmlns:a16="http://schemas.microsoft.com/office/drawing/2014/main" val="3999087481"/>
                  </a:ext>
                </a:extLst>
              </a:tr>
              <a:tr h="263933">
                <a:tc>
                  <a:txBody>
                    <a:bodyPr/>
                    <a:lstStyle/>
                    <a:p>
                      <a:r>
                        <a:rPr lang="en-GB" sz="1400" b="1" dirty="0" err="1">
                          <a:latin typeface="Calibri" panose="020F0502020204030204" pitchFamily="34" charset="0"/>
                          <a:ea typeface="Calibri" panose="020F0502020204030204" pitchFamily="34" charset="0"/>
                          <a:cs typeface="Calibri" panose="020F0502020204030204" pitchFamily="34" charset="0"/>
                        </a:rPr>
                        <a:t>Somos</a:t>
                      </a:r>
                      <a:endParaRPr lang="en-GB" sz="1400" b="1"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r>
                        <a:rPr lang="en-GB" sz="1400" b="0" dirty="0">
                          <a:latin typeface="Calibri" panose="020F0502020204030204" pitchFamily="34" charset="0"/>
                          <a:ea typeface="Calibri" panose="020F0502020204030204" pitchFamily="34" charset="0"/>
                          <a:cs typeface="Calibri" panose="020F0502020204030204" pitchFamily="34" charset="0"/>
                        </a:rPr>
                        <a:t>We are </a:t>
                      </a:r>
                    </a:p>
                  </a:txBody>
                  <a:tcPr/>
                </a:tc>
                <a:extLst>
                  <a:ext uri="{0D108BD9-81ED-4DB2-BD59-A6C34878D82A}">
                    <a16:rowId xmlns:a16="http://schemas.microsoft.com/office/drawing/2014/main" val="324425921"/>
                  </a:ext>
                </a:extLst>
              </a:tr>
              <a:tr h="263933">
                <a:tc>
                  <a:txBody>
                    <a:bodyPr/>
                    <a:lstStyle/>
                    <a:p>
                      <a:r>
                        <a:rPr lang="en-GB" sz="1400" b="1" dirty="0" err="1">
                          <a:latin typeface="Calibri" panose="020F0502020204030204" pitchFamily="34" charset="0"/>
                          <a:ea typeface="Calibri" panose="020F0502020204030204" pitchFamily="34" charset="0"/>
                          <a:cs typeface="Calibri" panose="020F0502020204030204" pitchFamily="34" charset="0"/>
                        </a:rPr>
                        <a:t>Sois</a:t>
                      </a:r>
                      <a:endParaRPr lang="en-GB" sz="1400" b="1"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r>
                        <a:rPr lang="en-GB" sz="1400" b="0" dirty="0">
                          <a:latin typeface="Calibri" panose="020F0502020204030204" pitchFamily="34" charset="0"/>
                          <a:ea typeface="Calibri" panose="020F0502020204030204" pitchFamily="34" charset="0"/>
                          <a:cs typeface="Calibri" panose="020F0502020204030204" pitchFamily="34" charset="0"/>
                        </a:rPr>
                        <a:t>You (plural) are</a:t>
                      </a:r>
                    </a:p>
                  </a:txBody>
                  <a:tcPr/>
                </a:tc>
                <a:extLst>
                  <a:ext uri="{0D108BD9-81ED-4DB2-BD59-A6C34878D82A}">
                    <a16:rowId xmlns:a16="http://schemas.microsoft.com/office/drawing/2014/main" val="389869352"/>
                  </a:ext>
                </a:extLst>
              </a:tr>
              <a:tr h="263933">
                <a:tc>
                  <a:txBody>
                    <a:bodyPr/>
                    <a:lstStyle/>
                    <a:p>
                      <a:r>
                        <a:rPr lang="en-GB" sz="1400" b="1" dirty="0">
                          <a:latin typeface="Calibri" panose="020F0502020204030204" pitchFamily="34" charset="0"/>
                          <a:ea typeface="Calibri" panose="020F0502020204030204" pitchFamily="34" charset="0"/>
                          <a:cs typeface="Calibri" panose="020F0502020204030204" pitchFamily="34" charset="0"/>
                        </a:rPr>
                        <a:t>Son</a:t>
                      </a:r>
                    </a:p>
                  </a:txBody>
                  <a:tcPr/>
                </a:tc>
                <a:tc>
                  <a:txBody>
                    <a:bodyPr/>
                    <a:lstStyle/>
                    <a:p>
                      <a:r>
                        <a:rPr lang="en-GB" sz="1400" b="0" dirty="0">
                          <a:latin typeface="Calibri" panose="020F0502020204030204" pitchFamily="34" charset="0"/>
                          <a:ea typeface="Calibri" panose="020F0502020204030204" pitchFamily="34" charset="0"/>
                          <a:cs typeface="Calibri" panose="020F0502020204030204" pitchFamily="34" charset="0"/>
                        </a:rPr>
                        <a:t>They are</a:t>
                      </a:r>
                    </a:p>
                  </a:txBody>
                  <a:tcPr/>
                </a:tc>
                <a:extLst>
                  <a:ext uri="{0D108BD9-81ED-4DB2-BD59-A6C34878D82A}">
                    <a16:rowId xmlns:a16="http://schemas.microsoft.com/office/drawing/2014/main" val="2562939172"/>
                  </a:ext>
                </a:extLst>
              </a:tr>
            </a:tbl>
          </a:graphicData>
        </a:graphic>
      </p:graphicFrame>
      <p:sp>
        <p:nvSpPr>
          <p:cNvPr id="7" name="Rectangle 6">
            <a:extLst>
              <a:ext uri="{FF2B5EF4-FFF2-40B4-BE49-F238E27FC236}">
                <a16:creationId xmlns:a16="http://schemas.microsoft.com/office/drawing/2014/main" id="{D91AEC79-46D9-ABD2-5299-5AD08702C493}"/>
              </a:ext>
            </a:extLst>
          </p:cNvPr>
          <p:cNvSpPr/>
          <p:nvPr/>
        </p:nvSpPr>
        <p:spPr>
          <a:xfrm>
            <a:off x="3075801" y="2254069"/>
            <a:ext cx="2966850" cy="2801203"/>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200" b="1" u="sng" dirty="0">
              <a:latin typeface="Calibri" panose="020F0502020204030204" pitchFamily="34" charset="0"/>
              <a:ea typeface="Calibri" panose="020F0502020204030204" pitchFamily="34" charset="0"/>
              <a:cs typeface="Calibri" panose="020F0502020204030204" pitchFamily="34" charset="0"/>
            </a:endParaRPr>
          </a:p>
          <a:p>
            <a:pPr algn="ctr"/>
            <a:endParaRPr lang="en-GB" sz="1200" b="1" u="sng" dirty="0">
              <a:latin typeface="Calibri" panose="020F0502020204030204" pitchFamily="34" charset="0"/>
              <a:ea typeface="Calibri" panose="020F0502020204030204" pitchFamily="34" charset="0"/>
              <a:cs typeface="Calibri" panose="020F0502020204030204" pitchFamily="34" charset="0"/>
            </a:endParaRPr>
          </a:p>
          <a:p>
            <a:pPr algn="ctr"/>
            <a:r>
              <a:rPr lang="en-GB" sz="1200" b="1" u="sng" dirty="0">
                <a:latin typeface="Calibri" panose="020F0502020204030204" pitchFamily="34" charset="0"/>
                <a:ea typeface="Calibri" panose="020F0502020204030204" pitchFamily="34" charset="0"/>
                <a:cs typeface="Calibri" panose="020F0502020204030204" pitchFamily="34" charset="0"/>
              </a:rPr>
              <a:t>B. Tener – to have</a:t>
            </a:r>
          </a:p>
          <a:p>
            <a:pPr algn="ctr"/>
            <a:endParaRPr lang="en-GB" sz="1200" b="1" u="sng"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r>
              <a:rPr lang="en-GB" sz="1200" b="1" dirty="0">
                <a:latin typeface="Calibri" panose="020F0502020204030204" pitchFamily="34" charset="0"/>
                <a:ea typeface="Calibri" panose="020F0502020204030204" pitchFamily="34" charset="0"/>
                <a:cs typeface="Calibri" panose="020F0502020204030204" pitchFamily="34" charset="0"/>
              </a:rPr>
              <a:t>Tener</a:t>
            </a:r>
            <a:r>
              <a:rPr lang="en-GB" sz="1200" dirty="0">
                <a:latin typeface="Calibri" panose="020F0502020204030204" pitchFamily="34" charset="0"/>
                <a:ea typeface="Calibri" panose="020F0502020204030204" pitchFamily="34" charset="0"/>
                <a:cs typeface="Calibri" panose="020F0502020204030204" pitchFamily="34" charset="0"/>
              </a:rPr>
              <a:t> is an irregular verb in the present tense.</a:t>
            </a: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8" name="Table 7">
            <a:extLst>
              <a:ext uri="{FF2B5EF4-FFF2-40B4-BE49-F238E27FC236}">
                <a16:creationId xmlns:a16="http://schemas.microsoft.com/office/drawing/2014/main" id="{CEF8E226-B8FF-D3F6-D7CF-DC68C985C103}"/>
              </a:ext>
            </a:extLst>
          </p:cNvPr>
          <p:cNvGraphicFramePr>
            <a:graphicFrameLocks noGrp="1"/>
          </p:cNvGraphicFramePr>
          <p:nvPr>
            <p:extLst>
              <p:ext uri="{D42A27DB-BD31-4B8C-83A1-F6EECF244321}">
                <p14:modId xmlns:p14="http://schemas.microsoft.com/office/powerpoint/2010/main" val="882489291"/>
              </p:ext>
            </p:extLst>
          </p:nvPr>
        </p:nvGraphicFramePr>
        <p:xfrm>
          <a:off x="3149193" y="3153502"/>
          <a:ext cx="3111690" cy="1828800"/>
        </p:xfrm>
        <a:graphic>
          <a:graphicData uri="http://schemas.openxmlformats.org/drawingml/2006/table">
            <a:tbl>
              <a:tblPr firstRow="1" bandRow="1">
                <a:tableStyleId>{2D5ABB26-0587-4C30-8999-92F81FD0307C}</a:tableStyleId>
              </a:tblPr>
              <a:tblGrid>
                <a:gridCol w="1555845">
                  <a:extLst>
                    <a:ext uri="{9D8B030D-6E8A-4147-A177-3AD203B41FA5}">
                      <a16:colId xmlns:a16="http://schemas.microsoft.com/office/drawing/2014/main" val="715783811"/>
                    </a:ext>
                  </a:extLst>
                </a:gridCol>
                <a:gridCol w="1555845">
                  <a:extLst>
                    <a:ext uri="{9D8B030D-6E8A-4147-A177-3AD203B41FA5}">
                      <a16:colId xmlns:a16="http://schemas.microsoft.com/office/drawing/2014/main" val="1691060471"/>
                    </a:ext>
                  </a:extLst>
                </a:gridCol>
              </a:tblGrid>
              <a:tr h="263933">
                <a:tc>
                  <a:txBody>
                    <a:bodyPr/>
                    <a:lstStyle/>
                    <a:p>
                      <a:r>
                        <a:rPr lang="en-GB" sz="1400" b="1" dirty="0">
                          <a:latin typeface="Calibri" panose="020F0502020204030204" pitchFamily="34" charset="0"/>
                          <a:ea typeface="Calibri" panose="020F0502020204030204" pitchFamily="34" charset="0"/>
                          <a:cs typeface="Calibri" panose="020F0502020204030204" pitchFamily="34" charset="0"/>
                        </a:rPr>
                        <a:t>Tengo</a:t>
                      </a:r>
                    </a:p>
                  </a:txBody>
                  <a:tcPr/>
                </a:tc>
                <a:tc>
                  <a:txBody>
                    <a:bodyPr/>
                    <a:lstStyle/>
                    <a:p>
                      <a:r>
                        <a:rPr lang="en-GB" sz="1400" b="0" dirty="0">
                          <a:latin typeface="Calibri" panose="020F0502020204030204" pitchFamily="34" charset="0"/>
                          <a:ea typeface="Calibri" panose="020F0502020204030204" pitchFamily="34" charset="0"/>
                          <a:cs typeface="Calibri" panose="020F0502020204030204" pitchFamily="34" charset="0"/>
                        </a:rPr>
                        <a:t>I have</a:t>
                      </a:r>
                    </a:p>
                  </a:txBody>
                  <a:tcPr/>
                </a:tc>
                <a:extLst>
                  <a:ext uri="{0D108BD9-81ED-4DB2-BD59-A6C34878D82A}">
                    <a16:rowId xmlns:a16="http://schemas.microsoft.com/office/drawing/2014/main" val="99548508"/>
                  </a:ext>
                </a:extLst>
              </a:tr>
              <a:tr h="263933">
                <a:tc>
                  <a:txBody>
                    <a:bodyPr/>
                    <a:lstStyle/>
                    <a:p>
                      <a:r>
                        <a:rPr lang="en-GB" sz="1400" b="1" dirty="0" err="1">
                          <a:latin typeface="Calibri" panose="020F0502020204030204" pitchFamily="34" charset="0"/>
                          <a:ea typeface="Calibri" panose="020F0502020204030204" pitchFamily="34" charset="0"/>
                          <a:cs typeface="Calibri" panose="020F0502020204030204" pitchFamily="34" charset="0"/>
                        </a:rPr>
                        <a:t>Tienes</a:t>
                      </a:r>
                      <a:endParaRPr lang="en-GB" sz="1400" b="1"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r>
                        <a:rPr lang="en-GB" sz="1400" b="0" dirty="0">
                          <a:latin typeface="Calibri" panose="020F0502020204030204" pitchFamily="34" charset="0"/>
                          <a:ea typeface="Calibri" panose="020F0502020204030204" pitchFamily="34" charset="0"/>
                          <a:cs typeface="Calibri" panose="020F0502020204030204" pitchFamily="34" charset="0"/>
                        </a:rPr>
                        <a:t>You have</a:t>
                      </a:r>
                    </a:p>
                  </a:txBody>
                  <a:tcPr/>
                </a:tc>
                <a:extLst>
                  <a:ext uri="{0D108BD9-81ED-4DB2-BD59-A6C34878D82A}">
                    <a16:rowId xmlns:a16="http://schemas.microsoft.com/office/drawing/2014/main" val="2960105926"/>
                  </a:ext>
                </a:extLst>
              </a:tr>
              <a:tr h="263933">
                <a:tc>
                  <a:txBody>
                    <a:bodyPr/>
                    <a:lstStyle/>
                    <a:p>
                      <a:r>
                        <a:rPr lang="en-GB" sz="1400" b="1" dirty="0">
                          <a:latin typeface="Calibri" panose="020F0502020204030204" pitchFamily="34" charset="0"/>
                          <a:ea typeface="Calibri" panose="020F0502020204030204" pitchFamily="34" charset="0"/>
                          <a:cs typeface="Calibri" panose="020F0502020204030204" pitchFamily="34" charset="0"/>
                        </a:rPr>
                        <a:t>Tiene</a:t>
                      </a:r>
                    </a:p>
                  </a:txBody>
                  <a:tcPr/>
                </a:tc>
                <a:tc>
                  <a:txBody>
                    <a:bodyPr/>
                    <a:lstStyle/>
                    <a:p>
                      <a:r>
                        <a:rPr lang="en-GB" sz="1400" b="0" dirty="0">
                          <a:latin typeface="Calibri" panose="020F0502020204030204" pitchFamily="34" charset="0"/>
                          <a:ea typeface="Calibri" panose="020F0502020204030204" pitchFamily="34" charset="0"/>
                          <a:cs typeface="Calibri" panose="020F0502020204030204" pitchFamily="34" charset="0"/>
                        </a:rPr>
                        <a:t>He/she/it has</a:t>
                      </a:r>
                    </a:p>
                  </a:txBody>
                  <a:tcPr/>
                </a:tc>
                <a:extLst>
                  <a:ext uri="{0D108BD9-81ED-4DB2-BD59-A6C34878D82A}">
                    <a16:rowId xmlns:a16="http://schemas.microsoft.com/office/drawing/2014/main" val="3999087481"/>
                  </a:ext>
                </a:extLst>
              </a:tr>
              <a:tr h="263933">
                <a:tc>
                  <a:txBody>
                    <a:bodyPr/>
                    <a:lstStyle/>
                    <a:p>
                      <a:r>
                        <a:rPr lang="en-GB" sz="1400" b="1" dirty="0" err="1">
                          <a:latin typeface="Calibri" panose="020F0502020204030204" pitchFamily="34" charset="0"/>
                          <a:ea typeface="Calibri" panose="020F0502020204030204" pitchFamily="34" charset="0"/>
                          <a:cs typeface="Calibri" panose="020F0502020204030204" pitchFamily="34" charset="0"/>
                        </a:rPr>
                        <a:t>Tenemos</a:t>
                      </a:r>
                      <a:endParaRPr lang="en-GB" sz="1400" b="1"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r>
                        <a:rPr lang="en-GB" sz="1400" b="0" dirty="0">
                          <a:latin typeface="Calibri" panose="020F0502020204030204" pitchFamily="34" charset="0"/>
                          <a:ea typeface="Calibri" panose="020F0502020204030204" pitchFamily="34" charset="0"/>
                          <a:cs typeface="Calibri" panose="020F0502020204030204" pitchFamily="34" charset="0"/>
                        </a:rPr>
                        <a:t>We have </a:t>
                      </a:r>
                    </a:p>
                  </a:txBody>
                  <a:tcPr/>
                </a:tc>
                <a:extLst>
                  <a:ext uri="{0D108BD9-81ED-4DB2-BD59-A6C34878D82A}">
                    <a16:rowId xmlns:a16="http://schemas.microsoft.com/office/drawing/2014/main" val="324425921"/>
                  </a:ext>
                </a:extLst>
              </a:tr>
              <a:tr h="263933">
                <a:tc>
                  <a:txBody>
                    <a:bodyPr/>
                    <a:lstStyle/>
                    <a:p>
                      <a:r>
                        <a:rPr lang="en-GB" sz="1400" b="1" dirty="0" err="1">
                          <a:latin typeface="Calibri" panose="020F0502020204030204" pitchFamily="34" charset="0"/>
                          <a:ea typeface="Calibri" panose="020F0502020204030204" pitchFamily="34" charset="0"/>
                          <a:cs typeface="Calibri" panose="020F0502020204030204" pitchFamily="34" charset="0"/>
                        </a:rPr>
                        <a:t>Tenéis</a:t>
                      </a:r>
                      <a:r>
                        <a:rPr lang="en-GB" sz="1400" b="1" dirty="0">
                          <a:latin typeface="Calibri" panose="020F0502020204030204" pitchFamily="34" charset="0"/>
                          <a:ea typeface="Calibri" panose="020F0502020204030204" pitchFamily="34" charset="0"/>
                          <a:cs typeface="Calibri" panose="020F0502020204030204" pitchFamily="34" charset="0"/>
                        </a:rPr>
                        <a:t> </a:t>
                      </a:r>
                    </a:p>
                  </a:txBody>
                  <a:tcPr/>
                </a:tc>
                <a:tc>
                  <a:txBody>
                    <a:bodyPr/>
                    <a:lstStyle/>
                    <a:p>
                      <a:r>
                        <a:rPr lang="en-GB" sz="1400" b="0" dirty="0">
                          <a:latin typeface="Calibri" panose="020F0502020204030204" pitchFamily="34" charset="0"/>
                          <a:ea typeface="Calibri" panose="020F0502020204030204" pitchFamily="34" charset="0"/>
                          <a:cs typeface="Calibri" panose="020F0502020204030204" pitchFamily="34" charset="0"/>
                        </a:rPr>
                        <a:t>You (plural) have</a:t>
                      </a:r>
                    </a:p>
                  </a:txBody>
                  <a:tcPr/>
                </a:tc>
                <a:extLst>
                  <a:ext uri="{0D108BD9-81ED-4DB2-BD59-A6C34878D82A}">
                    <a16:rowId xmlns:a16="http://schemas.microsoft.com/office/drawing/2014/main" val="389869352"/>
                  </a:ext>
                </a:extLst>
              </a:tr>
              <a:tr h="263933">
                <a:tc>
                  <a:txBody>
                    <a:bodyPr/>
                    <a:lstStyle/>
                    <a:p>
                      <a:r>
                        <a:rPr lang="en-GB" sz="1400" b="1" dirty="0">
                          <a:latin typeface="Calibri" panose="020F0502020204030204" pitchFamily="34" charset="0"/>
                          <a:ea typeface="Calibri" panose="020F0502020204030204" pitchFamily="34" charset="0"/>
                          <a:cs typeface="Calibri" panose="020F0502020204030204" pitchFamily="34" charset="0"/>
                        </a:rPr>
                        <a:t>Tienen</a:t>
                      </a:r>
                    </a:p>
                  </a:txBody>
                  <a:tcPr/>
                </a:tc>
                <a:tc>
                  <a:txBody>
                    <a:bodyPr/>
                    <a:lstStyle/>
                    <a:p>
                      <a:r>
                        <a:rPr lang="en-GB" sz="1400" b="0" dirty="0">
                          <a:latin typeface="Calibri" panose="020F0502020204030204" pitchFamily="34" charset="0"/>
                          <a:ea typeface="Calibri" panose="020F0502020204030204" pitchFamily="34" charset="0"/>
                          <a:cs typeface="Calibri" panose="020F0502020204030204" pitchFamily="34" charset="0"/>
                        </a:rPr>
                        <a:t>They have</a:t>
                      </a:r>
                    </a:p>
                  </a:txBody>
                  <a:tcPr/>
                </a:tc>
                <a:extLst>
                  <a:ext uri="{0D108BD9-81ED-4DB2-BD59-A6C34878D82A}">
                    <a16:rowId xmlns:a16="http://schemas.microsoft.com/office/drawing/2014/main" val="2562939172"/>
                  </a:ext>
                </a:extLst>
              </a:tr>
            </a:tbl>
          </a:graphicData>
        </a:graphic>
      </p:graphicFrame>
      <p:sp>
        <p:nvSpPr>
          <p:cNvPr id="9" name="Rectangle 8">
            <a:extLst>
              <a:ext uri="{FF2B5EF4-FFF2-40B4-BE49-F238E27FC236}">
                <a16:creationId xmlns:a16="http://schemas.microsoft.com/office/drawing/2014/main" id="{D52B7BB4-36EC-B855-D376-277B0A997F13}"/>
              </a:ext>
            </a:extLst>
          </p:cNvPr>
          <p:cNvSpPr/>
          <p:nvPr/>
        </p:nvSpPr>
        <p:spPr>
          <a:xfrm>
            <a:off x="9203140" y="2254069"/>
            <a:ext cx="2871056" cy="2801203"/>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200" b="1" u="sng" dirty="0">
              <a:latin typeface="Calibri" panose="020F0502020204030204" pitchFamily="34" charset="0"/>
              <a:ea typeface="Calibri" panose="020F0502020204030204" pitchFamily="34" charset="0"/>
              <a:cs typeface="Calibri" panose="020F0502020204030204" pitchFamily="34" charset="0"/>
            </a:endParaRPr>
          </a:p>
          <a:p>
            <a:pPr algn="ctr"/>
            <a:endParaRPr lang="en-GB" sz="1200" b="1" u="sng" dirty="0">
              <a:latin typeface="Calibri" panose="020F0502020204030204" pitchFamily="34" charset="0"/>
              <a:ea typeface="Calibri" panose="020F0502020204030204" pitchFamily="34" charset="0"/>
              <a:cs typeface="Calibri" panose="020F0502020204030204" pitchFamily="34" charset="0"/>
            </a:endParaRPr>
          </a:p>
          <a:p>
            <a:pPr algn="ctr"/>
            <a:endParaRPr lang="en-GB" sz="12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endParaRPr lang="en-GB" sz="1200" b="1" u="sng" dirty="0">
              <a:latin typeface="Calibri" panose="020F0502020204030204" pitchFamily="34" charset="0"/>
              <a:ea typeface="Calibri" panose="020F0502020204030204" pitchFamily="34" charset="0"/>
              <a:cs typeface="Calibri" panose="020F0502020204030204" pitchFamily="34" charset="0"/>
            </a:endParaRPr>
          </a:p>
          <a:p>
            <a:pPr algn="ctr"/>
            <a:r>
              <a:rPr lang="en-GB" sz="1200" b="1" u="sng">
                <a:latin typeface="Calibri" panose="020F0502020204030204" pitchFamily="34" charset="0"/>
                <a:ea typeface="Calibri" panose="020F0502020204030204" pitchFamily="34" charset="0"/>
                <a:cs typeface="Calibri" panose="020F0502020204030204" pitchFamily="34" charset="0"/>
              </a:rPr>
              <a:t>D. Vivir </a:t>
            </a:r>
            <a:r>
              <a:rPr lang="en-GB" sz="1200" b="1" u="sng" dirty="0">
                <a:latin typeface="Calibri" panose="020F0502020204030204" pitchFamily="34" charset="0"/>
                <a:ea typeface="Calibri" panose="020F0502020204030204" pitchFamily="34" charset="0"/>
                <a:cs typeface="Calibri" panose="020F0502020204030204" pitchFamily="34" charset="0"/>
              </a:rPr>
              <a:t>– to live</a:t>
            </a:r>
          </a:p>
          <a:p>
            <a:pPr marL="171450" indent="-171450" algn="ctr">
              <a:buFont typeface="Arial" panose="020B0604020202020204" pitchFamily="34" charset="0"/>
              <a:buChar char="•"/>
            </a:pPr>
            <a:endParaRPr lang="en-GB" sz="1200" b="1"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r>
              <a:rPr lang="en-GB" sz="1200" b="1" dirty="0">
                <a:latin typeface="Calibri" panose="020F0502020204030204" pitchFamily="34" charset="0"/>
                <a:ea typeface="Calibri" panose="020F0502020204030204" pitchFamily="34" charset="0"/>
                <a:cs typeface="Calibri" panose="020F0502020204030204" pitchFamily="34" charset="0"/>
              </a:rPr>
              <a:t>Vivir</a:t>
            </a:r>
            <a:r>
              <a:rPr lang="en-GB" sz="1200" dirty="0">
                <a:latin typeface="Calibri" panose="020F0502020204030204" pitchFamily="34" charset="0"/>
                <a:ea typeface="Calibri" panose="020F0502020204030204" pitchFamily="34" charset="0"/>
                <a:cs typeface="Calibri" panose="020F0502020204030204" pitchFamily="34" charset="0"/>
              </a:rPr>
              <a:t> is a regular verb in the present tense.</a:t>
            </a: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10" name="Table 9">
            <a:extLst>
              <a:ext uri="{FF2B5EF4-FFF2-40B4-BE49-F238E27FC236}">
                <a16:creationId xmlns:a16="http://schemas.microsoft.com/office/drawing/2014/main" id="{636989B0-4B85-C7E3-5699-31E415A7D00E}"/>
              </a:ext>
            </a:extLst>
          </p:cNvPr>
          <p:cNvGraphicFramePr>
            <a:graphicFrameLocks noGrp="1"/>
          </p:cNvGraphicFramePr>
          <p:nvPr>
            <p:extLst>
              <p:ext uri="{D42A27DB-BD31-4B8C-83A1-F6EECF244321}">
                <p14:modId xmlns:p14="http://schemas.microsoft.com/office/powerpoint/2010/main" val="1196207184"/>
              </p:ext>
            </p:extLst>
          </p:nvPr>
        </p:nvGraphicFramePr>
        <p:xfrm>
          <a:off x="9203139" y="3108184"/>
          <a:ext cx="2784118" cy="1828800"/>
        </p:xfrm>
        <a:graphic>
          <a:graphicData uri="http://schemas.openxmlformats.org/drawingml/2006/table">
            <a:tbl>
              <a:tblPr firstRow="1" bandRow="1">
                <a:tableStyleId>{2D5ABB26-0587-4C30-8999-92F81FD0307C}</a:tableStyleId>
              </a:tblPr>
              <a:tblGrid>
                <a:gridCol w="984557">
                  <a:extLst>
                    <a:ext uri="{9D8B030D-6E8A-4147-A177-3AD203B41FA5}">
                      <a16:colId xmlns:a16="http://schemas.microsoft.com/office/drawing/2014/main" val="715783811"/>
                    </a:ext>
                  </a:extLst>
                </a:gridCol>
                <a:gridCol w="1799561">
                  <a:extLst>
                    <a:ext uri="{9D8B030D-6E8A-4147-A177-3AD203B41FA5}">
                      <a16:colId xmlns:a16="http://schemas.microsoft.com/office/drawing/2014/main" val="1691060471"/>
                    </a:ext>
                  </a:extLst>
                </a:gridCol>
              </a:tblGrid>
              <a:tr h="263933">
                <a:tc>
                  <a:txBody>
                    <a:bodyPr/>
                    <a:lstStyle/>
                    <a:p>
                      <a:pPr algn="l"/>
                      <a:r>
                        <a:rPr lang="en-GB" sz="1400" b="1" dirty="0">
                          <a:latin typeface="Calibri" panose="020F0502020204030204" pitchFamily="34" charset="0"/>
                          <a:ea typeface="Calibri" panose="020F0502020204030204" pitchFamily="34" charset="0"/>
                          <a:cs typeface="Calibri" panose="020F0502020204030204" pitchFamily="34" charset="0"/>
                        </a:rPr>
                        <a:t>Vivo</a:t>
                      </a:r>
                    </a:p>
                  </a:txBody>
                  <a:tcPr/>
                </a:tc>
                <a:tc>
                  <a:txBody>
                    <a:bodyPr/>
                    <a:lstStyle/>
                    <a:p>
                      <a:pPr algn="l"/>
                      <a:r>
                        <a:rPr lang="en-GB" sz="1400" b="0" dirty="0">
                          <a:latin typeface="Calibri" panose="020F0502020204030204" pitchFamily="34" charset="0"/>
                          <a:ea typeface="Calibri" panose="020F0502020204030204" pitchFamily="34" charset="0"/>
                          <a:cs typeface="Calibri" panose="020F0502020204030204" pitchFamily="34" charset="0"/>
                        </a:rPr>
                        <a:t>I live</a:t>
                      </a:r>
                    </a:p>
                  </a:txBody>
                  <a:tcPr/>
                </a:tc>
                <a:extLst>
                  <a:ext uri="{0D108BD9-81ED-4DB2-BD59-A6C34878D82A}">
                    <a16:rowId xmlns:a16="http://schemas.microsoft.com/office/drawing/2014/main" val="99548508"/>
                  </a:ext>
                </a:extLst>
              </a:tr>
              <a:tr h="263933">
                <a:tc>
                  <a:txBody>
                    <a:bodyPr/>
                    <a:lstStyle/>
                    <a:p>
                      <a:pPr algn="l"/>
                      <a:r>
                        <a:rPr lang="en-GB" sz="1400" b="1" dirty="0">
                          <a:latin typeface="Calibri" panose="020F0502020204030204" pitchFamily="34" charset="0"/>
                          <a:ea typeface="Calibri" panose="020F0502020204030204" pitchFamily="34" charset="0"/>
                          <a:cs typeface="Calibri" panose="020F0502020204030204" pitchFamily="34" charset="0"/>
                        </a:rPr>
                        <a:t>Vives</a:t>
                      </a:r>
                    </a:p>
                  </a:txBody>
                  <a:tcPr/>
                </a:tc>
                <a:tc>
                  <a:txBody>
                    <a:bodyPr/>
                    <a:lstStyle/>
                    <a:p>
                      <a:pPr algn="l"/>
                      <a:r>
                        <a:rPr lang="en-GB" sz="1400" b="0" dirty="0">
                          <a:latin typeface="Calibri" panose="020F0502020204030204" pitchFamily="34" charset="0"/>
                          <a:ea typeface="Calibri" panose="020F0502020204030204" pitchFamily="34" charset="0"/>
                          <a:cs typeface="Calibri" panose="020F0502020204030204" pitchFamily="34" charset="0"/>
                        </a:rPr>
                        <a:t>You live</a:t>
                      </a:r>
                    </a:p>
                  </a:txBody>
                  <a:tcPr/>
                </a:tc>
                <a:extLst>
                  <a:ext uri="{0D108BD9-81ED-4DB2-BD59-A6C34878D82A}">
                    <a16:rowId xmlns:a16="http://schemas.microsoft.com/office/drawing/2014/main" val="2960105926"/>
                  </a:ext>
                </a:extLst>
              </a:tr>
              <a:tr h="263933">
                <a:tc>
                  <a:txBody>
                    <a:bodyPr/>
                    <a:lstStyle/>
                    <a:p>
                      <a:pPr algn="l"/>
                      <a:r>
                        <a:rPr lang="en-GB" sz="1400" b="1" dirty="0" err="1">
                          <a:latin typeface="Calibri" panose="020F0502020204030204" pitchFamily="34" charset="0"/>
                          <a:ea typeface="Calibri" panose="020F0502020204030204" pitchFamily="34" charset="0"/>
                          <a:cs typeface="Calibri" panose="020F0502020204030204" pitchFamily="34" charset="0"/>
                        </a:rPr>
                        <a:t>Vive</a:t>
                      </a:r>
                      <a:endParaRPr lang="en-GB" sz="1400" b="1"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pPr algn="l"/>
                      <a:r>
                        <a:rPr lang="en-GB" sz="1400" b="0" dirty="0">
                          <a:latin typeface="Calibri" panose="020F0502020204030204" pitchFamily="34" charset="0"/>
                          <a:ea typeface="Calibri" panose="020F0502020204030204" pitchFamily="34" charset="0"/>
                          <a:cs typeface="Calibri" panose="020F0502020204030204" pitchFamily="34" charset="0"/>
                        </a:rPr>
                        <a:t>He/she/it lives</a:t>
                      </a:r>
                    </a:p>
                  </a:txBody>
                  <a:tcPr/>
                </a:tc>
                <a:extLst>
                  <a:ext uri="{0D108BD9-81ED-4DB2-BD59-A6C34878D82A}">
                    <a16:rowId xmlns:a16="http://schemas.microsoft.com/office/drawing/2014/main" val="3999087481"/>
                  </a:ext>
                </a:extLst>
              </a:tr>
              <a:tr h="263933">
                <a:tc>
                  <a:txBody>
                    <a:bodyPr/>
                    <a:lstStyle/>
                    <a:p>
                      <a:pPr algn="l"/>
                      <a:r>
                        <a:rPr lang="en-GB" sz="1400" b="1" dirty="0" err="1">
                          <a:latin typeface="Calibri" panose="020F0502020204030204" pitchFamily="34" charset="0"/>
                          <a:ea typeface="Calibri" panose="020F0502020204030204" pitchFamily="34" charset="0"/>
                          <a:cs typeface="Calibri" panose="020F0502020204030204" pitchFamily="34" charset="0"/>
                        </a:rPr>
                        <a:t>Vivimos</a:t>
                      </a:r>
                      <a:r>
                        <a:rPr lang="en-GB" sz="1400" b="1" dirty="0">
                          <a:latin typeface="Calibri" panose="020F0502020204030204" pitchFamily="34" charset="0"/>
                          <a:ea typeface="Calibri" panose="020F0502020204030204" pitchFamily="34" charset="0"/>
                          <a:cs typeface="Calibri" panose="020F0502020204030204" pitchFamily="34" charset="0"/>
                        </a:rPr>
                        <a:t> </a:t>
                      </a:r>
                    </a:p>
                  </a:txBody>
                  <a:tcPr/>
                </a:tc>
                <a:tc>
                  <a:txBody>
                    <a:bodyPr/>
                    <a:lstStyle/>
                    <a:p>
                      <a:pPr algn="l"/>
                      <a:r>
                        <a:rPr lang="en-GB" sz="1400" b="0" dirty="0">
                          <a:latin typeface="Calibri" panose="020F0502020204030204" pitchFamily="34" charset="0"/>
                          <a:ea typeface="Calibri" panose="020F0502020204030204" pitchFamily="34" charset="0"/>
                          <a:cs typeface="Calibri" panose="020F0502020204030204" pitchFamily="34" charset="0"/>
                        </a:rPr>
                        <a:t>We live </a:t>
                      </a:r>
                    </a:p>
                  </a:txBody>
                  <a:tcPr/>
                </a:tc>
                <a:extLst>
                  <a:ext uri="{0D108BD9-81ED-4DB2-BD59-A6C34878D82A}">
                    <a16:rowId xmlns:a16="http://schemas.microsoft.com/office/drawing/2014/main" val="324425921"/>
                  </a:ext>
                </a:extLst>
              </a:tr>
              <a:tr h="263933">
                <a:tc>
                  <a:txBody>
                    <a:bodyPr/>
                    <a:lstStyle/>
                    <a:p>
                      <a:pPr algn="l"/>
                      <a:r>
                        <a:rPr lang="en-GB" sz="1400" b="1" dirty="0" err="1">
                          <a:latin typeface="Calibri" panose="020F0502020204030204" pitchFamily="34" charset="0"/>
                          <a:ea typeface="Calibri" panose="020F0502020204030204" pitchFamily="34" charset="0"/>
                          <a:cs typeface="Calibri" panose="020F0502020204030204" pitchFamily="34" charset="0"/>
                        </a:rPr>
                        <a:t>Vivís</a:t>
                      </a:r>
                      <a:endParaRPr lang="en-GB" sz="1400" b="1"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pPr algn="l"/>
                      <a:r>
                        <a:rPr lang="en-GB" sz="1400" b="0" dirty="0">
                          <a:latin typeface="Calibri" panose="020F0502020204030204" pitchFamily="34" charset="0"/>
                          <a:ea typeface="Calibri" panose="020F0502020204030204" pitchFamily="34" charset="0"/>
                          <a:cs typeface="Calibri" panose="020F0502020204030204" pitchFamily="34" charset="0"/>
                        </a:rPr>
                        <a:t>You (plural) live</a:t>
                      </a:r>
                    </a:p>
                  </a:txBody>
                  <a:tcPr/>
                </a:tc>
                <a:extLst>
                  <a:ext uri="{0D108BD9-81ED-4DB2-BD59-A6C34878D82A}">
                    <a16:rowId xmlns:a16="http://schemas.microsoft.com/office/drawing/2014/main" val="389869352"/>
                  </a:ext>
                </a:extLst>
              </a:tr>
              <a:tr h="0">
                <a:tc>
                  <a:txBody>
                    <a:bodyPr/>
                    <a:lstStyle/>
                    <a:p>
                      <a:pPr algn="l"/>
                      <a:r>
                        <a:rPr lang="en-GB" sz="1400" b="1" dirty="0">
                          <a:latin typeface="Calibri" panose="020F0502020204030204" pitchFamily="34" charset="0"/>
                          <a:ea typeface="Calibri" panose="020F0502020204030204" pitchFamily="34" charset="0"/>
                          <a:cs typeface="Calibri" panose="020F0502020204030204" pitchFamily="34" charset="0"/>
                        </a:rPr>
                        <a:t>Viven</a:t>
                      </a:r>
                    </a:p>
                  </a:txBody>
                  <a:tcPr/>
                </a:tc>
                <a:tc>
                  <a:txBody>
                    <a:bodyPr/>
                    <a:lstStyle/>
                    <a:p>
                      <a:pPr algn="l"/>
                      <a:r>
                        <a:rPr lang="en-GB" sz="1400" b="0" dirty="0">
                          <a:latin typeface="Calibri" panose="020F0502020204030204" pitchFamily="34" charset="0"/>
                          <a:ea typeface="Calibri" panose="020F0502020204030204" pitchFamily="34" charset="0"/>
                          <a:cs typeface="Calibri" panose="020F0502020204030204" pitchFamily="34" charset="0"/>
                        </a:rPr>
                        <a:t>They live</a:t>
                      </a:r>
                    </a:p>
                  </a:txBody>
                  <a:tcPr/>
                </a:tc>
                <a:extLst>
                  <a:ext uri="{0D108BD9-81ED-4DB2-BD59-A6C34878D82A}">
                    <a16:rowId xmlns:a16="http://schemas.microsoft.com/office/drawing/2014/main" val="2562939172"/>
                  </a:ext>
                </a:extLst>
              </a:tr>
            </a:tbl>
          </a:graphicData>
        </a:graphic>
      </p:graphicFrame>
      <p:sp>
        <p:nvSpPr>
          <p:cNvPr id="11" name="Rectangle 10">
            <a:extLst>
              <a:ext uri="{FF2B5EF4-FFF2-40B4-BE49-F238E27FC236}">
                <a16:creationId xmlns:a16="http://schemas.microsoft.com/office/drawing/2014/main" id="{C82640E8-734D-B012-73FE-F54DF67A2D51}"/>
              </a:ext>
            </a:extLst>
          </p:cNvPr>
          <p:cNvSpPr/>
          <p:nvPr/>
        </p:nvSpPr>
        <p:spPr>
          <a:xfrm>
            <a:off x="3027729" y="1569811"/>
            <a:ext cx="6029844" cy="49051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3200" b="1" spc="50" dirty="0" err="1">
                <a:ln w="9525" cmpd="sng">
                  <a:solidFill>
                    <a:schemeClr val="accent1"/>
                  </a:solidFill>
                  <a:prstDash val="solid"/>
                </a:ln>
                <a:solidFill>
                  <a:srgbClr val="70AD47">
                    <a:tint val="1000"/>
                  </a:srgbClr>
                </a:solidFill>
                <a:effectLst>
                  <a:glow rad="38100">
                    <a:schemeClr val="accent1">
                      <a:alpha val="40000"/>
                    </a:schemeClr>
                  </a:glow>
                </a:effectLst>
                <a:latin typeface="Calibri" panose="020F0502020204030204" pitchFamily="34" charset="0"/>
                <a:ea typeface="Calibri" panose="020F0502020204030204" pitchFamily="34" charset="0"/>
                <a:cs typeface="Calibri" panose="020F0502020204030204" pitchFamily="34" charset="0"/>
              </a:rPr>
              <a:t>Gramática</a:t>
            </a:r>
            <a:r>
              <a:rPr lang="en-GB" sz="3200" b="1" spc="50" dirty="0">
                <a:ln w="9525" cmpd="sng">
                  <a:solidFill>
                    <a:schemeClr val="accent1"/>
                  </a:solidFill>
                  <a:prstDash val="solid"/>
                </a:ln>
                <a:solidFill>
                  <a:srgbClr val="70AD47">
                    <a:tint val="1000"/>
                  </a:srgbClr>
                </a:solidFill>
                <a:effectLst>
                  <a:glow rad="38100">
                    <a:schemeClr val="accent1">
                      <a:alpha val="40000"/>
                    </a:schemeClr>
                  </a:glow>
                </a:effectLst>
                <a:latin typeface="Calibri" panose="020F0502020204030204" pitchFamily="34" charset="0"/>
                <a:ea typeface="Calibri" panose="020F0502020204030204" pitchFamily="34" charset="0"/>
                <a:cs typeface="Calibri" panose="020F0502020204030204" pitchFamily="34" charset="0"/>
              </a:rPr>
              <a:t> </a:t>
            </a:r>
            <a:r>
              <a:rPr lang="en-GB" sz="3200" b="1" spc="50" dirty="0" err="1">
                <a:ln w="9525" cmpd="sng">
                  <a:solidFill>
                    <a:schemeClr val="accent1"/>
                  </a:solidFill>
                  <a:prstDash val="solid"/>
                </a:ln>
                <a:solidFill>
                  <a:srgbClr val="70AD47">
                    <a:tint val="1000"/>
                  </a:srgbClr>
                </a:solidFill>
                <a:effectLst>
                  <a:glow rad="38100">
                    <a:schemeClr val="accent1">
                      <a:alpha val="40000"/>
                    </a:schemeClr>
                  </a:glow>
                </a:effectLst>
                <a:latin typeface="Calibri" panose="020F0502020204030204" pitchFamily="34" charset="0"/>
                <a:ea typeface="Calibri" panose="020F0502020204030204" pitchFamily="34" charset="0"/>
                <a:cs typeface="Calibri" panose="020F0502020204030204" pitchFamily="34" charset="0"/>
              </a:rPr>
              <a:t>esencial</a:t>
            </a:r>
            <a:endParaRPr lang="en-GB" sz="3200" dirty="0">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a:extLst>
              <a:ext uri="{FF2B5EF4-FFF2-40B4-BE49-F238E27FC236}">
                <a16:creationId xmlns:a16="http://schemas.microsoft.com/office/drawing/2014/main" id="{816563E8-7FAB-F8C5-D775-81B6B668B836}"/>
              </a:ext>
            </a:extLst>
          </p:cNvPr>
          <p:cNvSpPr/>
          <p:nvPr/>
        </p:nvSpPr>
        <p:spPr>
          <a:xfrm>
            <a:off x="6149351" y="2255239"/>
            <a:ext cx="2966850" cy="2801203"/>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200" b="1" u="sng" dirty="0">
              <a:latin typeface="Calibri" panose="020F0502020204030204" pitchFamily="34" charset="0"/>
              <a:ea typeface="Calibri" panose="020F0502020204030204" pitchFamily="34" charset="0"/>
              <a:cs typeface="Calibri" panose="020F0502020204030204" pitchFamily="34" charset="0"/>
            </a:endParaRPr>
          </a:p>
          <a:p>
            <a:pPr algn="ctr"/>
            <a:endParaRPr lang="en-GB" sz="1200" b="1" u="sng" dirty="0">
              <a:latin typeface="Calibri" panose="020F0502020204030204" pitchFamily="34" charset="0"/>
              <a:ea typeface="Calibri" panose="020F0502020204030204" pitchFamily="34" charset="0"/>
              <a:cs typeface="Calibri" panose="020F0502020204030204" pitchFamily="34" charset="0"/>
            </a:endParaRPr>
          </a:p>
          <a:p>
            <a:pPr algn="ctr"/>
            <a:r>
              <a:rPr lang="en-GB" sz="1200" b="1" u="sng" dirty="0">
                <a:latin typeface="Calibri" panose="020F0502020204030204" pitchFamily="34" charset="0"/>
                <a:ea typeface="Calibri" panose="020F0502020204030204" pitchFamily="34" charset="0"/>
                <a:cs typeface="Calibri" panose="020F0502020204030204" pitchFamily="34" charset="0"/>
              </a:rPr>
              <a:t>C. </a:t>
            </a:r>
            <a:r>
              <a:rPr lang="en-GB" sz="1200" b="1" u="sng" dirty="0" err="1">
                <a:latin typeface="Calibri" panose="020F0502020204030204" pitchFamily="34" charset="0"/>
                <a:ea typeface="Calibri" panose="020F0502020204030204" pitchFamily="34" charset="0"/>
                <a:cs typeface="Calibri" panose="020F0502020204030204" pitchFamily="34" charset="0"/>
              </a:rPr>
              <a:t>Llevar</a:t>
            </a:r>
            <a:r>
              <a:rPr lang="en-GB" sz="1200" b="1" u="sng" dirty="0">
                <a:latin typeface="Calibri" panose="020F0502020204030204" pitchFamily="34" charset="0"/>
                <a:ea typeface="Calibri" panose="020F0502020204030204" pitchFamily="34" charset="0"/>
                <a:cs typeface="Calibri" panose="020F0502020204030204" pitchFamily="34" charset="0"/>
              </a:rPr>
              <a:t> – to wear</a:t>
            </a:r>
          </a:p>
          <a:p>
            <a:pPr algn="ctr"/>
            <a:endParaRPr lang="en-GB" sz="1200" b="1" u="sng"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r>
              <a:rPr lang="en-GB" sz="1200" b="1" dirty="0" err="1">
                <a:latin typeface="Calibri" panose="020F0502020204030204" pitchFamily="34" charset="0"/>
                <a:ea typeface="Calibri" panose="020F0502020204030204" pitchFamily="34" charset="0"/>
                <a:cs typeface="Calibri" panose="020F0502020204030204" pitchFamily="34" charset="0"/>
              </a:rPr>
              <a:t>Llevar</a:t>
            </a:r>
            <a:r>
              <a:rPr lang="en-GB" sz="1200" dirty="0">
                <a:latin typeface="Calibri" panose="020F0502020204030204" pitchFamily="34" charset="0"/>
                <a:ea typeface="Calibri" panose="020F0502020204030204" pitchFamily="34" charset="0"/>
                <a:cs typeface="Calibri" panose="020F0502020204030204" pitchFamily="34" charset="0"/>
              </a:rPr>
              <a:t> is a regular verb in the present tense.</a:t>
            </a: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13" name="Table 12">
            <a:extLst>
              <a:ext uri="{FF2B5EF4-FFF2-40B4-BE49-F238E27FC236}">
                <a16:creationId xmlns:a16="http://schemas.microsoft.com/office/drawing/2014/main" id="{DFA67166-A89D-C7EC-E66D-27AAA8DC5609}"/>
              </a:ext>
            </a:extLst>
          </p:cNvPr>
          <p:cNvGraphicFramePr>
            <a:graphicFrameLocks noGrp="1"/>
          </p:cNvGraphicFramePr>
          <p:nvPr>
            <p:extLst>
              <p:ext uri="{D42A27DB-BD31-4B8C-83A1-F6EECF244321}">
                <p14:modId xmlns:p14="http://schemas.microsoft.com/office/powerpoint/2010/main" val="3154733671"/>
              </p:ext>
            </p:extLst>
          </p:nvPr>
        </p:nvGraphicFramePr>
        <p:xfrm>
          <a:off x="6149351" y="3133245"/>
          <a:ext cx="2784118" cy="1828800"/>
        </p:xfrm>
        <a:graphic>
          <a:graphicData uri="http://schemas.openxmlformats.org/drawingml/2006/table">
            <a:tbl>
              <a:tblPr firstRow="1" bandRow="1">
                <a:tableStyleId>{2D5ABB26-0587-4C30-8999-92F81FD0307C}</a:tableStyleId>
              </a:tblPr>
              <a:tblGrid>
                <a:gridCol w="984557">
                  <a:extLst>
                    <a:ext uri="{9D8B030D-6E8A-4147-A177-3AD203B41FA5}">
                      <a16:colId xmlns:a16="http://schemas.microsoft.com/office/drawing/2014/main" val="715783811"/>
                    </a:ext>
                  </a:extLst>
                </a:gridCol>
                <a:gridCol w="1799561">
                  <a:extLst>
                    <a:ext uri="{9D8B030D-6E8A-4147-A177-3AD203B41FA5}">
                      <a16:colId xmlns:a16="http://schemas.microsoft.com/office/drawing/2014/main" val="1691060471"/>
                    </a:ext>
                  </a:extLst>
                </a:gridCol>
              </a:tblGrid>
              <a:tr h="263933">
                <a:tc>
                  <a:txBody>
                    <a:bodyPr/>
                    <a:lstStyle/>
                    <a:p>
                      <a:pPr algn="l"/>
                      <a:r>
                        <a:rPr lang="en-GB" sz="1400" b="1" dirty="0" err="1">
                          <a:latin typeface="Calibri" panose="020F0502020204030204" pitchFamily="34" charset="0"/>
                          <a:ea typeface="Calibri" panose="020F0502020204030204" pitchFamily="34" charset="0"/>
                          <a:cs typeface="Calibri" panose="020F0502020204030204" pitchFamily="34" charset="0"/>
                        </a:rPr>
                        <a:t>Llevo</a:t>
                      </a:r>
                      <a:endParaRPr lang="en-GB" sz="1400" b="1"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pPr algn="l"/>
                      <a:r>
                        <a:rPr lang="en-GB" sz="1400" b="0" dirty="0">
                          <a:latin typeface="Calibri" panose="020F0502020204030204" pitchFamily="34" charset="0"/>
                          <a:ea typeface="Calibri" panose="020F0502020204030204" pitchFamily="34" charset="0"/>
                          <a:cs typeface="Calibri" panose="020F0502020204030204" pitchFamily="34" charset="0"/>
                        </a:rPr>
                        <a:t>I wear</a:t>
                      </a:r>
                    </a:p>
                  </a:txBody>
                  <a:tcPr/>
                </a:tc>
                <a:extLst>
                  <a:ext uri="{0D108BD9-81ED-4DB2-BD59-A6C34878D82A}">
                    <a16:rowId xmlns:a16="http://schemas.microsoft.com/office/drawing/2014/main" val="99548508"/>
                  </a:ext>
                </a:extLst>
              </a:tr>
              <a:tr h="263933">
                <a:tc>
                  <a:txBody>
                    <a:bodyPr/>
                    <a:lstStyle/>
                    <a:p>
                      <a:pPr algn="l"/>
                      <a:r>
                        <a:rPr lang="en-GB" sz="1400" b="1" dirty="0" err="1">
                          <a:latin typeface="Calibri" panose="020F0502020204030204" pitchFamily="34" charset="0"/>
                          <a:ea typeface="Calibri" panose="020F0502020204030204" pitchFamily="34" charset="0"/>
                          <a:cs typeface="Calibri" panose="020F0502020204030204" pitchFamily="34" charset="0"/>
                        </a:rPr>
                        <a:t>Llevas</a:t>
                      </a:r>
                      <a:endParaRPr lang="en-GB" sz="1400" b="1"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pPr algn="l"/>
                      <a:r>
                        <a:rPr lang="en-GB" sz="1400" b="0" dirty="0">
                          <a:latin typeface="Calibri" panose="020F0502020204030204" pitchFamily="34" charset="0"/>
                          <a:ea typeface="Calibri" panose="020F0502020204030204" pitchFamily="34" charset="0"/>
                          <a:cs typeface="Calibri" panose="020F0502020204030204" pitchFamily="34" charset="0"/>
                        </a:rPr>
                        <a:t>You wear</a:t>
                      </a:r>
                    </a:p>
                  </a:txBody>
                  <a:tcPr/>
                </a:tc>
                <a:extLst>
                  <a:ext uri="{0D108BD9-81ED-4DB2-BD59-A6C34878D82A}">
                    <a16:rowId xmlns:a16="http://schemas.microsoft.com/office/drawing/2014/main" val="2960105926"/>
                  </a:ext>
                </a:extLst>
              </a:tr>
              <a:tr h="263933">
                <a:tc>
                  <a:txBody>
                    <a:bodyPr/>
                    <a:lstStyle/>
                    <a:p>
                      <a:pPr algn="l"/>
                      <a:r>
                        <a:rPr lang="en-GB" sz="1400" b="1" dirty="0" err="1">
                          <a:latin typeface="Calibri" panose="020F0502020204030204" pitchFamily="34" charset="0"/>
                          <a:ea typeface="Calibri" panose="020F0502020204030204" pitchFamily="34" charset="0"/>
                          <a:cs typeface="Calibri" panose="020F0502020204030204" pitchFamily="34" charset="0"/>
                        </a:rPr>
                        <a:t>Lleva</a:t>
                      </a:r>
                      <a:endParaRPr lang="en-GB" sz="1400" b="1"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pPr algn="l"/>
                      <a:r>
                        <a:rPr lang="en-GB" sz="1400" b="0" dirty="0">
                          <a:latin typeface="Calibri" panose="020F0502020204030204" pitchFamily="34" charset="0"/>
                          <a:ea typeface="Calibri" panose="020F0502020204030204" pitchFamily="34" charset="0"/>
                          <a:cs typeface="Calibri" panose="020F0502020204030204" pitchFamily="34" charset="0"/>
                        </a:rPr>
                        <a:t>He/she/it wears</a:t>
                      </a:r>
                    </a:p>
                  </a:txBody>
                  <a:tcPr/>
                </a:tc>
                <a:extLst>
                  <a:ext uri="{0D108BD9-81ED-4DB2-BD59-A6C34878D82A}">
                    <a16:rowId xmlns:a16="http://schemas.microsoft.com/office/drawing/2014/main" val="3999087481"/>
                  </a:ext>
                </a:extLst>
              </a:tr>
              <a:tr h="263933">
                <a:tc>
                  <a:txBody>
                    <a:bodyPr/>
                    <a:lstStyle/>
                    <a:p>
                      <a:pPr algn="l"/>
                      <a:r>
                        <a:rPr lang="en-GB" sz="1400" b="1" dirty="0" err="1">
                          <a:latin typeface="Calibri" panose="020F0502020204030204" pitchFamily="34" charset="0"/>
                          <a:ea typeface="Calibri" panose="020F0502020204030204" pitchFamily="34" charset="0"/>
                          <a:cs typeface="Calibri" panose="020F0502020204030204" pitchFamily="34" charset="0"/>
                        </a:rPr>
                        <a:t>Llevamos</a:t>
                      </a:r>
                      <a:r>
                        <a:rPr lang="en-GB" sz="1400" b="1" dirty="0">
                          <a:latin typeface="Calibri" panose="020F0502020204030204" pitchFamily="34" charset="0"/>
                          <a:ea typeface="Calibri" panose="020F0502020204030204" pitchFamily="34" charset="0"/>
                          <a:cs typeface="Calibri" panose="020F0502020204030204" pitchFamily="34" charset="0"/>
                        </a:rPr>
                        <a:t> </a:t>
                      </a:r>
                    </a:p>
                  </a:txBody>
                  <a:tcPr/>
                </a:tc>
                <a:tc>
                  <a:txBody>
                    <a:bodyPr/>
                    <a:lstStyle/>
                    <a:p>
                      <a:pPr algn="l"/>
                      <a:r>
                        <a:rPr lang="en-GB" sz="1400" b="0" dirty="0">
                          <a:latin typeface="Calibri" panose="020F0502020204030204" pitchFamily="34" charset="0"/>
                          <a:ea typeface="Calibri" panose="020F0502020204030204" pitchFamily="34" charset="0"/>
                          <a:cs typeface="Calibri" panose="020F0502020204030204" pitchFamily="34" charset="0"/>
                        </a:rPr>
                        <a:t>We wear </a:t>
                      </a:r>
                    </a:p>
                  </a:txBody>
                  <a:tcPr/>
                </a:tc>
                <a:extLst>
                  <a:ext uri="{0D108BD9-81ED-4DB2-BD59-A6C34878D82A}">
                    <a16:rowId xmlns:a16="http://schemas.microsoft.com/office/drawing/2014/main" val="324425921"/>
                  </a:ext>
                </a:extLst>
              </a:tr>
              <a:tr h="263933">
                <a:tc>
                  <a:txBody>
                    <a:bodyPr/>
                    <a:lstStyle/>
                    <a:p>
                      <a:pPr algn="l"/>
                      <a:r>
                        <a:rPr lang="en-GB" sz="1400" b="1" dirty="0" err="1">
                          <a:latin typeface="Calibri" panose="020F0502020204030204" pitchFamily="34" charset="0"/>
                          <a:ea typeface="Calibri" panose="020F0502020204030204" pitchFamily="34" charset="0"/>
                          <a:cs typeface="Calibri" panose="020F0502020204030204" pitchFamily="34" charset="0"/>
                        </a:rPr>
                        <a:t>Lleváis</a:t>
                      </a:r>
                      <a:endParaRPr lang="en-GB" sz="1400" b="1"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pPr algn="l"/>
                      <a:r>
                        <a:rPr lang="en-GB" sz="1400" b="0" dirty="0">
                          <a:latin typeface="Calibri" panose="020F0502020204030204" pitchFamily="34" charset="0"/>
                          <a:ea typeface="Calibri" panose="020F0502020204030204" pitchFamily="34" charset="0"/>
                          <a:cs typeface="Calibri" panose="020F0502020204030204" pitchFamily="34" charset="0"/>
                        </a:rPr>
                        <a:t>You (plural) wear</a:t>
                      </a:r>
                    </a:p>
                  </a:txBody>
                  <a:tcPr/>
                </a:tc>
                <a:extLst>
                  <a:ext uri="{0D108BD9-81ED-4DB2-BD59-A6C34878D82A}">
                    <a16:rowId xmlns:a16="http://schemas.microsoft.com/office/drawing/2014/main" val="389869352"/>
                  </a:ext>
                </a:extLst>
              </a:tr>
              <a:tr h="0">
                <a:tc>
                  <a:txBody>
                    <a:bodyPr/>
                    <a:lstStyle/>
                    <a:p>
                      <a:pPr algn="l"/>
                      <a:r>
                        <a:rPr lang="en-GB" sz="1400" b="1" dirty="0" err="1">
                          <a:latin typeface="Calibri" panose="020F0502020204030204" pitchFamily="34" charset="0"/>
                          <a:ea typeface="Calibri" panose="020F0502020204030204" pitchFamily="34" charset="0"/>
                          <a:cs typeface="Calibri" panose="020F0502020204030204" pitchFamily="34" charset="0"/>
                        </a:rPr>
                        <a:t>Llevan</a:t>
                      </a:r>
                      <a:endParaRPr lang="en-GB" sz="1400" b="1"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pPr algn="l"/>
                      <a:r>
                        <a:rPr lang="en-GB" sz="1400" b="0" dirty="0">
                          <a:latin typeface="Calibri" panose="020F0502020204030204" pitchFamily="34" charset="0"/>
                          <a:ea typeface="Calibri" panose="020F0502020204030204" pitchFamily="34" charset="0"/>
                          <a:cs typeface="Calibri" panose="020F0502020204030204" pitchFamily="34" charset="0"/>
                        </a:rPr>
                        <a:t>They wear</a:t>
                      </a:r>
                    </a:p>
                  </a:txBody>
                  <a:tcPr/>
                </a:tc>
                <a:extLst>
                  <a:ext uri="{0D108BD9-81ED-4DB2-BD59-A6C34878D82A}">
                    <a16:rowId xmlns:a16="http://schemas.microsoft.com/office/drawing/2014/main" val="2562939172"/>
                  </a:ext>
                </a:extLst>
              </a:tr>
            </a:tbl>
          </a:graphicData>
        </a:graphic>
      </p:graphicFrame>
      <p:pic>
        <p:nvPicPr>
          <p:cNvPr id="14" name="Picture 13" descr="Logo, company name&#10;&#10;Description automatically generated, Picture">
            <a:extLst>
              <a:ext uri="{FF2B5EF4-FFF2-40B4-BE49-F238E27FC236}">
                <a16:creationId xmlns:a16="http://schemas.microsoft.com/office/drawing/2014/main" id="{B63B777A-59C2-F642-4D3A-0FA91C35B4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11424" y="191869"/>
            <a:ext cx="1314450" cy="9239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5" name="TextBox 14">
            <a:extLst>
              <a:ext uri="{FF2B5EF4-FFF2-40B4-BE49-F238E27FC236}">
                <a16:creationId xmlns:a16="http://schemas.microsoft.com/office/drawing/2014/main" id="{1B22B869-9FC3-66C1-C8E7-AA72816CA82B}"/>
              </a:ext>
            </a:extLst>
          </p:cNvPr>
          <p:cNvSpPr txBox="1"/>
          <p:nvPr/>
        </p:nvSpPr>
        <p:spPr>
          <a:xfrm>
            <a:off x="37503" y="5250873"/>
            <a:ext cx="11988371" cy="584775"/>
          </a:xfrm>
          <a:prstGeom prst="rect">
            <a:avLst/>
          </a:prstGeom>
          <a:noFill/>
        </p:spPr>
        <p:txBody>
          <a:bodyPr wrap="square" rtlCol="0">
            <a:spAutoFit/>
          </a:bodyPr>
          <a:lstStyle/>
          <a:p>
            <a:pPr algn="ctr"/>
            <a:r>
              <a:rPr lang="en-GB" sz="1600" dirty="0">
                <a:latin typeface="Calibri" panose="020F0502020204030204" pitchFamily="34" charset="0"/>
                <a:ea typeface="Calibri" panose="020F0502020204030204" pitchFamily="34" charset="0"/>
                <a:cs typeface="Calibri" panose="020F0502020204030204" pitchFamily="34" charset="0"/>
              </a:rPr>
              <a:t>This essential grammar needs to be learnt off by heart by every pupil. Every aspect of your learning throughout this unit will have one of the above verbs as its focus.</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52C8D93-ADAF-9B04-BA1A-4026E1AE2404}"/>
              </a:ext>
            </a:extLst>
          </p:cNvPr>
          <p:cNvSpPr/>
          <p:nvPr/>
        </p:nvSpPr>
        <p:spPr>
          <a:xfrm>
            <a:off x="0" y="0"/>
            <a:ext cx="12192000" cy="42530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1400" b="1" u="sng" dirty="0">
                <a:latin typeface="Calibri" panose="020F0502020204030204" pitchFamily="34" charset="0"/>
                <a:ea typeface="Calibri" panose="020F0502020204030204" pitchFamily="34" charset="0"/>
                <a:cs typeface="Calibri" panose="020F0502020204030204" pitchFamily="34" charset="0"/>
              </a:rPr>
              <a:t>Year 7 Spanish Knowledge Organiser 2.1 (</a:t>
            </a:r>
            <a:r>
              <a:rPr lang="en-GB" sz="1400" b="1" u="sng" dirty="0" err="1">
                <a:latin typeface="Calibri" panose="020F0502020204030204" pitchFamily="34" charset="0"/>
                <a:ea typeface="Calibri" panose="020F0502020204030204" pitchFamily="34" charset="0"/>
                <a:cs typeface="Calibri" panose="020F0502020204030204" pitchFamily="34" charset="0"/>
              </a:rPr>
              <a:t>vocabulario</a:t>
            </a:r>
            <a:r>
              <a:rPr lang="en-GB" sz="1400" b="1" u="sng" dirty="0">
                <a:latin typeface="Calibri" panose="020F0502020204030204" pitchFamily="34" charset="0"/>
                <a:ea typeface="Calibri" panose="020F0502020204030204" pitchFamily="34" charset="0"/>
                <a:cs typeface="Calibri" panose="020F0502020204030204" pitchFamily="34" charset="0"/>
              </a:rPr>
              <a:t> </a:t>
            </a:r>
            <a:r>
              <a:rPr lang="en-GB" sz="1400" b="1" u="sng" dirty="0" err="1">
                <a:latin typeface="Calibri" panose="020F0502020204030204" pitchFamily="34" charset="0"/>
                <a:ea typeface="Calibri" panose="020F0502020204030204" pitchFamily="34" charset="0"/>
                <a:cs typeface="Calibri" panose="020F0502020204030204" pitchFamily="34" charset="0"/>
              </a:rPr>
              <a:t>útil</a:t>
            </a:r>
            <a:r>
              <a:rPr lang="en-GB" sz="1400" b="1" u="sng" dirty="0">
                <a:latin typeface="Calibri" panose="020F0502020204030204" pitchFamily="34" charset="0"/>
                <a:ea typeface="Calibri" panose="020F0502020204030204" pitchFamily="34" charset="0"/>
                <a:cs typeface="Calibri" panose="020F0502020204030204" pitchFamily="34" charset="0"/>
              </a:rPr>
              <a:t>)</a:t>
            </a:r>
          </a:p>
        </p:txBody>
      </p:sp>
      <p:sp>
        <p:nvSpPr>
          <p:cNvPr id="3" name="Rectangle 2">
            <a:extLst>
              <a:ext uri="{FF2B5EF4-FFF2-40B4-BE49-F238E27FC236}">
                <a16:creationId xmlns:a16="http://schemas.microsoft.com/office/drawing/2014/main" id="{286C8E4E-EAB0-E58F-6509-CC971340C50A}"/>
              </a:ext>
            </a:extLst>
          </p:cNvPr>
          <p:cNvSpPr/>
          <p:nvPr/>
        </p:nvSpPr>
        <p:spPr>
          <a:xfrm>
            <a:off x="226621" y="557318"/>
            <a:ext cx="3006436" cy="314298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2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endParaRPr lang="en-GB" sz="12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endParaRPr lang="en-GB" sz="12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endParaRPr lang="en-GB" sz="12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endParaRPr lang="en-GB" sz="12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r>
              <a:rPr lang="en-GB" sz="1200" b="1" u="sng" dirty="0">
                <a:latin typeface="Calibri" panose="020F0502020204030204" pitchFamily="34" charset="0"/>
                <a:ea typeface="Calibri" panose="020F0502020204030204" pitchFamily="34" charset="0"/>
                <a:cs typeface="Calibri" panose="020F0502020204030204" pitchFamily="34" charset="0"/>
              </a:rPr>
              <a:t>1. Lo </a:t>
            </a:r>
            <a:r>
              <a:rPr lang="en-GB" sz="1200" b="1" u="sng" dirty="0" err="1">
                <a:latin typeface="Calibri" panose="020F0502020204030204" pitchFamily="34" charset="0"/>
                <a:ea typeface="Calibri" panose="020F0502020204030204" pitchFamily="34" charset="0"/>
                <a:cs typeface="Calibri" panose="020F0502020204030204" pitchFamily="34" charset="0"/>
              </a:rPr>
              <a:t>siento</a:t>
            </a:r>
            <a:r>
              <a:rPr lang="en-GB" sz="1200" b="1" u="sng" dirty="0">
                <a:latin typeface="Calibri" panose="020F0502020204030204" pitchFamily="34" charset="0"/>
                <a:ea typeface="Calibri" panose="020F0502020204030204" pitchFamily="34" charset="0"/>
                <a:cs typeface="Calibri" panose="020F0502020204030204" pitchFamily="34" charset="0"/>
              </a:rPr>
              <a:t>, me </a:t>
            </a:r>
            <a:r>
              <a:rPr lang="en-GB" sz="1200" b="1" u="sng" dirty="0" err="1">
                <a:latin typeface="Calibri" panose="020F0502020204030204" pitchFamily="34" charset="0"/>
                <a:ea typeface="Calibri" panose="020F0502020204030204" pitchFamily="34" charset="0"/>
                <a:cs typeface="Calibri" panose="020F0502020204030204" pitchFamily="34" charset="0"/>
              </a:rPr>
              <a:t>gustaría</a:t>
            </a:r>
            <a:r>
              <a:rPr lang="en-GB" sz="1200" b="1" u="sng" dirty="0">
                <a:latin typeface="Calibri" panose="020F0502020204030204" pitchFamily="34" charset="0"/>
                <a:ea typeface="Calibri" panose="020F0502020204030204" pitchFamily="34" charset="0"/>
                <a:cs typeface="Calibri" panose="020F0502020204030204" pitchFamily="34" charset="0"/>
              </a:rPr>
              <a:t> – I am sorry, I would like</a:t>
            </a:r>
          </a:p>
          <a:p>
            <a:endParaRPr lang="en-GB" sz="1200" dirty="0">
              <a:latin typeface="Calibri" panose="020F0502020204030204" pitchFamily="34" charset="0"/>
              <a:ea typeface="Calibri" panose="020F0502020204030204" pitchFamily="34" charset="0"/>
              <a:cs typeface="Calibri" panose="020F0502020204030204" pitchFamily="34" charset="0"/>
            </a:endParaRPr>
          </a:p>
          <a:p>
            <a:r>
              <a:rPr lang="en-GB" sz="1200" b="1" dirty="0">
                <a:latin typeface="Calibri" panose="020F0502020204030204" pitchFamily="34" charset="0"/>
                <a:ea typeface="Calibri" panose="020F0502020204030204" pitchFamily="34" charset="0"/>
                <a:cs typeface="Calibri" panose="020F0502020204030204" pitchFamily="34" charset="0"/>
              </a:rPr>
              <a:t>Un </a:t>
            </a:r>
            <a:r>
              <a:rPr lang="en-GB" sz="1200" b="1" dirty="0" err="1">
                <a:latin typeface="Calibri" panose="020F0502020204030204" pitchFamily="34" charset="0"/>
                <a:ea typeface="Calibri" panose="020F0502020204030204" pitchFamily="34" charset="0"/>
                <a:cs typeface="Calibri" panose="020F0502020204030204" pitchFamily="34" charset="0"/>
              </a:rPr>
              <a:t>estuche</a:t>
            </a:r>
            <a:r>
              <a:rPr lang="en-GB" sz="1200" b="1" dirty="0">
                <a:latin typeface="Calibri" panose="020F0502020204030204" pitchFamily="34" charset="0"/>
                <a:ea typeface="Calibri" panose="020F0502020204030204" pitchFamily="34" charset="0"/>
                <a:cs typeface="Calibri" panose="020F0502020204030204" pitchFamily="34" charset="0"/>
              </a:rPr>
              <a:t> (m) </a:t>
            </a:r>
            <a:r>
              <a:rPr lang="en-GB" sz="1200" dirty="0">
                <a:latin typeface="Calibri" panose="020F0502020204030204" pitchFamily="34" charset="0"/>
                <a:ea typeface="Calibri" panose="020F0502020204030204" pitchFamily="34" charset="0"/>
                <a:cs typeface="Calibri" panose="020F0502020204030204" pitchFamily="34" charset="0"/>
              </a:rPr>
              <a:t>– a pencil case</a:t>
            </a:r>
          </a:p>
          <a:p>
            <a:r>
              <a:rPr lang="en-GB" sz="1200" b="1" dirty="0">
                <a:latin typeface="Calibri" panose="020F0502020204030204" pitchFamily="34" charset="0"/>
                <a:ea typeface="Calibri" panose="020F0502020204030204" pitchFamily="34" charset="0"/>
                <a:cs typeface="Calibri" panose="020F0502020204030204" pitchFamily="34" charset="0"/>
              </a:rPr>
              <a:t>Un </a:t>
            </a:r>
            <a:r>
              <a:rPr lang="en-GB" sz="1200" b="1" dirty="0" err="1">
                <a:latin typeface="Calibri" panose="020F0502020204030204" pitchFamily="34" charset="0"/>
                <a:ea typeface="Calibri" panose="020F0502020204030204" pitchFamily="34" charset="0"/>
                <a:cs typeface="Calibri" panose="020F0502020204030204" pitchFamily="34" charset="0"/>
              </a:rPr>
              <a:t>bolígrafo</a:t>
            </a:r>
            <a:r>
              <a:rPr lang="en-GB" sz="1200" b="1" dirty="0">
                <a:latin typeface="Calibri" panose="020F0502020204030204" pitchFamily="34" charset="0"/>
                <a:ea typeface="Calibri" panose="020F0502020204030204" pitchFamily="34" charset="0"/>
                <a:cs typeface="Calibri" panose="020F0502020204030204" pitchFamily="34" charset="0"/>
              </a:rPr>
              <a:t> (m) </a:t>
            </a:r>
            <a:r>
              <a:rPr lang="en-GB" sz="1200" dirty="0">
                <a:latin typeface="Calibri" panose="020F0502020204030204" pitchFamily="34" charset="0"/>
                <a:ea typeface="Calibri" panose="020F0502020204030204" pitchFamily="34" charset="0"/>
                <a:cs typeface="Calibri" panose="020F0502020204030204" pitchFamily="34" charset="0"/>
              </a:rPr>
              <a:t>– a pen</a:t>
            </a:r>
          </a:p>
          <a:p>
            <a:r>
              <a:rPr lang="en-GB" sz="1200" b="1" dirty="0">
                <a:latin typeface="Calibri" panose="020F0502020204030204" pitchFamily="34" charset="0"/>
                <a:ea typeface="Calibri" panose="020F0502020204030204" pitchFamily="34" charset="0"/>
                <a:cs typeface="Calibri" panose="020F0502020204030204" pitchFamily="34" charset="0"/>
              </a:rPr>
              <a:t>Un </a:t>
            </a:r>
            <a:r>
              <a:rPr lang="en-GB" sz="1200" b="1" dirty="0" err="1">
                <a:latin typeface="Calibri" panose="020F0502020204030204" pitchFamily="34" charset="0"/>
                <a:ea typeface="Calibri" panose="020F0502020204030204" pitchFamily="34" charset="0"/>
                <a:cs typeface="Calibri" panose="020F0502020204030204" pitchFamily="34" charset="0"/>
              </a:rPr>
              <a:t>lápiz</a:t>
            </a:r>
            <a:r>
              <a:rPr lang="en-GB" sz="1200" b="1" dirty="0">
                <a:latin typeface="Calibri" panose="020F0502020204030204" pitchFamily="34" charset="0"/>
                <a:ea typeface="Calibri" panose="020F0502020204030204" pitchFamily="34" charset="0"/>
                <a:cs typeface="Calibri" panose="020F0502020204030204" pitchFamily="34" charset="0"/>
              </a:rPr>
              <a:t> (m) </a:t>
            </a:r>
            <a:r>
              <a:rPr lang="en-GB" sz="1200" dirty="0">
                <a:latin typeface="Calibri" panose="020F0502020204030204" pitchFamily="34" charset="0"/>
                <a:ea typeface="Calibri" panose="020F0502020204030204" pitchFamily="34" charset="0"/>
                <a:cs typeface="Calibri" panose="020F0502020204030204" pitchFamily="34" charset="0"/>
              </a:rPr>
              <a:t>– a pencil</a:t>
            </a:r>
          </a:p>
          <a:p>
            <a:r>
              <a:rPr lang="en-GB" sz="1200" b="1" dirty="0">
                <a:latin typeface="Calibri" panose="020F0502020204030204" pitchFamily="34" charset="0"/>
                <a:ea typeface="Calibri" panose="020F0502020204030204" pitchFamily="34" charset="0"/>
                <a:cs typeface="Calibri" panose="020F0502020204030204" pitchFamily="34" charset="0"/>
              </a:rPr>
              <a:t>Un </a:t>
            </a:r>
            <a:r>
              <a:rPr lang="en-GB" sz="1200" b="1" dirty="0" err="1">
                <a:latin typeface="Calibri" panose="020F0502020204030204" pitchFamily="34" charset="0"/>
                <a:ea typeface="Calibri" panose="020F0502020204030204" pitchFamily="34" charset="0"/>
                <a:cs typeface="Calibri" panose="020F0502020204030204" pitchFamily="34" charset="0"/>
              </a:rPr>
              <a:t>cuaderno</a:t>
            </a:r>
            <a:r>
              <a:rPr lang="en-GB" sz="1200" b="1" dirty="0">
                <a:latin typeface="Calibri" panose="020F0502020204030204" pitchFamily="34" charset="0"/>
                <a:ea typeface="Calibri" panose="020F0502020204030204" pitchFamily="34" charset="0"/>
                <a:cs typeface="Calibri" panose="020F0502020204030204" pitchFamily="34" charset="0"/>
              </a:rPr>
              <a:t> (m) </a:t>
            </a:r>
            <a:r>
              <a:rPr lang="en-GB" sz="1200" dirty="0">
                <a:latin typeface="Calibri" panose="020F0502020204030204" pitchFamily="34" charset="0"/>
                <a:ea typeface="Calibri" panose="020F0502020204030204" pitchFamily="34" charset="0"/>
                <a:cs typeface="Calibri" panose="020F0502020204030204" pitchFamily="34" charset="0"/>
              </a:rPr>
              <a:t>– an exercise book</a:t>
            </a:r>
          </a:p>
          <a:p>
            <a:r>
              <a:rPr lang="en-GB" sz="1200" b="1" dirty="0">
                <a:latin typeface="Calibri" panose="020F0502020204030204" pitchFamily="34" charset="0"/>
                <a:ea typeface="Calibri" panose="020F0502020204030204" pitchFamily="34" charset="0"/>
                <a:cs typeface="Calibri" panose="020F0502020204030204" pitchFamily="34" charset="0"/>
              </a:rPr>
              <a:t>Un </a:t>
            </a:r>
            <a:r>
              <a:rPr lang="en-GB" sz="1200" b="1" dirty="0" err="1">
                <a:latin typeface="Calibri" panose="020F0502020204030204" pitchFamily="34" charset="0"/>
                <a:ea typeface="Calibri" panose="020F0502020204030204" pitchFamily="34" charset="0"/>
                <a:cs typeface="Calibri" panose="020F0502020204030204" pitchFamily="34" charset="0"/>
              </a:rPr>
              <a:t>libro</a:t>
            </a:r>
            <a:r>
              <a:rPr lang="en-GB" sz="1200" b="1" dirty="0">
                <a:latin typeface="Calibri" panose="020F0502020204030204" pitchFamily="34" charset="0"/>
                <a:ea typeface="Calibri" panose="020F0502020204030204" pitchFamily="34" charset="0"/>
                <a:cs typeface="Calibri" panose="020F0502020204030204" pitchFamily="34" charset="0"/>
              </a:rPr>
              <a:t> (m) </a:t>
            </a:r>
            <a:r>
              <a:rPr lang="en-GB" sz="1200" dirty="0">
                <a:latin typeface="Calibri" panose="020F0502020204030204" pitchFamily="34" charset="0"/>
                <a:ea typeface="Calibri" panose="020F0502020204030204" pitchFamily="34" charset="0"/>
                <a:cs typeface="Calibri" panose="020F0502020204030204" pitchFamily="34" charset="0"/>
              </a:rPr>
              <a:t>– a book</a:t>
            </a:r>
          </a:p>
          <a:p>
            <a:r>
              <a:rPr lang="en-GB" sz="1200" b="1" dirty="0">
                <a:latin typeface="Calibri" panose="020F0502020204030204" pitchFamily="34" charset="0"/>
                <a:ea typeface="Calibri" panose="020F0502020204030204" pitchFamily="34" charset="0"/>
                <a:cs typeface="Calibri" panose="020F0502020204030204" pitchFamily="34" charset="0"/>
              </a:rPr>
              <a:t>Un </a:t>
            </a:r>
            <a:r>
              <a:rPr lang="en-GB" sz="1200" b="1" dirty="0" err="1">
                <a:latin typeface="Calibri" panose="020F0502020204030204" pitchFamily="34" charset="0"/>
                <a:ea typeface="Calibri" panose="020F0502020204030204" pitchFamily="34" charset="0"/>
                <a:cs typeface="Calibri" panose="020F0502020204030204" pitchFamily="34" charset="0"/>
              </a:rPr>
              <a:t>sacapuntas</a:t>
            </a:r>
            <a:r>
              <a:rPr lang="en-GB" sz="1200" b="1" dirty="0">
                <a:latin typeface="Calibri" panose="020F0502020204030204" pitchFamily="34" charset="0"/>
                <a:ea typeface="Calibri" panose="020F0502020204030204" pitchFamily="34" charset="0"/>
                <a:cs typeface="Calibri" panose="020F0502020204030204" pitchFamily="34" charset="0"/>
              </a:rPr>
              <a:t> (m) </a:t>
            </a:r>
            <a:r>
              <a:rPr lang="en-GB" sz="1200" dirty="0">
                <a:latin typeface="Calibri" panose="020F0502020204030204" pitchFamily="34" charset="0"/>
                <a:ea typeface="Calibri" panose="020F0502020204030204" pitchFamily="34" charset="0"/>
                <a:cs typeface="Calibri" panose="020F0502020204030204" pitchFamily="34" charset="0"/>
              </a:rPr>
              <a:t>– pencil </a:t>
            </a:r>
            <a:r>
              <a:rPr lang="en-GB" sz="1200" dirty="0" err="1">
                <a:latin typeface="Calibri" panose="020F0502020204030204" pitchFamily="34" charset="0"/>
                <a:ea typeface="Calibri" panose="020F0502020204030204" pitchFamily="34" charset="0"/>
                <a:cs typeface="Calibri" panose="020F0502020204030204" pitchFamily="34" charset="0"/>
              </a:rPr>
              <a:t>sharpner</a:t>
            </a:r>
            <a:endParaRPr lang="en-GB" sz="1200" dirty="0">
              <a:latin typeface="Calibri" panose="020F0502020204030204" pitchFamily="34" charset="0"/>
              <a:ea typeface="Calibri" panose="020F0502020204030204" pitchFamily="34" charset="0"/>
              <a:cs typeface="Calibri" panose="020F0502020204030204" pitchFamily="34" charset="0"/>
            </a:endParaRPr>
          </a:p>
          <a:p>
            <a:r>
              <a:rPr lang="en-GB" sz="1200" b="1" dirty="0">
                <a:latin typeface="Calibri" panose="020F0502020204030204" pitchFamily="34" charset="0"/>
                <a:ea typeface="Calibri" panose="020F0502020204030204" pitchFamily="34" charset="0"/>
                <a:cs typeface="Calibri" panose="020F0502020204030204" pitchFamily="34" charset="0"/>
              </a:rPr>
              <a:t>Un </a:t>
            </a:r>
            <a:r>
              <a:rPr lang="en-GB" sz="1200" b="1" dirty="0" err="1">
                <a:latin typeface="Calibri" panose="020F0502020204030204" pitchFamily="34" charset="0"/>
                <a:ea typeface="Calibri" panose="020F0502020204030204" pitchFamily="34" charset="0"/>
                <a:cs typeface="Calibri" panose="020F0502020204030204" pitchFamily="34" charset="0"/>
              </a:rPr>
              <a:t>pegamento</a:t>
            </a:r>
            <a:r>
              <a:rPr lang="en-GB" sz="1200" b="1" dirty="0">
                <a:latin typeface="Calibri" panose="020F0502020204030204" pitchFamily="34" charset="0"/>
                <a:ea typeface="Calibri" panose="020F0502020204030204" pitchFamily="34" charset="0"/>
                <a:cs typeface="Calibri" panose="020F0502020204030204" pitchFamily="34" charset="0"/>
              </a:rPr>
              <a:t> (m) </a:t>
            </a:r>
            <a:r>
              <a:rPr lang="en-GB" sz="1200" dirty="0">
                <a:latin typeface="Calibri" panose="020F0502020204030204" pitchFamily="34" charset="0"/>
                <a:ea typeface="Calibri" panose="020F0502020204030204" pitchFamily="34" charset="0"/>
                <a:cs typeface="Calibri" panose="020F0502020204030204" pitchFamily="34" charset="0"/>
              </a:rPr>
              <a:t>– a glue stick</a:t>
            </a:r>
          </a:p>
          <a:p>
            <a:r>
              <a:rPr lang="en-GB" sz="1200" b="1" dirty="0">
                <a:latin typeface="Calibri" panose="020F0502020204030204" pitchFamily="34" charset="0"/>
                <a:ea typeface="Calibri" panose="020F0502020204030204" pitchFamily="34" charset="0"/>
                <a:cs typeface="Calibri" panose="020F0502020204030204" pitchFamily="34" charset="0"/>
              </a:rPr>
              <a:t>Un </a:t>
            </a:r>
            <a:r>
              <a:rPr lang="en-GB" sz="1200" b="1" dirty="0" err="1">
                <a:latin typeface="Calibri" panose="020F0502020204030204" pitchFamily="34" charset="0"/>
                <a:ea typeface="Calibri" panose="020F0502020204030204" pitchFamily="34" charset="0"/>
                <a:cs typeface="Calibri" panose="020F0502020204030204" pitchFamily="34" charset="0"/>
              </a:rPr>
              <a:t>marcador</a:t>
            </a:r>
            <a:r>
              <a:rPr lang="en-GB" sz="1200" b="1" dirty="0">
                <a:latin typeface="Calibri" panose="020F0502020204030204" pitchFamily="34" charset="0"/>
                <a:ea typeface="Calibri" panose="020F0502020204030204" pitchFamily="34" charset="0"/>
                <a:cs typeface="Calibri" panose="020F0502020204030204" pitchFamily="34" charset="0"/>
              </a:rPr>
              <a:t> (m) </a:t>
            </a:r>
            <a:r>
              <a:rPr lang="en-GB" sz="1200" dirty="0">
                <a:latin typeface="Calibri" panose="020F0502020204030204" pitchFamily="34" charset="0"/>
                <a:ea typeface="Calibri" panose="020F0502020204030204" pitchFamily="34" charset="0"/>
                <a:cs typeface="Calibri" panose="020F0502020204030204" pitchFamily="34" charset="0"/>
              </a:rPr>
              <a:t>– a marker</a:t>
            </a:r>
          </a:p>
          <a:p>
            <a:r>
              <a:rPr lang="en-GB" sz="1200" b="1" dirty="0">
                <a:latin typeface="Calibri" panose="020F0502020204030204" pitchFamily="34" charset="0"/>
                <a:ea typeface="Calibri" panose="020F0502020204030204" pitchFamily="34" charset="0"/>
                <a:cs typeface="Calibri" panose="020F0502020204030204" pitchFamily="34" charset="0"/>
              </a:rPr>
              <a:t>Una </a:t>
            </a:r>
            <a:r>
              <a:rPr lang="en-GB" sz="1200" b="1" dirty="0" err="1">
                <a:latin typeface="Calibri" panose="020F0502020204030204" pitchFamily="34" charset="0"/>
                <a:ea typeface="Calibri" panose="020F0502020204030204" pitchFamily="34" charset="0"/>
                <a:cs typeface="Calibri" panose="020F0502020204030204" pitchFamily="34" charset="0"/>
              </a:rPr>
              <a:t>goma</a:t>
            </a:r>
            <a:r>
              <a:rPr lang="en-GB" sz="1200" b="1" dirty="0">
                <a:latin typeface="Calibri" panose="020F0502020204030204" pitchFamily="34" charset="0"/>
                <a:ea typeface="Calibri" panose="020F0502020204030204" pitchFamily="34" charset="0"/>
                <a:cs typeface="Calibri" panose="020F0502020204030204" pitchFamily="34" charset="0"/>
              </a:rPr>
              <a:t> (f) </a:t>
            </a:r>
            <a:r>
              <a:rPr lang="en-GB" sz="1200" dirty="0">
                <a:latin typeface="Calibri" panose="020F0502020204030204" pitchFamily="34" charset="0"/>
                <a:ea typeface="Calibri" panose="020F0502020204030204" pitchFamily="34" charset="0"/>
                <a:cs typeface="Calibri" panose="020F0502020204030204" pitchFamily="34" charset="0"/>
              </a:rPr>
              <a:t>– a rubber</a:t>
            </a:r>
          </a:p>
          <a:p>
            <a:r>
              <a:rPr lang="en-GB" sz="1200" b="1" dirty="0">
                <a:latin typeface="Calibri" panose="020F0502020204030204" pitchFamily="34" charset="0"/>
                <a:ea typeface="Calibri" panose="020F0502020204030204" pitchFamily="34" charset="0"/>
                <a:cs typeface="Calibri" panose="020F0502020204030204" pitchFamily="34" charset="0"/>
              </a:rPr>
              <a:t>Una </a:t>
            </a:r>
            <a:r>
              <a:rPr lang="en-GB" sz="1200" b="1" dirty="0" err="1">
                <a:latin typeface="Calibri" panose="020F0502020204030204" pitchFamily="34" charset="0"/>
                <a:ea typeface="Calibri" panose="020F0502020204030204" pitchFamily="34" charset="0"/>
                <a:cs typeface="Calibri" panose="020F0502020204030204" pitchFamily="34" charset="0"/>
              </a:rPr>
              <a:t>regla</a:t>
            </a:r>
            <a:r>
              <a:rPr lang="en-GB" sz="1200" b="1" dirty="0">
                <a:latin typeface="Calibri" panose="020F0502020204030204" pitchFamily="34" charset="0"/>
                <a:ea typeface="Calibri" panose="020F0502020204030204" pitchFamily="34" charset="0"/>
                <a:cs typeface="Calibri" panose="020F0502020204030204" pitchFamily="34" charset="0"/>
              </a:rPr>
              <a:t> (f) </a:t>
            </a:r>
            <a:r>
              <a:rPr lang="en-GB" sz="1200" dirty="0">
                <a:latin typeface="Calibri" panose="020F0502020204030204" pitchFamily="34" charset="0"/>
                <a:ea typeface="Calibri" panose="020F0502020204030204" pitchFamily="34" charset="0"/>
                <a:cs typeface="Calibri" panose="020F0502020204030204" pitchFamily="34" charset="0"/>
              </a:rPr>
              <a:t>– a ruler</a:t>
            </a:r>
          </a:p>
          <a:p>
            <a:r>
              <a:rPr lang="en-GB" sz="1200" b="1" dirty="0">
                <a:latin typeface="Calibri" panose="020F0502020204030204" pitchFamily="34" charset="0"/>
                <a:ea typeface="Calibri" panose="020F0502020204030204" pitchFamily="34" charset="0"/>
                <a:cs typeface="Calibri" panose="020F0502020204030204" pitchFamily="34" charset="0"/>
              </a:rPr>
              <a:t>Una </a:t>
            </a:r>
            <a:r>
              <a:rPr lang="en-GB" sz="1200" b="1" dirty="0" err="1">
                <a:latin typeface="Calibri" panose="020F0502020204030204" pitchFamily="34" charset="0"/>
                <a:ea typeface="Calibri" panose="020F0502020204030204" pitchFamily="34" charset="0"/>
                <a:cs typeface="Calibri" panose="020F0502020204030204" pitchFamily="34" charset="0"/>
              </a:rPr>
              <a:t>calculadora</a:t>
            </a:r>
            <a:r>
              <a:rPr lang="en-GB" sz="1200" b="1" dirty="0">
                <a:latin typeface="Calibri" panose="020F0502020204030204" pitchFamily="34" charset="0"/>
                <a:ea typeface="Calibri" panose="020F0502020204030204" pitchFamily="34" charset="0"/>
                <a:cs typeface="Calibri" panose="020F0502020204030204" pitchFamily="34" charset="0"/>
              </a:rPr>
              <a:t> (f) </a:t>
            </a:r>
            <a:r>
              <a:rPr lang="en-GB" sz="1200" dirty="0">
                <a:latin typeface="Calibri" panose="020F0502020204030204" pitchFamily="34" charset="0"/>
                <a:ea typeface="Calibri" panose="020F0502020204030204" pitchFamily="34" charset="0"/>
                <a:cs typeface="Calibri" panose="020F0502020204030204" pitchFamily="34" charset="0"/>
              </a:rPr>
              <a:t>– a calculator</a:t>
            </a:r>
          </a:p>
          <a:p>
            <a:r>
              <a:rPr lang="en-GB" sz="1200" b="1" dirty="0">
                <a:latin typeface="Calibri" panose="020F0502020204030204" pitchFamily="34" charset="0"/>
                <a:ea typeface="Calibri" panose="020F0502020204030204" pitchFamily="34" charset="0"/>
                <a:cs typeface="Calibri" panose="020F0502020204030204" pitchFamily="34" charset="0"/>
              </a:rPr>
              <a:t>Una mochila (f) </a:t>
            </a:r>
            <a:r>
              <a:rPr lang="en-GB" sz="1200" dirty="0">
                <a:latin typeface="Calibri" panose="020F0502020204030204" pitchFamily="34" charset="0"/>
                <a:ea typeface="Calibri" panose="020F0502020204030204" pitchFamily="34" charset="0"/>
                <a:cs typeface="Calibri" panose="020F0502020204030204" pitchFamily="34" charset="0"/>
              </a:rPr>
              <a:t>a rucksack</a:t>
            </a:r>
          </a:p>
          <a:p>
            <a:r>
              <a:rPr lang="en-GB" sz="1200" b="1" dirty="0">
                <a:latin typeface="Calibri" panose="020F0502020204030204" pitchFamily="34" charset="0"/>
                <a:ea typeface="Calibri" panose="020F0502020204030204" pitchFamily="34" charset="0"/>
                <a:cs typeface="Calibri" panose="020F0502020204030204" pitchFamily="34" charset="0"/>
              </a:rPr>
              <a:t>Unas </a:t>
            </a:r>
            <a:r>
              <a:rPr lang="en-GB" sz="1200" b="1" dirty="0" err="1">
                <a:latin typeface="Calibri" panose="020F0502020204030204" pitchFamily="34" charset="0"/>
                <a:ea typeface="Calibri" panose="020F0502020204030204" pitchFamily="34" charset="0"/>
                <a:cs typeface="Calibri" panose="020F0502020204030204" pitchFamily="34" charset="0"/>
              </a:rPr>
              <a:t>tijeras</a:t>
            </a:r>
            <a:r>
              <a:rPr lang="en-GB" sz="1200" b="1" dirty="0">
                <a:latin typeface="Calibri" panose="020F0502020204030204" pitchFamily="34" charset="0"/>
                <a:ea typeface="Calibri" panose="020F0502020204030204" pitchFamily="34" charset="0"/>
                <a:cs typeface="Calibri" panose="020F0502020204030204" pitchFamily="34" charset="0"/>
              </a:rPr>
              <a:t> (f/p) – </a:t>
            </a:r>
            <a:r>
              <a:rPr lang="en-GB" sz="1200" dirty="0">
                <a:latin typeface="Calibri" panose="020F0502020204030204" pitchFamily="34" charset="0"/>
                <a:ea typeface="Calibri" panose="020F0502020204030204" pitchFamily="34" charset="0"/>
                <a:cs typeface="Calibri" panose="020F0502020204030204" pitchFamily="34" charset="0"/>
              </a:rPr>
              <a:t>some scissors</a:t>
            </a:r>
          </a:p>
          <a:p>
            <a:r>
              <a:rPr lang="en-GB" sz="1200" b="1" dirty="0" err="1">
                <a:latin typeface="Calibri" panose="020F0502020204030204" pitchFamily="34" charset="0"/>
                <a:ea typeface="Calibri" panose="020F0502020204030204" pitchFamily="34" charset="0"/>
                <a:cs typeface="Calibri" panose="020F0502020204030204" pitchFamily="34" charset="0"/>
              </a:rPr>
              <a:t>Unos</a:t>
            </a:r>
            <a:r>
              <a:rPr lang="en-GB" sz="1200" b="1" dirty="0">
                <a:latin typeface="Calibri" panose="020F0502020204030204" pitchFamily="34" charset="0"/>
                <a:ea typeface="Calibri" panose="020F0502020204030204" pitchFamily="34" charset="0"/>
                <a:cs typeface="Calibri" panose="020F0502020204030204" pitchFamily="34" charset="0"/>
              </a:rPr>
              <a:t> </a:t>
            </a:r>
            <a:r>
              <a:rPr lang="en-GB" sz="1200" b="1" dirty="0" err="1">
                <a:latin typeface="Calibri" panose="020F0502020204030204" pitchFamily="34" charset="0"/>
                <a:ea typeface="Calibri" panose="020F0502020204030204" pitchFamily="34" charset="0"/>
                <a:cs typeface="Calibri" panose="020F0502020204030204" pitchFamily="34" charset="0"/>
              </a:rPr>
              <a:t>colores</a:t>
            </a:r>
            <a:r>
              <a:rPr lang="en-GB" sz="1200" b="1" dirty="0">
                <a:latin typeface="Calibri" panose="020F0502020204030204" pitchFamily="34" charset="0"/>
                <a:ea typeface="Calibri" panose="020F0502020204030204" pitchFamily="34" charset="0"/>
                <a:cs typeface="Calibri" panose="020F0502020204030204" pitchFamily="34" charset="0"/>
              </a:rPr>
              <a:t> (f/p) </a:t>
            </a:r>
            <a:r>
              <a:rPr lang="en-GB" sz="1200" dirty="0">
                <a:latin typeface="Calibri" panose="020F0502020204030204" pitchFamily="34" charset="0"/>
                <a:ea typeface="Calibri" panose="020F0502020204030204" pitchFamily="34" charset="0"/>
                <a:cs typeface="Calibri" panose="020F0502020204030204" pitchFamily="34" charset="0"/>
              </a:rPr>
              <a:t>– some colours</a:t>
            </a:r>
          </a:p>
          <a:p>
            <a:endParaRPr lang="en-GB" sz="1200" dirty="0">
              <a:latin typeface="Calibri" panose="020F0502020204030204" pitchFamily="34" charset="0"/>
              <a:ea typeface="Calibri" panose="020F0502020204030204" pitchFamily="34" charset="0"/>
              <a:cs typeface="Calibri" panose="020F0502020204030204" pitchFamily="34" charset="0"/>
            </a:endParaRPr>
          </a:p>
          <a:p>
            <a:endParaRPr lang="en-GB" sz="1200" dirty="0">
              <a:latin typeface="Calibri" panose="020F0502020204030204" pitchFamily="34" charset="0"/>
              <a:ea typeface="Calibri" panose="020F0502020204030204" pitchFamily="34" charset="0"/>
              <a:cs typeface="Calibri" panose="020F0502020204030204" pitchFamily="34" charset="0"/>
            </a:endParaRPr>
          </a:p>
          <a:p>
            <a:r>
              <a:rPr lang="en-GB" sz="1200" dirty="0">
                <a:latin typeface="Calibri" panose="020F0502020204030204" pitchFamily="34" charset="0"/>
                <a:ea typeface="Calibri" panose="020F0502020204030204" pitchFamily="34" charset="0"/>
                <a:cs typeface="Calibri" panose="020F0502020204030204" pitchFamily="34" charset="0"/>
              </a:rPr>
              <a:t> </a:t>
            </a:r>
          </a:p>
          <a:p>
            <a:endParaRPr lang="en-GB" sz="1200" dirty="0">
              <a:latin typeface="Calibri" panose="020F0502020204030204" pitchFamily="34" charset="0"/>
              <a:ea typeface="Calibri" panose="020F0502020204030204" pitchFamily="34" charset="0"/>
              <a:cs typeface="Calibri" panose="020F0502020204030204" pitchFamily="34" charset="0"/>
            </a:endParaRPr>
          </a:p>
          <a:p>
            <a:pPr algn="ctr"/>
            <a:endParaRPr lang="en-GB" sz="1200" dirty="0">
              <a:latin typeface="Calibri" panose="020F0502020204030204" pitchFamily="34" charset="0"/>
              <a:ea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80DF3D72-6C42-C837-CE7C-111ED2B13BB7}"/>
              </a:ext>
            </a:extLst>
          </p:cNvPr>
          <p:cNvPicPr>
            <a:picLocks noChangeAspect="1"/>
          </p:cNvPicPr>
          <p:nvPr/>
        </p:nvPicPr>
        <p:blipFill>
          <a:blip r:embed="rId2"/>
          <a:srcRect l="11256" t="6229" r="9295" b="7701"/>
          <a:stretch>
            <a:fillRect/>
          </a:stretch>
        </p:blipFill>
        <p:spPr>
          <a:xfrm>
            <a:off x="2661219" y="956501"/>
            <a:ext cx="402610" cy="64482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Rectangle 4">
            <a:extLst>
              <a:ext uri="{FF2B5EF4-FFF2-40B4-BE49-F238E27FC236}">
                <a16:creationId xmlns:a16="http://schemas.microsoft.com/office/drawing/2014/main" id="{5E098316-95F2-A974-A347-33C53A3146C7}"/>
              </a:ext>
            </a:extLst>
          </p:cNvPr>
          <p:cNvSpPr/>
          <p:nvPr/>
        </p:nvSpPr>
        <p:spPr>
          <a:xfrm>
            <a:off x="226621" y="3936731"/>
            <a:ext cx="3006436" cy="266472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2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endParaRPr lang="en-GB" sz="12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endParaRPr lang="en-GB" sz="12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endParaRPr lang="en-GB" sz="11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r>
              <a:rPr lang="en-GB" sz="1100" b="1" u="sng" dirty="0">
                <a:latin typeface="Calibri" panose="020F0502020204030204" pitchFamily="34" charset="0"/>
                <a:ea typeface="Calibri" panose="020F0502020204030204" pitchFamily="34" charset="0"/>
                <a:cs typeface="Calibri" panose="020F0502020204030204" pitchFamily="34" charset="0"/>
              </a:rPr>
              <a:t>2. ¿</a:t>
            </a:r>
            <a:r>
              <a:rPr lang="en-GB" sz="1100" b="1" u="sng" dirty="0" err="1">
                <a:latin typeface="Calibri" panose="020F0502020204030204" pitchFamily="34" charset="0"/>
                <a:ea typeface="Calibri" panose="020F0502020204030204" pitchFamily="34" charset="0"/>
                <a:cs typeface="Calibri" panose="020F0502020204030204" pitchFamily="34" charset="0"/>
              </a:rPr>
              <a:t>Puedo</a:t>
            </a:r>
            <a:r>
              <a:rPr lang="en-GB" sz="1100" b="1" u="sng" dirty="0">
                <a:latin typeface="Calibri" panose="020F0502020204030204" pitchFamily="34" charset="0"/>
                <a:ea typeface="Calibri" panose="020F0502020204030204" pitchFamily="34" charset="0"/>
                <a:cs typeface="Calibri" panose="020F0502020204030204" pitchFamily="34" charset="0"/>
              </a:rPr>
              <a:t>… – Can I?</a:t>
            </a:r>
          </a:p>
          <a:p>
            <a:pPr algn="ctr"/>
            <a:endParaRPr lang="en-GB" sz="1100"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r>
              <a:rPr lang="en-GB" sz="1100" b="1" dirty="0" err="1">
                <a:latin typeface="Calibri" panose="020F0502020204030204" pitchFamily="34" charset="0"/>
                <a:ea typeface="Calibri" panose="020F0502020204030204" pitchFamily="34" charset="0"/>
                <a:cs typeface="Calibri" panose="020F0502020204030204" pitchFamily="34" charset="0"/>
              </a:rPr>
              <a:t>ir</a:t>
            </a:r>
            <a:r>
              <a:rPr lang="en-GB" sz="1100" b="1" dirty="0">
                <a:latin typeface="Calibri" panose="020F0502020204030204" pitchFamily="34" charset="0"/>
                <a:ea typeface="Calibri" panose="020F0502020204030204" pitchFamily="34" charset="0"/>
                <a:cs typeface="Calibri" panose="020F0502020204030204" pitchFamily="34" charset="0"/>
              </a:rPr>
              <a:t> al </a:t>
            </a:r>
            <a:r>
              <a:rPr lang="en-GB" sz="1100" b="1" dirty="0" err="1">
                <a:latin typeface="Calibri" panose="020F0502020204030204" pitchFamily="34" charset="0"/>
                <a:ea typeface="Calibri" panose="020F0502020204030204" pitchFamily="34" charset="0"/>
                <a:cs typeface="Calibri" panose="020F0502020204030204" pitchFamily="34" charset="0"/>
              </a:rPr>
              <a:t>baño</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go to the toilet?</a:t>
            </a:r>
          </a:p>
          <a:p>
            <a:r>
              <a:rPr lang="en-GB" sz="1100" b="1" dirty="0" err="1">
                <a:latin typeface="Calibri" panose="020F0502020204030204" pitchFamily="34" charset="0"/>
                <a:ea typeface="Calibri" panose="020F0502020204030204" pitchFamily="34" charset="0"/>
                <a:cs typeface="Calibri" panose="020F0502020204030204" pitchFamily="34" charset="0"/>
              </a:rPr>
              <a:t>quitarme</a:t>
            </a:r>
            <a:r>
              <a:rPr lang="en-GB" sz="1100" b="1" dirty="0">
                <a:latin typeface="Calibri" panose="020F0502020204030204" pitchFamily="34" charset="0"/>
                <a:ea typeface="Calibri" panose="020F0502020204030204" pitchFamily="34" charset="0"/>
                <a:cs typeface="Calibri" panose="020F0502020204030204" pitchFamily="34" charset="0"/>
              </a:rPr>
              <a:t> la </a:t>
            </a:r>
            <a:r>
              <a:rPr lang="en-GB" sz="1100" b="1" dirty="0" err="1">
                <a:latin typeface="Calibri" panose="020F0502020204030204" pitchFamily="34" charset="0"/>
                <a:ea typeface="Calibri" panose="020F0502020204030204" pitchFamily="34" charset="0"/>
                <a:cs typeface="Calibri" panose="020F0502020204030204" pitchFamily="34" charset="0"/>
              </a:rPr>
              <a:t>chaqueta</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take off my blazer?</a:t>
            </a:r>
          </a:p>
          <a:p>
            <a:r>
              <a:rPr lang="en-GB" sz="1100" b="1" dirty="0" err="1">
                <a:latin typeface="Calibri" panose="020F0502020204030204" pitchFamily="34" charset="0"/>
                <a:ea typeface="Calibri" panose="020F0502020204030204" pitchFamily="34" charset="0"/>
                <a:cs typeface="Calibri" panose="020F0502020204030204" pitchFamily="34" charset="0"/>
              </a:rPr>
              <a:t>ir</a:t>
            </a:r>
            <a:r>
              <a:rPr lang="en-GB" sz="1100" b="1" dirty="0">
                <a:latin typeface="Calibri" panose="020F0502020204030204" pitchFamily="34" charset="0"/>
                <a:ea typeface="Calibri" panose="020F0502020204030204" pitchFamily="34" charset="0"/>
                <a:cs typeface="Calibri" panose="020F0502020204030204" pitchFamily="34" charset="0"/>
              </a:rPr>
              <a:t> a mi </a:t>
            </a:r>
            <a:r>
              <a:rPr lang="en-GB" sz="1100" b="1" dirty="0" err="1">
                <a:latin typeface="Calibri" panose="020F0502020204030204" pitchFamily="34" charset="0"/>
                <a:ea typeface="Calibri" panose="020F0502020204030204" pitchFamily="34" charset="0"/>
                <a:cs typeface="Calibri" panose="020F0502020204030204" pitchFamily="34" charset="0"/>
              </a:rPr>
              <a:t>clase</a:t>
            </a:r>
            <a:r>
              <a:rPr lang="en-GB" sz="1100" b="1" dirty="0">
                <a:latin typeface="Calibri" panose="020F0502020204030204" pitchFamily="34" charset="0"/>
                <a:ea typeface="Calibri" panose="020F0502020204030204" pitchFamily="34" charset="0"/>
                <a:cs typeface="Calibri" panose="020F0502020204030204" pitchFamily="34" charset="0"/>
              </a:rPr>
              <a:t> de </a:t>
            </a:r>
            <a:r>
              <a:rPr lang="en-GB" sz="1100" b="1" dirty="0" err="1">
                <a:latin typeface="Calibri" panose="020F0502020204030204" pitchFamily="34" charset="0"/>
                <a:ea typeface="Calibri" panose="020F0502020204030204" pitchFamily="34" charset="0"/>
                <a:cs typeface="Calibri" panose="020F0502020204030204" pitchFamily="34" charset="0"/>
              </a:rPr>
              <a:t>batería</a:t>
            </a:r>
            <a:r>
              <a:rPr lang="en-GB" sz="1100" b="1" dirty="0">
                <a:latin typeface="Calibri" panose="020F0502020204030204" pitchFamily="34" charset="0"/>
                <a:ea typeface="Calibri" panose="020F0502020204030204" pitchFamily="34" charset="0"/>
                <a:cs typeface="Calibri" panose="020F0502020204030204" pitchFamily="34" charset="0"/>
              </a:rPr>
              <a:t>/</a:t>
            </a:r>
            <a:r>
              <a:rPr lang="en-GB" sz="1100" b="1" dirty="0" err="1">
                <a:latin typeface="Calibri" panose="020F0502020204030204" pitchFamily="34" charset="0"/>
                <a:ea typeface="Calibri" panose="020F0502020204030204" pitchFamily="34" charset="0"/>
                <a:cs typeface="Calibri" panose="020F0502020204030204" pitchFamily="34" charset="0"/>
              </a:rPr>
              <a:t>guitara</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go to my drum/guitar lesson?</a:t>
            </a:r>
          </a:p>
          <a:p>
            <a:r>
              <a:rPr lang="en-GB" sz="1100" b="1" dirty="0" err="1">
                <a:latin typeface="Calibri" panose="020F0502020204030204" pitchFamily="34" charset="0"/>
                <a:ea typeface="Calibri" panose="020F0502020204030204" pitchFamily="34" charset="0"/>
                <a:cs typeface="Calibri" panose="020F0502020204030204" pitchFamily="34" charset="0"/>
              </a:rPr>
              <a:t>salir</a:t>
            </a:r>
            <a:r>
              <a:rPr lang="en-GB" sz="1100" b="1" dirty="0">
                <a:latin typeface="Calibri" panose="020F0502020204030204" pitchFamily="34" charset="0"/>
                <a:ea typeface="Calibri" panose="020F0502020204030204" pitchFamily="34" charset="0"/>
                <a:cs typeface="Calibri" panose="020F0502020204030204" pitchFamily="34" charset="0"/>
              </a:rPr>
              <a:t> para </a:t>
            </a:r>
            <a:r>
              <a:rPr lang="en-GB" sz="1100" b="1" dirty="0" err="1">
                <a:latin typeface="Calibri" panose="020F0502020204030204" pitchFamily="34" charset="0"/>
                <a:ea typeface="Calibri" panose="020F0502020204030204" pitchFamily="34" charset="0"/>
                <a:cs typeface="Calibri" panose="020F0502020204030204" pitchFamily="34" charset="0"/>
              </a:rPr>
              <a:t>jugar</a:t>
            </a:r>
            <a:r>
              <a:rPr lang="en-GB" sz="1100" b="1" dirty="0">
                <a:latin typeface="Calibri" panose="020F0502020204030204" pitchFamily="34" charset="0"/>
                <a:ea typeface="Calibri" panose="020F0502020204030204" pitchFamily="34" charset="0"/>
                <a:cs typeface="Calibri" panose="020F0502020204030204" pitchFamily="34" charset="0"/>
              </a:rPr>
              <a:t> al </a:t>
            </a:r>
            <a:r>
              <a:rPr lang="en-GB" sz="1100" b="1" dirty="0" err="1">
                <a:latin typeface="Calibri" panose="020F0502020204030204" pitchFamily="34" charset="0"/>
                <a:ea typeface="Calibri" panose="020F0502020204030204" pitchFamily="34" charset="0"/>
                <a:cs typeface="Calibri" panose="020F0502020204030204" pitchFamily="34" charset="0"/>
              </a:rPr>
              <a:t>fútbol</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leave to play football?</a:t>
            </a:r>
          </a:p>
          <a:p>
            <a:r>
              <a:rPr lang="en-GB" sz="1100" b="1" dirty="0" err="1">
                <a:latin typeface="Calibri" panose="020F0502020204030204" pitchFamily="34" charset="0"/>
                <a:ea typeface="Calibri" panose="020F0502020204030204" pitchFamily="34" charset="0"/>
                <a:cs typeface="Calibri" panose="020F0502020204030204" pitchFamily="34" charset="0"/>
              </a:rPr>
              <a:t>abrir</a:t>
            </a:r>
            <a:r>
              <a:rPr lang="en-GB" sz="1100" b="1" dirty="0">
                <a:latin typeface="Calibri" panose="020F0502020204030204" pitchFamily="34" charset="0"/>
                <a:ea typeface="Calibri" panose="020F0502020204030204" pitchFamily="34" charset="0"/>
                <a:cs typeface="Calibri" panose="020F0502020204030204" pitchFamily="34" charset="0"/>
              </a:rPr>
              <a:t> la </a:t>
            </a:r>
            <a:r>
              <a:rPr lang="en-GB" sz="1100" b="1" dirty="0" err="1">
                <a:latin typeface="Calibri" panose="020F0502020204030204" pitchFamily="34" charset="0"/>
                <a:ea typeface="Calibri" panose="020F0502020204030204" pitchFamily="34" charset="0"/>
                <a:cs typeface="Calibri" panose="020F0502020204030204" pitchFamily="34" charset="0"/>
              </a:rPr>
              <a:t>ventana</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open the window?</a:t>
            </a:r>
          </a:p>
          <a:p>
            <a:r>
              <a:rPr lang="en-GB" sz="1100" b="1" dirty="0" err="1">
                <a:latin typeface="Calibri" panose="020F0502020204030204" pitchFamily="34" charset="0"/>
                <a:ea typeface="Calibri" panose="020F0502020204030204" pitchFamily="34" charset="0"/>
                <a:cs typeface="Calibri" panose="020F0502020204030204" pitchFamily="34" charset="0"/>
              </a:rPr>
              <a:t>cerrar</a:t>
            </a:r>
            <a:r>
              <a:rPr lang="en-GB" sz="1100" b="1" dirty="0">
                <a:latin typeface="Calibri" panose="020F0502020204030204" pitchFamily="34" charset="0"/>
                <a:ea typeface="Calibri" panose="020F0502020204030204" pitchFamily="34" charset="0"/>
                <a:cs typeface="Calibri" panose="020F0502020204030204" pitchFamily="34" charset="0"/>
              </a:rPr>
              <a:t> la </a:t>
            </a:r>
            <a:r>
              <a:rPr lang="en-GB" sz="1100" b="1" dirty="0" err="1">
                <a:latin typeface="Calibri" panose="020F0502020204030204" pitchFamily="34" charset="0"/>
                <a:ea typeface="Calibri" panose="020F0502020204030204" pitchFamily="34" charset="0"/>
                <a:cs typeface="Calibri" panose="020F0502020204030204" pitchFamily="34" charset="0"/>
              </a:rPr>
              <a:t>puerta</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open the door?</a:t>
            </a:r>
          </a:p>
          <a:p>
            <a:r>
              <a:rPr lang="en-GB" sz="1100" b="1" dirty="0" err="1">
                <a:latin typeface="Calibri" panose="020F0502020204030204" pitchFamily="34" charset="0"/>
                <a:ea typeface="Calibri" panose="020F0502020204030204" pitchFamily="34" charset="0"/>
                <a:cs typeface="Calibri" panose="020F0502020204030204" pitchFamily="34" charset="0"/>
              </a:rPr>
              <a:t>autorregularme</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self regulate?</a:t>
            </a:r>
          </a:p>
          <a:p>
            <a:r>
              <a:rPr lang="en-GB" sz="1100" b="1" dirty="0" err="1">
                <a:latin typeface="Calibri" panose="020F0502020204030204" pitchFamily="34" charset="0"/>
                <a:ea typeface="Calibri" panose="020F0502020204030204" pitchFamily="34" charset="0"/>
                <a:cs typeface="Calibri" panose="020F0502020204030204" pitchFamily="34" charset="0"/>
              </a:rPr>
              <a:t>sentarme</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b="1" dirty="0" err="1">
                <a:latin typeface="Calibri" panose="020F0502020204030204" pitchFamily="34" charset="0"/>
                <a:ea typeface="Calibri" panose="020F0502020204030204" pitchFamily="34" charset="0"/>
                <a:cs typeface="Calibri" panose="020F0502020204030204" pitchFamily="34" charset="0"/>
              </a:rPr>
              <a:t>en</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b="1" dirty="0" err="1">
                <a:latin typeface="Calibri" panose="020F0502020204030204" pitchFamily="34" charset="0"/>
                <a:ea typeface="Calibri" panose="020F0502020204030204" pitchFamily="34" charset="0"/>
                <a:cs typeface="Calibri" panose="020F0502020204030204" pitchFamily="34" charset="0"/>
              </a:rPr>
              <a:t>otra</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b="1" dirty="0" err="1">
                <a:latin typeface="Calibri" panose="020F0502020204030204" pitchFamily="34" charset="0"/>
                <a:ea typeface="Calibri" panose="020F0502020204030204" pitchFamily="34" charset="0"/>
                <a:cs typeface="Calibri" panose="020F0502020204030204" pitchFamily="34" charset="0"/>
              </a:rPr>
              <a:t>silla</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sit in another chair?</a:t>
            </a:r>
          </a:p>
          <a:p>
            <a:r>
              <a:rPr lang="en-GB" sz="1100" b="1" dirty="0" err="1">
                <a:latin typeface="Calibri" panose="020F0502020204030204" pitchFamily="34" charset="0"/>
                <a:ea typeface="Calibri" panose="020F0502020204030204" pitchFamily="34" charset="0"/>
                <a:cs typeface="Calibri" panose="020F0502020204030204" pitchFamily="34" charset="0"/>
              </a:rPr>
              <a:t>trabajar</a:t>
            </a:r>
            <a:r>
              <a:rPr lang="en-GB" sz="1100" b="1" dirty="0">
                <a:latin typeface="Calibri" panose="020F0502020204030204" pitchFamily="34" charset="0"/>
                <a:ea typeface="Calibri" panose="020F0502020204030204" pitchFamily="34" charset="0"/>
                <a:cs typeface="Calibri" panose="020F0502020204030204" pitchFamily="34" charset="0"/>
              </a:rPr>
              <a:t> con mi pareja</a:t>
            </a:r>
            <a:r>
              <a:rPr lang="en-GB" sz="1100" dirty="0">
                <a:latin typeface="Calibri" panose="020F0502020204030204" pitchFamily="34" charset="0"/>
                <a:ea typeface="Calibri" panose="020F0502020204030204" pitchFamily="34" charset="0"/>
                <a:cs typeface="Calibri" panose="020F0502020204030204" pitchFamily="34" charset="0"/>
              </a:rPr>
              <a:t>? – work with my partner?</a:t>
            </a:r>
          </a:p>
          <a:p>
            <a:r>
              <a:rPr lang="en-GB" sz="1100" b="1" dirty="0">
                <a:latin typeface="Calibri" panose="020F0502020204030204" pitchFamily="34" charset="0"/>
                <a:ea typeface="Calibri" panose="020F0502020204030204" pitchFamily="34" charset="0"/>
                <a:cs typeface="Calibri" panose="020F0502020204030204" pitchFamily="34" charset="0"/>
              </a:rPr>
              <a:t>usar mi </a:t>
            </a:r>
            <a:r>
              <a:rPr lang="en-GB" sz="1100" b="1" dirty="0" err="1">
                <a:latin typeface="Calibri" panose="020F0502020204030204" pitchFamily="34" charset="0"/>
                <a:ea typeface="Calibri" panose="020F0502020204030204" pitchFamily="34" charset="0"/>
                <a:cs typeface="Calibri" panose="020F0502020204030204" pitchFamily="34" charset="0"/>
              </a:rPr>
              <a:t>cuaderno</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use my exercise book?</a:t>
            </a:r>
          </a:p>
          <a:p>
            <a:endParaRPr lang="en-GB" sz="1200" dirty="0">
              <a:latin typeface="Calibri" panose="020F0502020204030204" pitchFamily="34" charset="0"/>
              <a:ea typeface="Calibri" panose="020F0502020204030204" pitchFamily="34" charset="0"/>
              <a:cs typeface="Calibri" panose="020F0502020204030204" pitchFamily="34" charset="0"/>
            </a:endParaRPr>
          </a:p>
          <a:p>
            <a:r>
              <a:rPr lang="en-GB" sz="1200" dirty="0">
                <a:latin typeface="Calibri" panose="020F0502020204030204" pitchFamily="34" charset="0"/>
                <a:ea typeface="Calibri" panose="020F0502020204030204" pitchFamily="34" charset="0"/>
                <a:cs typeface="Calibri" panose="020F0502020204030204" pitchFamily="34" charset="0"/>
              </a:rPr>
              <a:t> </a:t>
            </a:r>
          </a:p>
          <a:p>
            <a:endParaRPr lang="en-GB" sz="1200" dirty="0">
              <a:latin typeface="Calibri" panose="020F0502020204030204" pitchFamily="34" charset="0"/>
              <a:ea typeface="Calibri" panose="020F0502020204030204" pitchFamily="34" charset="0"/>
              <a:cs typeface="Calibri" panose="020F0502020204030204" pitchFamily="34" charset="0"/>
            </a:endParaRPr>
          </a:p>
          <a:p>
            <a:pPr algn="ctr"/>
            <a:endParaRPr lang="en-GB" sz="1200" dirty="0">
              <a:latin typeface="Calibri" panose="020F0502020204030204" pitchFamily="34" charset="0"/>
              <a:ea typeface="Calibri" panose="020F0502020204030204" pitchFamily="34" charset="0"/>
              <a:cs typeface="Calibri" panose="020F0502020204030204" pitchFamily="34" charset="0"/>
            </a:endParaRPr>
          </a:p>
        </p:txBody>
      </p:sp>
      <p:pic>
        <p:nvPicPr>
          <p:cNvPr id="6" name="Picture 8" descr="Bathroom Toilet Clipart Stock ...">
            <a:extLst>
              <a:ext uri="{FF2B5EF4-FFF2-40B4-BE49-F238E27FC236}">
                <a16:creationId xmlns:a16="http://schemas.microsoft.com/office/drawing/2014/main" id="{24218941-51CE-3F75-78C8-2832ACD33CD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9163" t="10581" r="27190" b="5475"/>
          <a:stretch>
            <a:fillRect/>
          </a:stretch>
        </p:blipFill>
        <p:spPr bwMode="auto">
          <a:xfrm>
            <a:off x="2513923" y="4099488"/>
            <a:ext cx="549906" cy="41931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4D00FCDD-C01A-B50C-8FAC-C25DE63F4F75}"/>
              </a:ext>
            </a:extLst>
          </p:cNvPr>
          <p:cNvSpPr/>
          <p:nvPr/>
        </p:nvSpPr>
        <p:spPr>
          <a:xfrm>
            <a:off x="3385855" y="557318"/>
            <a:ext cx="2627393" cy="3137868"/>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100" b="1" u="sng" dirty="0"/>
          </a:p>
          <a:p>
            <a:pPr algn="ctr"/>
            <a:endParaRPr lang="en-GB" sz="1100" b="1" u="sng" dirty="0"/>
          </a:p>
          <a:p>
            <a:pPr algn="ctr"/>
            <a:endParaRPr lang="en-GB" sz="12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r>
              <a:rPr lang="en-GB" sz="1100" b="1" u="sng" dirty="0">
                <a:latin typeface="Calibri" panose="020F0502020204030204" pitchFamily="34" charset="0"/>
                <a:ea typeface="Calibri" panose="020F0502020204030204" pitchFamily="34" charset="0"/>
                <a:cs typeface="Calibri" panose="020F0502020204030204" pitchFamily="34" charset="0"/>
              </a:rPr>
              <a:t>3. ¿</a:t>
            </a:r>
            <a:r>
              <a:rPr lang="en-GB" sz="1100" b="1" u="sng" dirty="0" err="1">
                <a:latin typeface="Calibri" panose="020F0502020204030204" pitchFamily="34" charset="0"/>
                <a:ea typeface="Calibri" panose="020F0502020204030204" pitchFamily="34" charset="0"/>
                <a:cs typeface="Calibri" panose="020F0502020204030204" pitchFamily="34" charset="0"/>
              </a:rPr>
              <a:t>Cuántas</a:t>
            </a:r>
            <a:r>
              <a:rPr lang="en-GB" sz="1100" b="1" u="sng" dirty="0">
                <a:latin typeface="Calibri" panose="020F0502020204030204" pitchFamily="34" charset="0"/>
                <a:ea typeface="Calibri" panose="020F0502020204030204" pitchFamily="34" charset="0"/>
                <a:cs typeface="Calibri" panose="020F0502020204030204" pitchFamily="34" charset="0"/>
              </a:rPr>
              <a:t> personas hay </a:t>
            </a:r>
            <a:r>
              <a:rPr lang="en-GB" sz="1100" b="1" u="sng" dirty="0" err="1">
                <a:latin typeface="Calibri" panose="020F0502020204030204" pitchFamily="34" charset="0"/>
                <a:ea typeface="Calibri" panose="020F0502020204030204" pitchFamily="34" charset="0"/>
                <a:cs typeface="Calibri" panose="020F0502020204030204" pitchFamily="34" charset="0"/>
              </a:rPr>
              <a:t>en</a:t>
            </a:r>
            <a:r>
              <a:rPr lang="en-GB" sz="1100" b="1" u="sng" dirty="0">
                <a:latin typeface="Calibri" panose="020F0502020204030204" pitchFamily="34" charset="0"/>
                <a:ea typeface="Calibri" panose="020F0502020204030204" pitchFamily="34" charset="0"/>
                <a:cs typeface="Calibri" panose="020F0502020204030204" pitchFamily="34" charset="0"/>
              </a:rPr>
              <a:t> </a:t>
            </a:r>
            <a:r>
              <a:rPr lang="en-GB" sz="1100" b="1" u="sng" dirty="0" err="1">
                <a:latin typeface="Calibri" panose="020F0502020204030204" pitchFamily="34" charset="0"/>
                <a:ea typeface="Calibri" panose="020F0502020204030204" pitchFamily="34" charset="0"/>
                <a:cs typeface="Calibri" panose="020F0502020204030204" pitchFamily="34" charset="0"/>
              </a:rPr>
              <a:t>tu</a:t>
            </a:r>
            <a:r>
              <a:rPr lang="en-GB" sz="1100" b="1" u="sng" dirty="0">
                <a:latin typeface="Calibri" panose="020F0502020204030204" pitchFamily="34" charset="0"/>
                <a:ea typeface="Calibri" panose="020F0502020204030204" pitchFamily="34" charset="0"/>
                <a:cs typeface="Calibri" panose="020F0502020204030204" pitchFamily="34" charset="0"/>
              </a:rPr>
              <a:t> familia? – How many people are there in your family?</a:t>
            </a:r>
          </a:p>
          <a:p>
            <a:endParaRPr lang="en-GB" sz="11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r>
              <a:rPr lang="en-GB" sz="1100" b="1" dirty="0">
                <a:latin typeface="Calibri" panose="020F0502020204030204" pitchFamily="34" charset="0"/>
                <a:ea typeface="Calibri" panose="020F0502020204030204" pitchFamily="34" charset="0"/>
                <a:cs typeface="Calibri" panose="020F0502020204030204" pitchFamily="34" charset="0"/>
              </a:rPr>
              <a:t>En mi </a:t>
            </a:r>
            <a:r>
              <a:rPr lang="en-GB" sz="1100" b="1" dirty="0" err="1">
                <a:latin typeface="Calibri" panose="020F0502020204030204" pitchFamily="34" charset="0"/>
                <a:ea typeface="Calibri" panose="020F0502020204030204" pitchFamily="34" charset="0"/>
                <a:cs typeface="Calibri" panose="020F0502020204030204" pitchFamily="34" charset="0"/>
              </a:rPr>
              <a:t>familia</a:t>
            </a:r>
            <a:r>
              <a:rPr lang="en-GB" sz="1100" b="1" dirty="0">
                <a:latin typeface="Calibri" panose="020F0502020204030204" pitchFamily="34" charset="0"/>
                <a:ea typeface="Calibri" panose="020F0502020204030204" pitchFamily="34" charset="0"/>
                <a:cs typeface="Calibri" panose="020F0502020204030204" pitchFamily="34" charset="0"/>
              </a:rPr>
              <a:t> hay…personas </a:t>
            </a:r>
            <a:r>
              <a:rPr lang="en-GB" sz="1100" dirty="0">
                <a:latin typeface="Calibri" panose="020F0502020204030204" pitchFamily="34" charset="0"/>
                <a:ea typeface="Calibri" panose="020F0502020204030204" pitchFamily="34" charset="0"/>
                <a:cs typeface="Calibri" panose="020F0502020204030204" pitchFamily="34" charset="0"/>
              </a:rPr>
              <a:t>- in my family there are…people</a:t>
            </a:r>
          </a:p>
          <a:p>
            <a:r>
              <a:rPr lang="en-GB" sz="1100" b="1" dirty="0">
                <a:latin typeface="Calibri" panose="020F0502020204030204" pitchFamily="34" charset="0"/>
                <a:ea typeface="Calibri" panose="020F0502020204030204" pitchFamily="34" charset="0"/>
                <a:cs typeface="Calibri" panose="020F0502020204030204" pitchFamily="34" charset="0"/>
              </a:rPr>
              <a:t>Mis padres </a:t>
            </a:r>
            <a:r>
              <a:rPr lang="en-GB" sz="1100" dirty="0">
                <a:latin typeface="Calibri" panose="020F0502020204030204" pitchFamily="34" charset="0"/>
                <a:ea typeface="Calibri" panose="020F0502020204030204" pitchFamily="34" charset="0"/>
                <a:cs typeface="Calibri" panose="020F0502020204030204" pitchFamily="34" charset="0"/>
              </a:rPr>
              <a:t>– my parents</a:t>
            </a:r>
          </a:p>
          <a:p>
            <a:r>
              <a:rPr lang="en-GB" sz="1100" b="1" dirty="0">
                <a:latin typeface="Calibri" panose="020F0502020204030204" pitchFamily="34" charset="0"/>
                <a:ea typeface="Calibri" panose="020F0502020204030204" pitchFamily="34" charset="0"/>
                <a:cs typeface="Calibri" panose="020F0502020204030204" pitchFamily="34" charset="0"/>
              </a:rPr>
              <a:t>Mi </a:t>
            </a:r>
            <a:r>
              <a:rPr lang="en-GB" sz="1100" b="1" dirty="0" err="1">
                <a:latin typeface="Calibri" panose="020F0502020204030204" pitchFamily="34" charset="0"/>
                <a:ea typeface="Calibri" panose="020F0502020204030204" pitchFamily="34" charset="0"/>
                <a:cs typeface="Calibri" panose="020F0502020204030204" pitchFamily="34" charset="0"/>
              </a:rPr>
              <a:t>madre</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my mother</a:t>
            </a:r>
          </a:p>
          <a:p>
            <a:r>
              <a:rPr lang="en-GB" sz="1100" b="1" dirty="0">
                <a:latin typeface="Calibri" panose="020F0502020204030204" pitchFamily="34" charset="0"/>
                <a:ea typeface="Calibri" panose="020F0502020204030204" pitchFamily="34" charset="0"/>
                <a:cs typeface="Calibri" panose="020F0502020204030204" pitchFamily="34" charset="0"/>
              </a:rPr>
              <a:t>Mi padre </a:t>
            </a:r>
            <a:r>
              <a:rPr lang="en-GB" sz="1100" dirty="0">
                <a:latin typeface="Calibri" panose="020F0502020204030204" pitchFamily="34" charset="0"/>
                <a:ea typeface="Calibri" panose="020F0502020204030204" pitchFamily="34" charset="0"/>
                <a:cs typeface="Calibri" panose="020F0502020204030204" pitchFamily="34" charset="0"/>
              </a:rPr>
              <a:t>– my father</a:t>
            </a:r>
          </a:p>
          <a:p>
            <a:r>
              <a:rPr lang="en-GB" sz="1100" b="1" dirty="0">
                <a:latin typeface="Calibri" panose="020F0502020204030204" pitchFamily="34" charset="0"/>
                <a:ea typeface="Calibri" panose="020F0502020204030204" pitchFamily="34" charset="0"/>
                <a:cs typeface="Calibri" panose="020F0502020204030204" pitchFamily="34" charset="0"/>
              </a:rPr>
              <a:t>Mi </a:t>
            </a:r>
            <a:r>
              <a:rPr lang="en-GB" sz="1100" b="1" dirty="0" err="1">
                <a:latin typeface="Calibri" panose="020F0502020204030204" pitchFamily="34" charset="0"/>
                <a:ea typeface="Calibri" panose="020F0502020204030204" pitchFamily="34" charset="0"/>
                <a:cs typeface="Calibri" panose="020F0502020204030204" pitchFamily="34" charset="0"/>
              </a:rPr>
              <a:t>hermano</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my brother</a:t>
            </a:r>
          </a:p>
          <a:p>
            <a:r>
              <a:rPr lang="en-GB" sz="1100" b="1" dirty="0">
                <a:latin typeface="Calibri" panose="020F0502020204030204" pitchFamily="34" charset="0"/>
                <a:ea typeface="Calibri" panose="020F0502020204030204" pitchFamily="34" charset="0"/>
                <a:cs typeface="Calibri" panose="020F0502020204030204" pitchFamily="34" charset="0"/>
              </a:rPr>
              <a:t>Mi </a:t>
            </a:r>
            <a:r>
              <a:rPr lang="en-GB" sz="1100" b="1" dirty="0" err="1">
                <a:latin typeface="Calibri" panose="020F0502020204030204" pitchFamily="34" charset="0"/>
                <a:ea typeface="Calibri" panose="020F0502020204030204" pitchFamily="34" charset="0"/>
                <a:cs typeface="Calibri" panose="020F0502020204030204" pitchFamily="34" charset="0"/>
              </a:rPr>
              <a:t>hermana</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my sister</a:t>
            </a:r>
          </a:p>
          <a:p>
            <a:r>
              <a:rPr lang="en-GB" sz="1100" b="1" dirty="0">
                <a:latin typeface="Calibri" panose="020F0502020204030204" pitchFamily="34" charset="0"/>
                <a:ea typeface="Calibri" panose="020F0502020204030204" pitchFamily="34" charset="0"/>
                <a:cs typeface="Calibri" panose="020F0502020204030204" pitchFamily="34" charset="0"/>
              </a:rPr>
              <a:t>Mi </a:t>
            </a:r>
            <a:r>
              <a:rPr lang="en-GB" sz="1100" b="1" dirty="0" err="1">
                <a:latin typeface="Calibri" panose="020F0502020204030204" pitchFamily="34" charset="0"/>
                <a:ea typeface="Calibri" panose="020F0502020204030204" pitchFamily="34" charset="0"/>
                <a:cs typeface="Calibri" panose="020F0502020204030204" pitchFamily="34" charset="0"/>
              </a:rPr>
              <a:t>abuelo</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my grandfather</a:t>
            </a:r>
          </a:p>
          <a:p>
            <a:r>
              <a:rPr lang="en-GB" sz="1100" b="1" dirty="0">
                <a:latin typeface="Calibri" panose="020F0502020204030204" pitchFamily="34" charset="0"/>
                <a:ea typeface="Calibri" panose="020F0502020204030204" pitchFamily="34" charset="0"/>
                <a:cs typeface="Calibri" panose="020F0502020204030204" pitchFamily="34" charset="0"/>
              </a:rPr>
              <a:t>Mi </a:t>
            </a:r>
            <a:r>
              <a:rPr lang="en-GB" sz="1100" b="1" dirty="0" err="1">
                <a:latin typeface="Calibri" panose="020F0502020204030204" pitchFamily="34" charset="0"/>
                <a:ea typeface="Calibri" panose="020F0502020204030204" pitchFamily="34" charset="0"/>
                <a:cs typeface="Calibri" panose="020F0502020204030204" pitchFamily="34" charset="0"/>
              </a:rPr>
              <a:t>abuela</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my grandmother</a:t>
            </a:r>
          </a:p>
          <a:p>
            <a:r>
              <a:rPr lang="en-GB" sz="1100" b="1" dirty="0">
                <a:latin typeface="Calibri" panose="020F0502020204030204" pitchFamily="34" charset="0"/>
                <a:ea typeface="Calibri" panose="020F0502020204030204" pitchFamily="34" charset="0"/>
                <a:cs typeface="Calibri" panose="020F0502020204030204" pitchFamily="34" charset="0"/>
              </a:rPr>
              <a:t>Mi </a:t>
            </a:r>
            <a:r>
              <a:rPr lang="en-GB" sz="1100" b="1" dirty="0" err="1">
                <a:latin typeface="Calibri" panose="020F0502020204030204" pitchFamily="34" charset="0"/>
                <a:ea typeface="Calibri" panose="020F0502020204030204" pitchFamily="34" charset="0"/>
                <a:cs typeface="Calibri" panose="020F0502020204030204" pitchFamily="34" charset="0"/>
              </a:rPr>
              <a:t>bisabuela</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my great-grandmother</a:t>
            </a:r>
          </a:p>
          <a:p>
            <a:r>
              <a:rPr lang="en-GB" sz="1100" b="1" dirty="0">
                <a:latin typeface="Calibri" panose="020F0502020204030204" pitchFamily="34" charset="0"/>
                <a:ea typeface="Calibri" panose="020F0502020204030204" pitchFamily="34" charset="0"/>
                <a:cs typeface="Calibri" panose="020F0502020204030204" pitchFamily="34" charset="0"/>
              </a:rPr>
              <a:t>Mi </a:t>
            </a:r>
            <a:r>
              <a:rPr lang="en-GB" sz="1100" b="1" dirty="0" err="1">
                <a:latin typeface="Calibri" panose="020F0502020204030204" pitchFamily="34" charset="0"/>
                <a:ea typeface="Calibri" panose="020F0502020204030204" pitchFamily="34" charset="0"/>
                <a:cs typeface="Calibri" panose="020F0502020204030204" pitchFamily="34" charset="0"/>
              </a:rPr>
              <a:t>tío</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my uncle</a:t>
            </a:r>
          </a:p>
          <a:p>
            <a:r>
              <a:rPr lang="en-GB" sz="1100" b="1" dirty="0">
                <a:latin typeface="Calibri" panose="020F0502020204030204" pitchFamily="34" charset="0"/>
                <a:ea typeface="Calibri" panose="020F0502020204030204" pitchFamily="34" charset="0"/>
                <a:cs typeface="Calibri" panose="020F0502020204030204" pitchFamily="34" charset="0"/>
              </a:rPr>
              <a:t>Mi </a:t>
            </a:r>
            <a:r>
              <a:rPr lang="en-GB" sz="1100" b="1" dirty="0" err="1">
                <a:latin typeface="Calibri" panose="020F0502020204030204" pitchFamily="34" charset="0"/>
                <a:ea typeface="Calibri" panose="020F0502020204030204" pitchFamily="34" charset="0"/>
                <a:cs typeface="Calibri" panose="020F0502020204030204" pitchFamily="34" charset="0"/>
              </a:rPr>
              <a:t>tía</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my aunt</a:t>
            </a:r>
          </a:p>
          <a:p>
            <a:r>
              <a:rPr lang="en-GB" sz="1100" b="1" dirty="0">
                <a:latin typeface="Calibri" panose="020F0502020204030204" pitchFamily="34" charset="0"/>
                <a:ea typeface="Calibri" panose="020F0502020204030204" pitchFamily="34" charset="0"/>
                <a:cs typeface="Calibri" panose="020F0502020204030204" pitchFamily="34" charset="0"/>
              </a:rPr>
              <a:t>Mis </a:t>
            </a:r>
            <a:r>
              <a:rPr lang="en-GB" sz="1100" b="1" dirty="0" err="1">
                <a:latin typeface="Calibri" panose="020F0502020204030204" pitchFamily="34" charset="0"/>
                <a:ea typeface="Calibri" panose="020F0502020204030204" pitchFamily="34" charset="0"/>
                <a:cs typeface="Calibri" panose="020F0502020204030204" pitchFamily="34" charset="0"/>
              </a:rPr>
              <a:t>primos</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my cousins</a:t>
            </a:r>
          </a:p>
          <a:p>
            <a:endParaRPr lang="en-GB" sz="1100" dirty="0">
              <a:latin typeface="Calibri" panose="020F0502020204030204" pitchFamily="34" charset="0"/>
              <a:ea typeface="Calibri" panose="020F0502020204030204" pitchFamily="34" charset="0"/>
              <a:cs typeface="Calibri" panose="020F0502020204030204" pitchFamily="34" charset="0"/>
            </a:endParaRPr>
          </a:p>
          <a:p>
            <a:endParaRPr lang="en-GB" sz="1200" dirty="0">
              <a:latin typeface="Calibri" panose="020F0502020204030204" pitchFamily="34" charset="0"/>
              <a:ea typeface="Calibri" panose="020F0502020204030204" pitchFamily="34" charset="0"/>
              <a:cs typeface="Calibri" panose="020F0502020204030204" pitchFamily="34" charset="0"/>
            </a:endParaRPr>
          </a:p>
          <a:p>
            <a:endParaRPr lang="en-GB" sz="1100" dirty="0"/>
          </a:p>
        </p:txBody>
      </p:sp>
      <p:sp>
        <p:nvSpPr>
          <p:cNvPr id="8" name="Rectangle 7">
            <a:extLst>
              <a:ext uri="{FF2B5EF4-FFF2-40B4-BE49-F238E27FC236}">
                <a16:creationId xmlns:a16="http://schemas.microsoft.com/office/drawing/2014/main" id="{8F1AB4A5-01F0-38B8-263B-04396A31D4DE}"/>
              </a:ext>
            </a:extLst>
          </p:cNvPr>
          <p:cNvSpPr/>
          <p:nvPr/>
        </p:nvSpPr>
        <p:spPr>
          <a:xfrm>
            <a:off x="3718939" y="3936731"/>
            <a:ext cx="2627393" cy="266472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100" b="1" u="sng" dirty="0"/>
          </a:p>
          <a:p>
            <a:pPr algn="ctr"/>
            <a:endParaRPr lang="en-GB" sz="1100" b="1" u="sng" dirty="0"/>
          </a:p>
          <a:p>
            <a:pPr algn="ctr"/>
            <a:endParaRPr lang="en-GB" sz="12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r>
              <a:rPr lang="en-GB" sz="1200" b="1" u="sng" dirty="0">
                <a:latin typeface="Calibri" panose="020F0502020204030204" pitchFamily="34" charset="0"/>
                <a:ea typeface="Calibri" panose="020F0502020204030204" pitchFamily="34" charset="0"/>
                <a:cs typeface="Calibri" panose="020F0502020204030204" pitchFamily="34" charset="0"/>
              </a:rPr>
              <a:t>4. ¿</a:t>
            </a:r>
            <a:r>
              <a:rPr lang="en-GB" sz="1200" b="1" u="sng" dirty="0" err="1">
                <a:latin typeface="Calibri" panose="020F0502020204030204" pitchFamily="34" charset="0"/>
                <a:ea typeface="Calibri" panose="020F0502020204030204" pitchFamily="34" charset="0"/>
                <a:cs typeface="Calibri" panose="020F0502020204030204" pitchFamily="34" charset="0"/>
              </a:rPr>
              <a:t>Tienes</a:t>
            </a:r>
            <a:r>
              <a:rPr lang="en-GB" sz="1200" b="1" u="sng" dirty="0">
                <a:latin typeface="Calibri" panose="020F0502020204030204" pitchFamily="34" charset="0"/>
                <a:ea typeface="Calibri" panose="020F0502020204030204" pitchFamily="34" charset="0"/>
                <a:cs typeface="Calibri" panose="020F0502020204030204" pitchFamily="34" charset="0"/>
              </a:rPr>
              <a:t> </a:t>
            </a:r>
            <a:r>
              <a:rPr lang="en-GB" sz="1200" b="1" u="sng" dirty="0" err="1">
                <a:latin typeface="Calibri" panose="020F0502020204030204" pitchFamily="34" charset="0"/>
                <a:ea typeface="Calibri" panose="020F0502020204030204" pitchFamily="34" charset="0"/>
                <a:cs typeface="Calibri" panose="020F0502020204030204" pitchFamily="34" charset="0"/>
              </a:rPr>
              <a:t>mascotas</a:t>
            </a:r>
            <a:r>
              <a:rPr lang="en-GB" sz="1200" b="1" u="sng" dirty="0">
                <a:latin typeface="Calibri" panose="020F0502020204030204" pitchFamily="34" charset="0"/>
                <a:ea typeface="Calibri" panose="020F0502020204030204" pitchFamily="34" charset="0"/>
                <a:cs typeface="Calibri" panose="020F0502020204030204" pitchFamily="34" charset="0"/>
              </a:rPr>
              <a:t>? – Do you have pets?</a:t>
            </a:r>
          </a:p>
          <a:p>
            <a:endParaRPr lang="en-GB" sz="1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r>
              <a:rPr lang="en-GB" sz="1200" b="1" dirty="0">
                <a:latin typeface="Calibri" panose="020F0502020204030204" pitchFamily="34" charset="0"/>
                <a:ea typeface="Calibri" panose="020F0502020204030204" pitchFamily="34" charset="0"/>
                <a:cs typeface="Calibri" panose="020F0502020204030204" pitchFamily="34" charset="0"/>
              </a:rPr>
              <a:t>un </a:t>
            </a:r>
            <a:r>
              <a:rPr lang="en-GB" sz="1200" b="1" dirty="0" err="1">
                <a:latin typeface="Calibri" panose="020F0502020204030204" pitchFamily="34" charset="0"/>
                <a:ea typeface="Calibri" panose="020F0502020204030204" pitchFamily="34" charset="0"/>
                <a:cs typeface="Calibri" panose="020F0502020204030204" pitchFamily="34" charset="0"/>
              </a:rPr>
              <a:t>perro</a:t>
            </a:r>
            <a:r>
              <a:rPr lang="en-GB" sz="1200" b="1" dirty="0">
                <a:latin typeface="Calibri" panose="020F0502020204030204" pitchFamily="34" charset="0"/>
                <a:ea typeface="Calibri" panose="020F0502020204030204" pitchFamily="34" charset="0"/>
                <a:cs typeface="Calibri" panose="020F0502020204030204" pitchFamily="34" charset="0"/>
              </a:rPr>
              <a:t> (m) – </a:t>
            </a:r>
            <a:r>
              <a:rPr lang="en-GB" sz="1200" dirty="0">
                <a:latin typeface="Calibri" panose="020F0502020204030204" pitchFamily="34" charset="0"/>
                <a:ea typeface="Calibri" panose="020F0502020204030204" pitchFamily="34" charset="0"/>
                <a:cs typeface="Calibri" panose="020F0502020204030204" pitchFamily="34" charset="0"/>
              </a:rPr>
              <a:t>a dog</a:t>
            </a:r>
          </a:p>
          <a:p>
            <a:r>
              <a:rPr lang="en-GB" sz="1200" b="1" dirty="0">
                <a:latin typeface="Calibri" panose="020F0502020204030204" pitchFamily="34" charset="0"/>
                <a:ea typeface="Calibri" panose="020F0502020204030204" pitchFamily="34" charset="0"/>
                <a:cs typeface="Calibri" panose="020F0502020204030204" pitchFamily="34" charset="0"/>
              </a:rPr>
              <a:t>un gato (m) – </a:t>
            </a:r>
            <a:r>
              <a:rPr lang="en-GB" sz="1200" dirty="0">
                <a:latin typeface="Calibri" panose="020F0502020204030204" pitchFamily="34" charset="0"/>
                <a:ea typeface="Calibri" panose="020F0502020204030204" pitchFamily="34" charset="0"/>
                <a:cs typeface="Calibri" panose="020F0502020204030204" pitchFamily="34" charset="0"/>
              </a:rPr>
              <a:t>a cat</a:t>
            </a:r>
          </a:p>
          <a:p>
            <a:r>
              <a:rPr lang="en-GB" sz="1200" b="1" dirty="0">
                <a:latin typeface="Calibri" panose="020F0502020204030204" pitchFamily="34" charset="0"/>
                <a:ea typeface="Calibri" panose="020F0502020204030204" pitchFamily="34" charset="0"/>
                <a:cs typeface="Calibri" panose="020F0502020204030204" pitchFamily="34" charset="0"/>
              </a:rPr>
              <a:t>un </a:t>
            </a:r>
            <a:r>
              <a:rPr lang="en-GB" sz="1200" b="1" dirty="0" err="1">
                <a:latin typeface="Calibri" panose="020F0502020204030204" pitchFamily="34" charset="0"/>
                <a:ea typeface="Calibri" panose="020F0502020204030204" pitchFamily="34" charset="0"/>
                <a:cs typeface="Calibri" panose="020F0502020204030204" pitchFamily="34" charset="0"/>
              </a:rPr>
              <a:t>conejo</a:t>
            </a:r>
            <a:r>
              <a:rPr lang="en-GB" sz="1200" b="1" dirty="0">
                <a:latin typeface="Calibri" panose="020F0502020204030204" pitchFamily="34" charset="0"/>
                <a:ea typeface="Calibri" panose="020F0502020204030204" pitchFamily="34" charset="0"/>
                <a:cs typeface="Calibri" panose="020F0502020204030204" pitchFamily="34" charset="0"/>
              </a:rPr>
              <a:t> (m) – </a:t>
            </a:r>
            <a:r>
              <a:rPr lang="en-GB" sz="1200" dirty="0">
                <a:latin typeface="Calibri" panose="020F0502020204030204" pitchFamily="34" charset="0"/>
                <a:ea typeface="Calibri" panose="020F0502020204030204" pitchFamily="34" charset="0"/>
                <a:cs typeface="Calibri" panose="020F0502020204030204" pitchFamily="34" charset="0"/>
              </a:rPr>
              <a:t>a rabbit</a:t>
            </a:r>
          </a:p>
          <a:p>
            <a:r>
              <a:rPr lang="en-GB" sz="1200" b="1" dirty="0">
                <a:latin typeface="Calibri" panose="020F0502020204030204" pitchFamily="34" charset="0"/>
                <a:ea typeface="Calibri" panose="020F0502020204030204" pitchFamily="34" charset="0"/>
                <a:cs typeface="Calibri" panose="020F0502020204030204" pitchFamily="34" charset="0"/>
              </a:rPr>
              <a:t>un </a:t>
            </a:r>
            <a:r>
              <a:rPr lang="en-GB" sz="1200" b="1" dirty="0" err="1">
                <a:latin typeface="Calibri" panose="020F0502020204030204" pitchFamily="34" charset="0"/>
                <a:ea typeface="Calibri" panose="020F0502020204030204" pitchFamily="34" charset="0"/>
                <a:cs typeface="Calibri" panose="020F0502020204030204" pitchFamily="34" charset="0"/>
              </a:rPr>
              <a:t>pez</a:t>
            </a:r>
            <a:r>
              <a:rPr lang="en-GB" sz="1200" b="1" dirty="0">
                <a:latin typeface="Calibri" panose="020F0502020204030204" pitchFamily="34" charset="0"/>
                <a:ea typeface="Calibri" panose="020F0502020204030204" pitchFamily="34" charset="0"/>
                <a:cs typeface="Calibri" panose="020F0502020204030204" pitchFamily="34" charset="0"/>
              </a:rPr>
              <a:t> (m) (dorado) – </a:t>
            </a:r>
            <a:r>
              <a:rPr lang="en-GB" sz="1200" dirty="0">
                <a:latin typeface="Calibri" panose="020F0502020204030204" pitchFamily="34" charset="0"/>
                <a:ea typeface="Calibri" panose="020F0502020204030204" pitchFamily="34" charset="0"/>
                <a:cs typeface="Calibri" panose="020F0502020204030204" pitchFamily="34" charset="0"/>
              </a:rPr>
              <a:t>a (gold) fish</a:t>
            </a:r>
          </a:p>
          <a:p>
            <a:r>
              <a:rPr lang="en-GB" sz="1200" b="1" dirty="0">
                <a:latin typeface="Calibri" panose="020F0502020204030204" pitchFamily="34" charset="0"/>
                <a:ea typeface="Calibri" panose="020F0502020204030204" pitchFamily="34" charset="0"/>
                <a:cs typeface="Calibri" panose="020F0502020204030204" pitchFamily="34" charset="0"/>
              </a:rPr>
              <a:t>un </a:t>
            </a:r>
            <a:r>
              <a:rPr lang="en-GB" sz="1200" b="1" dirty="0" err="1">
                <a:latin typeface="Calibri" panose="020F0502020204030204" pitchFamily="34" charset="0"/>
                <a:ea typeface="Calibri" panose="020F0502020204030204" pitchFamily="34" charset="0"/>
                <a:cs typeface="Calibri" panose="020F0502020204030204" pitchFamily="34" charset="0"/>
              </a:rPr>
              <a:t>ratón</a:t>
            </a:r>
            <a:r>
              <a:rPr lang="en-GB" sz="1200" b="1" dirty="0">
                <a:latin typeface="Calibri" panose="020F0502020204030204" pitchFamily="34" charset="0"/>
                <a:ea typeface="Calibri" panose="020F0502020204030204" pitchFamily="34" charset="0"/>
                <a:cs typeface="Calibri" panose="020F0502020204030204" pitchFamily="34" charset="0"/>
              </a:rPr>
              <a:t> (m) – </a:t>
            </a:r>
            <a:r>
              <a:rPr lang="en-GB" sz="1200" dirty="0">
                <a:latin typeface="Calibri" panose="020F0502020204030204" pitchFamily="34" charset="0"/>
                <a:ea typeface="Calibri" panose="020F0502020204030204" pitchFamily="34" charset="0"/>
                <a:cs typeface="Calibri" panose="020F0502020204030204" pitchFamily="34" charset="0"/>
              </a:rPr>
              <a:t>a mouse</a:t>
            </a:r>
          </a:p>
          <a:p>
            <a:r>
              <a:rPr lang="en-GB" sz="1200" b="1" dirty="0" err="1">
                <a:latin typeface="Calibri" panose="020F0502020204030204" pitchFamily="34" charset="0"/>
                <a:ea typeface="Calibri" panose="020F0502020204030204" pitchFamily="34" charset="0"/>
                <a:cs typeface="Calibri" panose="020F0502020204030204" pitchFamily="34" charset="0"/>
              </a:rPr>
              <a:t>una</a:t>
            </a:r>
            <a:r>
              <a:rPr lang="en-GB" sz="1200" b="1" dirty="0">
                <a:latin typeface="Calibri" panose="020F0502020204030204" pitchFamily="34" charset="0"/>
                <a:ea typeface="Calibri" panose="020F0502020204030204" pitchFamily="34" charset="0"/>
                <a:cs typeface="Calibri" panose="020F0502020204030204" pitchFamily="34" charset="0"/>
              </a:rPr>
              <a:t> </a:t>
            </a:r>
            <a:r>
              <a:rPr lang="en-GB" sz="1200" b="1" dirty="0" err="1">
                <a:latin typeface="Calibri" panose="020F0502020204030204" pitchFamily="34" charset="0"/>
                <a:ea typeface="Calibri" panose="020F0502020204030204" pitchFamily="34" charset="0"/>
                <a:cs typeface="Calibri" panose="020F0502020204030204" pitchFamily="34" charset="0"/>
              </a:rPr>
              <a:t>serpiente</a:t>
            </a:r>
            <a:r>
              <a:rPr lang="en-GB" sz="1200" b="1" dirty="0">
                <a:latin typeface="Calibri" panose="020F0502020204030204" pitchFamily="34" charset="0"/>
                <a:ea typeface="Calibri" panose="020F0502020204030204" pitchFamily="34" charset="0"/>
                <a:cs typeface="Calibri" panose="020F0502020204030204" pitchFamily="34" charset="0"/>
              </a:rPr>
              <a:t> (f) – </a:t>
            </a:r>
            <a:r>
              <a:rPr lang="en-GB" sz="1200" dirty="0">
                <a:latin typeface="Calibri" panose="020F0502020204030204" pitchFamily="34" charset="0"/>
                <a:ea typeface="Calibri" panose="020F0502020204030204" pitchFamily="34" charset="0"/>
                <a:cs typeface="Calibri" panose="020F0502020204030204" pitchFamily="34" charset="0"/>
              </a:rPr>
              <a:t>a snake</a:t>
            </a:r>
          </a:p>
          <a:p>
            <a:r>
              <a:rPr lang="en-GB" sz="1200" b="1" dirty="0" err="1">
                <a:latin typeface="Calibri" panose="020F0502020204030204" pitchFamily="34" charset="0"/>
                <a:ea typeface="Calibri" panose="020F0502020204030204" pitchFamily="34" charset="0"/>
                <a:cs typeface="Calibri" panose="020F0502020204030204" pitchFamily="34" charset="0"/>
              </a:rPr>
              <a:t>una</a:t>
            </a:r>
            <a:r>
              <a:rPr lang="en-GB" sz="1200" b="1" dirty="0">
                <a:latin typeface="Calibri" panose="020F0502020204030204" pitchFamily="34" charset="0"/>
                <a:ea typeface="Calibri" panose="020F0502020204030204" pitchFamily="34" charset="0"/>
                <a:cs typeface="Calibri" panose="020F0502020204030204" pitchFamily="34" charset="0"/>
              </a:rPr>
              <a:t> cobaya (f) – </a:t>
            </a:r>
            <a:r>
              <a:rPr lang="en-GB" sz="1200" dirty="0">
                <a:latin typeface="Calibri" panose="020F0502020204030204" pitchFamily="34" charset="0"/>
                <a:ea typeface="Calibri" panose="020F0502020204030204" pitchFamily="34" charset="0"/>
                <a:cs typeface="Calibri" panose="020F0502020204030204" pitchFamily="34" charset="0"/>
              </a:rPr>
              <a:t>a Guinea pig</a:t>
            </a:r>
          </a:p>
          <a:p>
            <a:r>
              <a:rPr lang="en-GB" sz="1200" b="1" dirty="0">
                <a:latin typeface="Calibri" panose="020F0502020204030204" pitchFamily="34" charset="0"/>
                <a:ea typeface="Calibri" panose="020F0502020204030204" pitchFamily="34" charset="0"/>
                <a:cs typeface="Calibri" panose="020F0502020204030204" pitchFamily="34" charset="0"/>
              </a:rPr>
              <a:t>No </a:t>
            </a:r>
            <a:r>
              <a:rPr lang="en-GB" sz="1200" b="1" dirty="0" err="1">
                <a:latin typeface="Calibri" panose="020F0502020204030204" pitchFamily="34" charset="0"/>
                <a:ea typeface="Calibri" panose="020F0502020204030204" pitchFamily="34" charset="0"/>
                <a:cs typeface="Calibri" panose="020F0502020204030204" pitchFamily="34" charset="0"/>
              </a:rPr>
              <a:t>tengo</a:t>
            </a:r>
            <a:r>
              <a:rPr lang="en-GB" sz="1200" b="1" dirty="0">
                <a:latin typeface="Calibri" panose="020F0502020204030204" pitchFamily="34" charset="0"/>
                <a:ea typeface="Calibri" panose="020F0502020204030204" pitchFamily="34" charset="0"/>
                <a:cs typeface="Calibri" panose="020F0502020204030204" pitchFamily="34" charset="0"/>
              </a:rPr>
              <a:t> </a:t>
            </a:r>
            <a:r>
              <a:rPr lang="en-GB" sz="1200" b="1" dirty="0" err="1">
                <a:latin typeface="Calibri" panose="020F0502020204030204" pitchFamily="34" charset="0"/>
                <a:ea typeface="Calibri" panose="020F0502020204030204" pitchFamily="34" charset="0"/>
                <a:cs typeface="Calibri" panose="020F0502020204030204" pitchFamily="34" charset="0"/>
              </a:rPr>
              <a:t>mascotas</a:t>
            </a:r>
            <a:r>
              <a:rPr lang="en-GB" sz="1200" b="1" dirty="0">
                <a:latin typeface="Calibri" panose="020F0502020204030204" pitchFamily="34" charset="0"/>
                <a:ea typeface="Calibri" panose="020F0502020204030204" pitchFamily="34" charset="0"/>
                <a:cs typeface="Calibri" panose="020F0502020204030204" pitchFamily="34" charset="0"/>
              </a:rPr>
              <a:t> – </a:t>
            </a:r>
            <a:r>
              <a:rPr lang="en-GB" sz="1200" dirty="0">
                <a:latin typeface="Calibri" panose="020F0502020204030204" pitchFamily="34" charset="0"/>
                <a:ea typeface="Calibri" panose="020F0502020204030204" pitchFamily="34" charset="0"/>
                <a:cs typeface="Calibri" panose="020F0502020204030204" pitchFamily="34" charset="0"/>
              </a:rPr>
              <a:t>I don’t have pets</a:t>
            </a:r>
          </a:p>
          <a:p>
            <a:endParaRPr lang="en-GB" sz="1200" dirty="0">
              <a:latin typeface="Calibri" panose="020F0502020204030204" pitchFamily="34" charset="0"/>
              <a:ea typeface="Calibri" panose="020F0502020204030204" pitchFamily="34" charset="0"/>
              <a:cs typeface="Calibri" panose="020F0502020204030204" pitchFamily="34" charset="0"/>
            </a:endParaRPr>
          </a:p>
          <a:p>
            <a:endParaRPr lang="en-GB" sz="1100" dirty="0"/>
          </a:p>
        </p:txBody>
      </p:sp>
      <p:sp>
        <p:nvSpPr>
          <p:cNvPr id="9" name="Rectangle 8">
            <a:extLst>
              <a:ext uri="{FF2B5EF4-FFF2-40B4-BE49-F238E27FC236}">
                <a16:creationId xmlns:a16="http://schemas.microsoft.com/office/drawing/2014/main" id="{A2C7391A-CF7E-A15F-2B2D-4B5BE7564305}"/>
              </a:ext>
            </a:extLst>
          </p:cNvPr>
          <p:cNvSpPr/>
          <p:nvPr/>
        </p:nvSpPr>
        <p:spPr>
          <a:xfrm>
            <a:off x="6129922" y="557318"/>
            <a:ext cx="1876358" cy="238033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100" b="1" u="sng" dirty="0"/>
          </a:p>
          <a:p>
            <a:pPr algn="ctr"/>
            <a:endParaRPr lang="en-GB" sz="1100" b="1" u="sng" dirty="0"/>
          </a:p>
          <a:p>
            <a:pPr algn="ctr"/>
            <a:endParaRPr lang="en-GB" sz="12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endParaRPr lang="en-GB" sz="1100" b="1" u="sng" dirty="0">
              <a:latin typeface="Calibri" panose="020F0502020204030204" pitchFamily="34" charset="0"/>
              <a:ea typeface="Calibri" panose="020F0502020204030204" pitchFamily="34" charset="0"/>
              <a:cs typeface="Calibri" panose="020F0502020204030204" pitchFamily="34" charset="0"/>
            </a:endParaRPr>
          </a:p>
          <a:p>
            <a:pPr algn="ctr"/>
            <a:endParaRPr lang="en-GB" sz="1100" b="1" u="sng" dirty="0">
              <a:latin typeface="Calibri" panose="020F0502020204030204" pitchFamily="34" charset="0"/>
              <a:ea typeface="Calibri" panose="020F0502020204030204" pitchFamily="34" charset="0"/>
              <a:cs typeface="Calibri" panose="020F0502020204030204" pitchFamily="34" charset="0"/>
            </a:endParaRPr>
          </a:p>
          <a:p>
            <a:pPr algn="ctr"/>
            <a:endParaRPr lang="en-GB" sz="1100" b="1" u="sng" dirty="0">
              <a:latin typeface="Calibri" panose="020F0502020204030204" pitchFamily="34" charset="0"/>
              <a:ea typeface="Calibri" panose="020F0502020204030204" pitchFamily="34" charset="0"/>
              <a:cs typeface="Calibri" panose="020F0502020204030204" pitchFamily="34" charset="0"/>
            </a:endParaRPr>
          </a:p>
          <a:p>
            <a:pPr algn="ctr"/>
            <a:r>
              <a:rPr lang="en-GB" sz="1100" b="1" u="sng" dirty="0">
                <a:latin typeface="Calibri" panose="020F0502020204030204" pitchFamily="34" charset="0"/>
                <a:ea typeface="Calibri" panose="020F0502020204030204" pitchFamily="34" charset="0"/>
                <a:cs typeface="Calibri" panose="020F0502020204030204" pitchFamily="34" charset="0"/>
              </a:rPr>
              <a:t>5. ¿</a:t>
            </a:r>
            <a:r>
              <a:rPr lang="en-GB" sz="1100" b="1" u="sng" dirty="0" err="1">
                <a:latin typeface="Calibri" panose="020F0502020204030204" pitchFamily="34" charset="0"/>
                <a:ea typeface="Calibri" panose="020F0502020204030204" pitchFamily="34" charset="0"/>
                <a:cs typeface="Calibri" panose="020F0502020204030204" pitchFamily="34" charset="0"/>
              </a:rPr>
              <a:t>Cómo</a:t>
            </a:r>
            <a:r>
              <a:rPr lang="en-GB" sz="1100" b="1" u="sng" dirty="0">
                <a:latin typeface="Calibri" panose="020F0502020204030204" pitchFamily="34" charset="0"/>
                <a:ea typeface="Calibri" panose="020F0502020204030204" pitchFamily="34" charset="0"/>
                <a:cs typeface="Calibri" panose="020F0502020204030204" pitchFamily="34" charset="0"/>
              </a:rPr>
              <a:t> </a:t>
            </a:r>
            <a:r>
              <a:rPr lang="en-GB" sz="1100" b="1" u="sng" dirty="0" err="1">
                <a:latin typeface="Calibri" panose="020F0502020204030204" pitchFamily="34" charset="0"/>
                <a:ea typeface="Calibri" panose="020F0502020204030204" pitchFamily="34" charset="0"/>
                <a:cs typeface="Calibri" panose="020F0502020204030204" pitchFamily="34" charset="0"/>
              </a:rPr>
              <a:t>eres</a:t>
            </a:r>
            <a:r>
              <a:rPr lang="en-GB" sz="1100" b="1" u="sng" dirty="0">
                <a:latin typeface="Calibri" panose="020F0502020204030204" pitchFamily="34" charset="0"/>
                <a:ea typeface="Calibri" panose="020F0502020204030204" pitchFamily="34" charset="0"/>
                <a:cs typeface="Calibri" panose="020F0502020204030204" pitchFamily="34" charset="0"/>
              </a:rPr>
              <a:t>? – What are you like? (As a person)</a:t>
            </a:r>
          </a:p>
          <a:p>
            <a:endParaRPr lang="en-GB" sz="11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fontAlgn="t"/>
            <a:r>
              <a:rPr lang="en-GB" sz="1100" b="1" dirty="0">
                <a:latin typeface="Calibri" panose="020F0502020204030204" pitchFamily="34" charset="0"/>
                <a:ea typeface="Calibri" panose="020F0502020204030204" pitchFamily="34" charset="0"/>
                <a:cs typeface="Calibri" panose="020F0502020204030204" pitchFamily="34" charset="0"/>
              </a:rPr>
              <a:t>Sincero/a - Sincere</a:t>
            </a:r>
          </a:p>
          <a:p>
            <a:pPr fontAlgn="t"/>
            <a:r>
              <a:rPr lang="en-GB" sz="1100" b="1" dirty="0" err="1">
                <a:latin typeface="Calibri" panose="020F0502020204030204" pitchFamily="34" charset="0"/>
                <a:ea typeface="Calibri" panose="020F0502020204030204" pitchFamily="34" charset="0"/>
                <a:cs typeface="Calibri" panose="020F0502020204030204" pitchFamily="34" charset="0"/>
              </a:rPr>
              <a:t>Timido</a:t>
            </a:r>
            <a:r>
              <a:rPr lang="en-GB" sz="1100" b="1" dirty="0">
                <a:latin typeface="Calibri" panose="020F0502020204030204" pitchFamily="34" charset="0"/>
                <a:ea typeface="Calibri" panose="020F0502020204030204" pitchFamily="34" charset="0"/>
                <a:cs typeface="Calibri" panose="020F0502020204030204" pitchFamily="34" charset="0"/>
              </a:rPr>
              <a:t>/a - Shy</a:t>
            </a:r>
          </a:p>
          <a:p>
            <a:pPr fontAlgn="t"/>
            <a:r>
              <a:rPr lang="en-GB" sz="1100" b="1" dirty="0">
                <a:latin typeface="Calibri" panose="020F0502020204030204" pitchFamily="34" charset="0"/>
                <a:ea typeface="Calibri" panose="020F0502020204030204" pitchFamily="34" charset="0"/>
                <a:cs typeface="Calibri" panose="020F0502020204030204" pitchFamily="34" charset="0"/>
              </a:rPr>
              <a:t>Generoso/a - Generous</a:t>
            </a:r>
          </a:p>
          <a:p>
            <a:pPr fontAlgn="t"/>
            <a:r>
              <a:rPr lang="en-GB" sz="1100" b="1" dirty="0">
                <a:latin typeface="Calibri" panose="020F0502020204030204" pitchFamily="34" charset="0"/>
                <a:ea typeface="Calibri" panose="020F0502020204030204" pitchFamily="34" charset="0"/>
                <a:cs typeface="Calibri" panose="020F0502020204030204" pitchFamily="34" charset="0"/>
              </a:rPr>
              <a:t>Serio/a - Serious</a:t>
            </a:r>
          </a:p>
          <a:p>
            <a:pPr fontAlgn="t"/>
            <a:r>
              <a:rPr lang="en-GB" sz="1100" b="1" dirty="0">
                <a:latin typeface="Calibri" panose="020F0502020204030204" pitchFamily="34" charset="0"/>
                <a:ea typeface="Calibri" panose="020F0502020204030204" pitchFamily="34" charset="0"/>
                <a:cs typeface="Calibri" panose="020F0502020204030204" pitchFamily="34" charset="0"/>
              </a:rPr>
              <a:t>Listo/a - Clever</a:t>
            </a:r>
          </a:p>
          <a:p>
            <a:pPr fontAlgn="t"/>
            <a:r>
              <a:rPr lang="en-GB" sz="1100" b="1" dirty="0">
                <a:latin typeface="Calibri" panose="020F0502020204030204" pitchFamily="34" charset="0"/>
                <a:ea typeface="Calibri" panose="020F0502020204030204" pitchFamily="34" charset="0"/>
                <a:cs typeface="Calibri" panose="020F0502020204030204" pitchFamily="34" charset="0"/>
              </a:rPr>
              <a:t>Tonto/a - Silly</a:t>
            </a:r>
          </a:p>
          <a:p>
            <a:pPr fontAlgn="t"/>
            <a:r>
              <a:rPr lang="en-GB" sz="1100" b="1" dirty="0" err="1">
                <a:latin typeface="Calibri" panose="020F0502020204030204" pitchFamily="34" charset="0"/>
                <a:ea typeface="Calibri" panose="020F0502020204030204" pitchFamily="34" charset="0"/>
                <a:cs typeface="Calibri" panose="020F0502020204030204" pitchFamily="34" charset="0"/>
              </a:rPr>
              <a:t>Simpático</a:t>
            </a:r>
            <a:r>
              <a:rPr lang="en-GB" sz="1100" b="1" dirty="0">
                <a:latin typeface="Calibri" panose="020F0502020204030204" pitchFamily="34" charset="0"/>
                <a:ea typeface="Calibri" panose="020F0502020204030204" pitchFamily="34" charset="0"/>
                <a:cs typeface="Calibri" panose="020F0502020204030204" pitchFamily="34" charset="0"/>
              </a:rPr>
              <a:t>/a - Friendly</a:t>
            </a:r>
          </a:p>
          <a:p>
            <a:pPr fontAlgn="t"/>
            <a:r>
              <a:rPr lang="en-GB" sz="1100" b="1" dirty="0" err="1">
                <a:latin typeface="Calibri" panose="020F0502020204030204" pitchFamily="34" charset="0"/>
                <a:ea typeface="Calibri" panose="020F0502020204030204" pitchFamily="34" charset="0"/>
                <a:cs typeface="Calibri" panose="020F0502020204030204" pitchFamily="34" charset="0"/>
              </a:rPr>
              <a:t>Tranquilo</a:t>
            </a:r>
            <a:r>
              <a:rPr lang="en-GB" sz="1100" b="1" dirty="0">
                <a:latin typeface="Calibri" panose="020F0502020204030204" pitchFamily="34" charset="0"/>
                <a:ea typeface="Calibri" panose="020F0502020204030204" pitchFamily="34" charset="0"/>
                <a:cs typeface="Calibri" panose="020F0502020204030204" pitchFamily="34" charset="0"/>
              </a:rPr>
              <a:t>/a - Quiet</a:t>
            </a:r>
          </a:p>
          <a:p>
            <a:pPr fontAlgn="t"/>
            <a:r>
              <a:rPr lang="en-GB" sz="1100" b="1" dirty="0" err="1">
                <a:latin typeface="Calibri" panose="020F0502020204030204" pitchFamily="34" charset="0"/>
                <a:ea typeface="Calibri" panose="020F0502020204030204" pitchFamily="34" charset="0"/>
                <a:cs typeface="Calibri" panose="020F0502020204030204" pitchFamily="34" charset="0"/>
              </a:rPr>
              <a:t>Divertido</a:t>
            </a:r>
            <a:r>
              <a:rPr lang="en-GB" sz="1100" b="1" dirty="0">
                <a:latin typeface="Calibri" panose="020F0502020204030204" pitchFamily="34" charset="0"/>
                <a:ea typeface="Calibri" panose="020F0502020204030204" pitchFamily="34" charset="0"/>
                <a:cs typeface="Calibri" panose="020F0502020204030204" pitchFamily="34" charset="0"/>
              </a:rPr>
              <a:t>/a – Fun</a:t>
            </a:r>
          </a:p>
          <a:p>
            <a:pPr fontAlgn="t"/>
            <a:endParaRPr lang="en-GB" sz="1100" b="1" dirty="0">
              <a:latin typeface="Calibri" panose="020F0502020204030204" pitchFamily="34" charset="0"/>
              <a:ea typeface="Calibri" panose="020F0502020204030204" pitchFamily="34" charset="0"/>
              <a:cs typeface="Calibri" panose="020F0502020204030204" pitchFamily="34" charset="0"/>
            </a:endParaRPr>
          </a:p>
          <a:p>
            <a:pPr fontAlgn="t"/>
            <a:endParaRPr lang="en-GB" sz="1100" b="1" dirty="0">
              <a:latin typeface="Calibri" panose="020F0502020204030204" pitchFamily="34" charset="0"/>
              <a:ea typeface="Calibri" panose="020F0502020204030204" pitchFamily="34" charset="0"/>
              <a:cs typeface="Calibri" panose="020F0502020204030204" pitchFamily="34" charset="0"/>
            </a:endParaRPr>
          </a:p>
          <a:p>
            <a:pPr fontAlgn="t"/>
            <a:endParaRPr lang="en-GB" sz="1100" b="1" dirty="0">
              <a:latin typeface="Calibri" panose="020F0502020204030204" pitchFamily="34" charset="0"/>
              <a:ea typeface="Calibri" panose="020F0502020204030204" pitchFamily="34" charset="0"/>
              <a:cs typeface="Calibri" panose="020F0502020204030204" pitchFamily="34" charset="0"/>
            </a:endParaRPr>
          </a:p>
          <a:p>
            <a:pPr fontAlgn="t"/>
            <a:endParaRPr lang="en-GB" sz="1100" b="1" dirty="0">
              <a:latin typeface="Calibri" panose="020F0502020204030204" pitchFamily="34" charset="0"/>
              <a:ea typeface="Calibri" panose="020F0502020204030204" pitchFamily="34" charset="0"/>
              <a:cs typeface="Calibri" panose="020F0502020204030204" pitchFamily="34" charset="0"/>
            </a:endParaRPr>
          </a:p>
          <a:p>
            <a:endParaRPr lang="en-GB" sz="1100" dirty="0">
              <a:latin typeface="Calibri" panose="020F0502020204030204" pitchFamily="34" charset="0"/>
              <a:ea typeface="Calibri" panose="020F0502020204030204" pitchFamily="34" charset="0"/>
              <a:cs typeface="Calibri" panose="020F0502020204030204" pitchFamily="34" charset="0"/>
            </a:endParaRPr>
          </a:p>
          <a:p>
            <a:endParaRPr lang="en-GB" sz="1200" dirty="0">
              <a:latin typeface="Calibri" panose="020F0502020204030204" pitchFamily="34" charset="0"/>
              <a:ea typeface="Calibri" panose="020F0502020204030204" pitchFamily="34" charset="0"/>
              <a:cs typeface="Calibri" panose="020F0502020204030204" pitchFamily="34" charset="0"/>
            </a:endParaRPr>
          </a:p>
          <a:p>
            <a:endParaRPr lang="en-GB" sz="1100" dirty="0"/>
          </a:p>
        </p:txBody>
      </p:sp>
      <p:sp>
        <p:nvSpPr>
          <p:cNvPr id="10" name="Rectangle 9">
            <a:extLst>
              <a:ext uri="{FF2B5EF4-FFF2-40B4-BE49-F238E27FC236}">
                <a16:creationId xmlns:a16="http://schemas.microsoft.com/office/drawing/2014/main" id="{479C81DD-8F8B-A7B0-4E1F-D2205B7952D8}"/>
              </a:ext>
            </a:extLst>
          </p:cNvPr>
          <p:cNvSpPr/>
          <p:nvPr/>
        </p:nvSpPr>
        <p:spPr>
          <a:xfrm>
            <a:off x="7097673" y="3936731"/>
            <a:ext cx="1876358" cy="266472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100" b="1" u="sng" dirty="0"/>
          </a:p>
          <a:p>
            <a:pPr algn="ctr"/>
            <a:endParaRPr lang="en-GB" sz="1100" b="1" u="sng" dirty="0"/>
          </a:p>
          <a:p>
            <a:pPr algn="ctr"/>
            <a:endParaRPr lang="en-GB" sz="12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r>
              <a:rPr lang="en-GB" sz="1200" b="1" u="sng" dirty="0">
                <a:latin typeface="Calibri" panose="020F0502020204030204" pitchFamily="34" charset="0"/>
                <a:ea typeface="Calibri" panose="020F0502020204030204" pitchFamily="34" charset="0"/>
                <a:cs typeface="Calibri" panose="020F0502020204030204" pitchFamily="34" charset="0"/>
              </a:rPr>
              <a:t>6. ¿</a:t>
            </a:r>
            <a:r>
              <a:rPr lang="en-GB" sz="1200" b="1" u="sng" dirty="0" err="1">
                <a:latin typeface="Calibri" panose="020F0502020204030204" pitchFamily="34" charset="0"/>
                <a:ea typeface="Calibri" panose="020F0502020204030204" pitchFamily="34" charset="0"/>
                <a:cs typeface="Calibri" panose="020F0502020204030204" pitchFamily="34" charset="0"/>
              </a:rPr>
              <a:t>Cómo</a:t>
            </a:r>
            <a:r>
              <a:rPr lang="en-GB" sz="1200" b="1" u="sng" dirty="0">
                <a:latin typeface="Calibri" panose="020F0502020204030204" pitchFamily="34" charset="0"/>
                <a:ea typeface="Calibri" panose="020F0502020204030204" pitchFamily="34" charset="0"/>
                <a:cs typeface="Calibri" panose="020F0502020204030204" pitchFamily="34" charset="0"/>
              </a:rPr>
              <a:t> </a:t>
            </a:r>
            <a:r>
              <a:rPr lang="en-GB" sz="1200" b="1" u="sng" dirty="0" err="1">
                <a:latin typeface="Calibri" panose="020F0502020204030204" pitchFamily="34" charset="0"/>
                <a:ea typeface="Calibri" panose="020F0502020204030204" pitchFamily="34" charset="0"/>
                <a:cs typeface="Calibri" panose="020F0502020204030204" pitchFamily="34" charset="0"/>
              </a:rPr>
              <a:t>te</a:t>
            </a:r>
            <a:r>
              <a:rPr lang="en-GB" sz="1200" b="1" u="sng" dirty="0">
                <a:latin typeface="Calibri" panose="020F0502020204030204" pitchFamily="34" charset="0"/>
                <a:ea typeface="Calibri" panose="020F0502020204030204" pitchFamily="34" charset="0"/>
                <a:cs typeface="Calibri" panose="020F0502020204030204" pitchFamily="34" charset="0"/>
              </a:rPr>
              <a:t> </a:t>
            </a:r>
            <a:r>
              <a:rPr lang="en-GB" sz="1200" b="1" u="sng" dirty="0" err="1">
                <a:latin typeface="Calibri" panose="020F0502020204030204" pitchFamily="34" charset="0"/>
                <a:ea typeface="Calibri" panose="020F0502020204030204" pitchFamily="34" charset="0"/>
                <a:cs typeface="Calibri" panose="020F0502020204030204" pitchFamily="34" charset="0"/>
              </a:rPr>
              <a:t>ves</a:t>
            </a:r>
            <a:r>
              <a:rPr lang="en-GB" sz="1200" b="1" u="sng" dirty="0">
                <a:latin typeface="Calibri" panose="020F0502020204030204" pitchFamily="34" charset="0"/>
                <a:ea typeface="Calibri" panose="020F0502020204030204" pitchFamily="34" charset="0"/>
                <a:cs typeface="Calibri" panose="020F0502020204030204" pitchFamily="34" charset="0"/>
              </a:rPr>
              <a:t>? – Do you see yourself?</a:t>
            </a:r>
          </a:p>
          <a:p>
            <a:endPar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fontAlgn="t"/>
            <a:r>
              <a:rPr lang="en-GB" sz="1200" dirty="0">
                <a:latin typeface="Calibri" panose="020F0502020204030204" pitchFamily="34" charset="0"/>
                <a:ea typeface="Calibri" panose="020F0502020204030204" pitchFamily="34" charset="0"/>
                <a:cs typeface="Calibri" panose="020F0502020204030204" pitchFamily="34" charset="0"/>
              </a:rPr>
              <a:t>Alto/a - tall</a:t>
            </a:r>
          </a:p>
          <a:p>
            <a:pPr fontAlgn="t"/>
            <a:r>
              <a:rPr lang="en-GB" sz="1200" dirty="0">
                <a:latin typeface="Calibri" panose="020F0502020204030204" pitchFamily="34" charset="0"/>
                <a:ea typeface="Calibri" panose="020F0502020204030204" pitchFamily="34" charset="0"/>
                <a:cs typeface="Calibri" panose="020F0502020204030204" pitchFamily="34" charset="0"/>
              </a:rPr>
              <a:t>Bajo/a - short</a:t>
            </a:r>
          </a:p>
          <a:p>
            <a:pPr fontAlgn="t"/>
            <a:r>
              <a:rPr lang="en-GB" sz="1200" dirty="0">
                <a:latin typeface="Calibri" panose="020F0502020204030204" pitchFamily="34" charset="0"/>
                <a:ea typeface="Calibri" panose="020F0502020204030204" pitchFamily="34" charset="0"/>
                <a:cs typeface="Calibri" panose="020F0502020204030204" pitchFamily="34" charset="0"/>
              </a:rPr>
              <a:t>Delgado/a -slim</a:t>
            </a:r>
          </a:p>
          <a:p>
            <a:pPr fontAlgn="t"/>
            <a:r>
              <a:rPr lang="en-GB" sz="1200" dirty="0">
                <a:latin typeface="Calibri" panose="020F0502020204030204" pitchFamily="34" charset="0"/>
                <a:ea typeface="Calibri" panose="020F0502020204030204" pitchFamily="34" charset="0"/>
                <a:cs typeface="Calibri" panose="020F0502020204030204" pitchFamily="34" charset="0"/>
              </a:rPr>
              <a:t>Feo/a - ugly</a:t>
            </a:r>
          </a:p>
          <a:p>
            <a:pPr fontAlgn="t"/>
            <a:r>
              <a:rPr lang="en-GB" sz="1200" dirty="0">
                <a:latin typeface="Calibri" panose="020F0502020204030204" pitchFamily="34" charset="0"/>
                <a:ea typeface="Calibri" panose="020F0502020204030204" pitchFamily="34" charset="0"/>
                <a:cs typeface="Calibri" panose="020F0502020204030204" pitchFamily="34" charset="0"/>
              </a:rPr>
              <a:t>Gordo/a - overweight</a:t>
            </a:r>
          </a:p>
          <a:p>
            <a:pPr fontAlgn="t"/>
            <a:r>
              <a:rPr lang="en-GB" sz="1200" dirty="0">
                <a:latin typeface="Calibri" panose="020F0502020204030204" pitchFamily="34" charset="0"/>
                <a:ea typeface="Calibri" panose="020F0502020204030204" pitchFamily="34" charset="0"/>
                <a:cs typeface="Calibri" panose="020F0502020204030204" pitchFamily="34" charset="0"/>
              </a:rPr>
              <a:t>Guapo/a – good looking</a:t>
            </a:r>
          </a:p>
          <a:p>
            <a:pPr fontAlgn="t"/>
            <a:r>
              <a:rPr lang="en-GB" sz="1200" dirty="0" err="1">
                <a:latin typeface="Calibri" panose="020F0502020204030204" pitchFamily="34" charset="0"/>
                <a:ea typeface="Calibri" panose="020F0502020204030204" pitchFamily="34" charset="0"/>
                <a:cs typeface="Calibri" panose="020F0502020204030204" pitchFamily="34" charset="0"/>
              </a:rPr>
              <a:t>Inteligente</a:t>
            </a:r>
            <a:r>
              <a:rPr lang="en-GB" sz="1200" dirty="0">
                <a:latin typeface="Calibri" panose="020F0502020204030204" pitchFamily="34" charset="0"/>
                <a:ea typeface="Calibri" panose="020F0502020204030204" pitchFamily="34" charset="0"/>
                <a:cs typeface="Calibri" panose="020F0502020204030204" pitchFamily="34" charset="0"/>
              </a:rPr>
              <a:t> - intelligent</a:t>
            </a:r>
          </a:p>
          <a:p>
            <a:pPr fontAlgn="t"/>
            <a:r>
              <a:rPr lang="en-GB" sz="1200" dirty="0">
                <a:latin typeface="Calibri" panose="020F0502020204030204" pitchFamily="34" charset="0"/>
                <a:ea typeface="Calibri" panose="020F0502020204030204" pitchFamily="34" charset="0"/>
                <a:cs typeface="Calibri" panose="020F0502020204030204" pitchFamily="34" charset="0"/>
              </a:rPr>
              <a:t>Joven - young</a:t>
            </a:r>
          </a:p>
          <a:p>
            <a:pPr fontAlgn="t"/>
            <a:r>
              <a:rPr lang="en-GB" sz="1200" dirty="0">
                <a:latin typeface="Calibri" panose="020F0502020204030204" pitchFamily="34" charset="0"/>
                <a:ea typeface="Calibri" panose="020F0502020204030204" pitchFamily="34" charset="0"/>
                <a:cs typeface="Calibri" panose="020F0502020204030204" pitchFamily="34" charset="0"/>
              </a:rPr>
              <a:t>Viejo/a - old</a:t>
            </a:r>
          </a:p>
          <a:p>
            <a:endParaRPr lang="en-GB" sz="1100" dirty="0"/>
          </a:p>
        </p:txBody>
      </p:sp>
      <p:sp>
        <p:nvSpPr>
          <p:cNvPr id="11" name="Rectangle 10">
            <a:extLst>
              <a:ext uri="{FF2B5EF4-FFF2-40B4-BE49-F238E27FC236}">
                <a16:creationId xmlns:a16="http://schemas.microsoft.com/office/drawing/2014/main" id="{8B5073B3-598A-5547-22C9-8183A3F6F3BF}"/>
              </a:ext>
            </a:extLst>
          </p:cNvPr>
          <p:cNvSpPr/>
          <p:nvPr/>
        </p:nvSpPr>
        <p:spPr>
          <a:xfrm>
            <a:off x="8171412" y="557318"/>
            <a:ext cx="1801308" cy="310145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100" b="1" u="sng" dirty="0"/>
          </a:p>
          <a:p>
            <a:pPr algn="ctr"/>
            <a:endParaRPr lang="en-GB" sz="1100" b="1" u="sng" dirty="0"/>
          </a:p>
          <a:p>
            <a:pPr algn="ctr"/>
            <a:endParaRPr lang="en-GB" sz="1200" b="1" u="sng" dirty="0">
              <a:latin typeface="Calibri" panose="020F0502020204030204" pitchFamily="34" charset="0"/>
              <a:ea typeface="Calibri" panose="020F0502020204030204" pitchFamily="34" charset="0"/>
              <a:cs typeface="Calibri" panose="020F0502020204030204" pitchFamily="34" charset="0"/>
            </a:endParaRPr>
          </a:p>
          <a:p>
            <a:pPr algn="ctr"/>
            <a:r>
              <a:rPr lang="en-GB" sz="1200" b="1" u="sng" dirty="0">
                <a:latin typeface="Calibri" panose="020F0502020204030204" pitchFamily="34" charset="0"/>
                <a:ea typeface="Calibri" panose="020F0502020204030204" pitchFamily="34" charset="0"/>
                <a:cs typeface="Calibri" panose="020F0502020204030204" pitchFamily="34" charset="0"/>
              </a:rPr>
              <a:t>7. ¿</a:t>
            </a:r>
            <a:r>
              <a:rPr lang="en-GB" sz="1200" b="1" u="sng" dirty="0" err="1">
                <a:latin typeface="Calibri" panose="020F0502020204030204" pitchFamily="34" charset="0"/>
                <a:ea typeface="Calibri" panose="020F0502020204030204" pitchFamily="34" charset="0"/>
                <a:cs typeface="Calibri" panose="020F0502020204030204" pitchFamily="34" charset="0"/>
              </a:rPr>
              <a:t>Cómo</a:t>
            </a:r>
            <a:r>
              <a:rPr lang="en-GB" sz="1200" b="1" u="sng" dirty="0">
                <a:latin typeface="Calibri" panose="020F0502020204030204" pitchFamily="34" charset="0"/>
                <a:ea typeface="Calibri" panose="020F0502020204030204" pitchFamily="34" charset="0"/>
                <a:cs typeface="Calibri" panose="020F0502020204030204" pitchFamily="34" charset="0"/>
              </a:rPr>
              <a:t> </a:t>
            </a:r>
            <a:r>
              <a:rPr lang="en-GB" sz="1200" b="1" u="sng" dirty="0" err="1">
                <a:latin typeface="Calibri" panose="020F0502020204030204" pitchFamily="34" charset="0"/>
                <a:ea typeface="Calibri" panose="020F0502020204030204" pitchFamily="34" charset="0"/>
                <a:cs typeface="Calibri" panose="020F0502020204030204" pitchFamily="34" charset="0"/>
              </a:rPr>
              <a:t>te</a:t>
            </a:r>
            <a:r>
              <a:rPr lang="en-GB" sz="1200" b="1" u="sng" dirty="0">
                <a:latin typeface="Calibri" panose="020F0502020204030204" pitchFamily="34" charset="0"/>
                <a:ea typeface="Calibri" panose="020F0502020204030204" pitchFamily="34" charset="0"/>
                <a:cs typeface="Calibri" panose="020F0502020204030204" pitchFamily="34" charset="0"/>
              </a:rPr>
              <a:t> </a:t>
            </a:r>
            <a:r>
              <a:rPr lang="en-GB" sz="1200" b="1" u="sng" dirty="0" err="1">
                <a:latin typeface="Calibri" panose="020F0502020204030204" pitchFamily="34" charset="0"/>
                <a:ea typeface="Calibri" panose="020F0502020204030204" pitchFamily="34" charset="0"/>
                <a:cs typeface="Calibri" panose="020F0502020204030204" pitchFamily="34" charset="0"/>
              </a:rPr>
              <a:t>ves</a:t>
            </a:r>
            <a:r>
              <a:rPr lang="en-GB" sz="1200" b="1" u="sng" dirty="0">
                <a:latin typeface="Calibri" panose="020F0502020204030204" pitchFamily="34" charset="0"/>
                <a:ea typeface="Calibri" panose="020F0502020204030204" pitchFamily="34" charset="0"/>
                <a:cs typeface="Calibri" panose="020F0502020204030204" pitchFamily="34" charset="0"/>
              </a:rPr>
              <a:t>? – Do you see yourself?</a:t>
            </a:r>
          </a:p>
          <a:p>
            <a:endPar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r>
              <a:rPr lang="en-GB" sz="1200" dirty="0">
                <a:latin typeface="Calibri" panose="020F0502020204030204" pitchFamily="34" charset="0"/>
                <a:ea typeface="Calibri" panose="020F0502020204030204" pitchFamily="34" charset="0"/>
                <a:cs typeface="Calibri" panose="020F0502020204030204" pitchFamily="34" charset="0"/>
              </a:rPr>
              <a:t>Los ojos – eyes</a:t>
            </a:r>
          </a:p>
          <a:p>
            <a:r>
              <a:rPr lang="en-GB" sz="1200" dirty="0" err="1">
                <a:latin typeface="Calibri" panose="020F0502020204030204" pitchFamily="34" charset="0"/>
                <a:ea typeface="Calibri" panose="020F0502020204030204" pitchFamily="34" charset="0"/>
                <a:cs typeface="Calibri" panose="020F0502020204030204" pitchFamily="34" charset="0"/>
              </a:rPr>
              <a:t>Gafas</a:t>
            </a:r>
            <a:r>
              <a:rPr lang="en-GB" sz="1200" dirty="0">
                <a:latin typeface="Calibri" panose="020F0502020204030204" pitchFamily="34" charset="0"/>
                <a:ea typeface="Calibri" panose="020F0502020204030204" pitchFamily="34" charset="0"/>
                <a:cs typeface="Calibri" panose="020F0502020204030204" pitchFamily="34" charset="0"/>
              </a:rPr>
              <a:t> – glasses</a:t>
            </a:r>
          </a:p>
          <a:p>
            <a:r>
              <a:rPr lang="en-GB" sz="1200" dirty="0" err="1">
                <a:latin typeface="Calibri" panose="020F0502020204030204" pitchFamily="34" charset="0"/>
                <a:ea typeface="Calibri" panose="020F0502020204030204" pitchFamily="34" charset="0"/>
                <a:cs typeface="Calibri" panose="020F0502020204030204" pitchFamily="34" charset="0"/>
              </a:rPr>
              <a:t>Pecas</a:t>
            </a:r>
            <a:r>
              <a:rPr lang="en-GB" sz="1200" dirty="0">
                <a:latin typeface="Calibri" panose="020F0502020204030204" pitchFamily="34" charset="0"/>
                <a:ea typeface="Calibri" panose="020F0502020204030204" pitchFamily="34" charset="0"/>
                <a:cs typeface="Calibri" panose="020F0502020204030204" pitchFamily="34" charset="0"/>
              </a:rPr>
              <a:t> – freckles</a:t>
            </a:r>
          </a:p>
          <a:p>
            <a:r>
              <a:rPr lang="en-GB" sz="1200" dirty="0">
                <a:latin typeface="Calibri" panose="020F0502020204030204" pitchFamily="34" charset="0"/>
                <a:ea typeface="Calibri" panose="020F0502020204030204" pitchFamily="34" charset="0"/>
                <a:cs typeface="Calibri" panose="020F0502020204030204" pitchFamily="34" charset="0"/>
              </a:rPr>
              <a:t>El </a:t>
            </a:r>
            <a:r>
              <a:rPr lang="en-GB" sz="1200" dirty="0" err="1">
                <a:latin typeface="Calibri" panose="020F0502020204030204" pitchFamily="34" charset="0"/>
                <a:ea typeface="Calibri" panose="020F0502020204030204" pitchFamily="34" charset="0"/>
                <a:cs typeface="Calibri" panose="020F0502020204030204" pitchFamily="34" charset="0"/>
              </a:rPr>
              <a:t>pelo</a:t>
            </a:r>
            <a:r>
              <a:rPr lang="en-GB" sz="1200" dirty="0">
                <a:latin typeface="Calibri" panose="020F0502020204030204" pitchFamily="34" charset="0"/>
                <a:ea typeface="Calibri" panose="020F0502020204030204" pitchFamily="34" charset="0"/>
                <a:cs typeface="Calibri" panose="020F0502020204030204" pitchFamily="34" charset="0"/>
              </a:rPr>
              <a:t> – hair</a:t>
            </a:r>
          </a:p>
          <a:p>
            <a:r>
              <a:rPr lang="en-GB" sz="1200" dirty="0">
                <a:latin typeface="Calibri" panose="020F0502020204030204" pitchFamily="34" charset="0"/>
                <a:ea typeface="Calibri" panose="020F0502020204030204" pitchFamily="34" charset="0"/>
                <a:cs typeface="Calibri" panose="020F0502020204030204" pitchFamily="34" charset="0"/>
              </a:rPr>
              <a:t>Rubio – blonde</a:t>
            </a:r>
          </a:p>
          <a:p>
            <a:r>
              <a:rPr lang="en-GB" sz="1200" dirty="0">
                <a:latin typeface="Calibri" panose="020F0502020204030204" pitchFamily="34" charset="0"/>
                <a:ea typeface="Calibri" panose="020F0502020204030204" pitchFamily="34" charset="0"/>
                <a:cs typeface="Calibri" panose="020F0502020204030204" pitchFamily="34" charset="0"/>
              </a:rPr>
              <a:t>Castaño – brown/</a:t>
            </a:r>
            <a:r>
              <a:rPr lang="en-GB" sz="1200" dirty="0" err="1">
                <a:latin typeface="Calibri" panose="020F0502020204030204" pitchFamily="34" charset="0"/>
                <a:ea typeface="Calibri" panose="020F0502020204030204" pitchFamily="34" charset="0"/>
                <a:cs typeface="Calibri" panose="020F0502020204030204" pitchFamily="34" charset="0"/>
              </a:rPr>
              <a:t>chesnut</a:t>
            </a:r>
            <a:endParaRPr lang="en-GB" sz="1200" dirty="0">
              <a:latin typeface="Calibri" panose="020F0502020204030204" pitchFamily="34" charset="0"/>
              <a:ea typeface="Calibri" panose="020F0502020204030204" pitchFamily="34" charset="0"/>
              <a:cs typeface="Calibri" panose="020F0502020204030204" pitchFamily="34" charset="0"/>
            </a:endParaRPr>
          </a:p>
          <a:p>
            <a:r>
              <a:rPr lang="en-GB" sz="1200" dirty="0">
                <a:latin typeface="Calibri" panose="020F0502020204030204" pitchFamily="34" charset="0"/>
                <a:ea typeface="Calibri" panose="020F0502020204030204" pitchFamily="34" charset="0"/>
                <a:cs typeface="Calibri" panose="020F0502020204030204" pitchFamily="34" charset="0"/>
              </a:rPr>
              <a:t>Liso – straight</a:t>
            </a:r>
          </a:p>
          <a:p>
            <a:r>
              <a:rPr lang="en-GB" sz="1200" dirty="0" err="1">
                <a:latin typeface="Calibri" panose="020F0502020204030204" pitchFamily="34" charset="0"/>
                <a:ea typeface="Calibri" panose="020F0502020204030204" pitchFamily="34" charset="0"/>
                <a:cs typeface="Calibri" panose="020F0502020204030204" pitchFamily="34" charset="0"/>
              </a:rPr>
              <a:t>Rizado</a:t>
            </a:r>
            <a:r>
              <a:rPr lang="en-GB" sz="1200" dirty="0">
                <a:latin typeface="Calibri" panose="020F0502020204030204" pitchFamily="34" charset="0"/>
                <a:ea typeface="Calibri" panose="020F0502020204030204" pitchFamily="34" charset="0"/>
                <a:cs typeface="Calibri" panose="020F0502020204030204" pitchFamily="34" charset="0"/>
              </a:rPr>
              <a:t> – curly</a:t>
            </a:r>
          </a:p>
          <a:p>
            <a:r>
              <a:rPr lang="en-GB" sz="1200" dirty="0">
                <a:latin typeface="Calibri" panose="020F0502020204030204" pitchFamily="34" charset="0"/>
                <a:ea typeface="Calibri" panose="020F0502020204030204" pitchFamily="34" charset="0"/>
                <a:cs typeface="Calibri" panose="020F0502020204030204" pitchFamily="34" charset="0"/>
              </a:rPr>
              <a:t>Largo – long</a:t>
            </a:r>
          </a:p>
          <a:p>
            <a:r>
              <a:rPr lang="en-GB" sz="1200" dirty="0">
                <a:latin typeface="Calibri" panose="020F0502020204030204" pitchFamily="34" charset="0"/>
                <a:ea typeface="Calibri" panose="020F0502020204030204" pitchFamily="34" charset="0"/>
                <a:cs typeface="Calibri" panose="020F0502020204030204" pitchFamily="34" charset="0"/>
              </a:rPr>
              <a:t>Corto – short</a:t>
            </a:r>
          </a:p>
          <a:p>
            <a:r>
              <a:rPr lang="en-GB" sz="1200" dirty="0">
                <a:latin typeface="Calibri" panose="020F0502020204030204" pitchFamily="34" charset="0"/>
                <a:ea typeface="Calibri" panose="020F0502020204030204" pitchFamily="34" charset="0"/>
                <a:cs typeface="Calibri" panose="020F0502020204030204" pitchFamily="34" charset="0"/>
              </a:rPr>
              <a:t>Calvo – bald</a:t>
            </a:r>
          </a:p>
          <a:p>
            <a:r>
              <a:rPr lang="en-GB" sz="1200" dirty="0" err="1">
                <a:latin typeface="Calibri" panose="020F0502020204030204" pitchFamily="34" charset="0"/>
                <a:ea typeface="Calibri" panose="020F0502020204030204" pitchFamily="34" charset="0"/>
                <a:cs typeface="Calibri" panose="020F0502020204030204" pitchFamily="34" charset="0"/>
              </a:rPr>
              <a:t>Pelirrojo</a:t>
            </a:r>
            <a:r>
              <a:rPr lang="en-GB" sz="1200" dirty="0">
                <a:latin typeface="Calibri" panose="020F0502020204030204" pitchFamily="34" charset="0"/>
                <a:ea typeface="Calibri" panose="020F0502020204030204" pitchFamily="34" charset="0"/>
                <a:cs typeface="Calibri" panose="020F0502020204030204" pitchFamily="34" charset="0"/>
              </a:rPr>
              <a:t> – red/ginger</a:t>
            </a:r>
          </a:p>
          <a:p>
            <a:r>
              <a:rPr lang="en-GB" sz="1200" dirty="0">
                <a:latin typeface="Calibri" panose="020F0502020204030204" pitchFamily="34" charset="0"/>
                <a:ea typeface="Calibri" panose="020F0502020204030204" pitchFamily="34" charset="0"/>
                <a:cs typeface="Calibri" panose="020F0502020204030204" pitchFamily="34" charset="0"/>
              </a:rPr>
              <a:t>Barba – beard</a:t>
            </a:r>
          </a:p>
          <a:p>
            <a:r>
              <a:rPr lang="en-GB" sz="1200" dirty="0" err="1">
                <a:latin typeface="Calibri" panose="020F0502020204030204" pitchFamily="34" charset="0"/>
                <a:ea typeface="Calibri" panose="020F0502020204030204" pitchFamily="34" charset="0"/>
                <a:cs typeface="Calibri" panose="020F0502020204030204" pitchFamily="34" charset="0"/>
              </a:rPr>
              <a:t>Bigote</a:t>
            </a:r>
            <a:r>
              <a:rPr lang="en-GB" sz="1200" dirty="0">
                <a:latin typeface="Calibri" panose="020F0502020204030204" pitchFamily="34" charset="0"/>
                <a:ea typeface="Calibri" panose="020F0502020204030204" pitchFamily="34" charset="0"/>
                <a:cs typeface="Calibri" panose="020F0502020204030204" pitchFamily="34" charset="0"/>
              </a:rPr>
              <a:t> - moustache</a:t>
            </a:r>
          </a:p>
          <a:p>
            <a:endParaRPr lang="en-GB" sz="1200" dirty="0">
              <a:latin typeface="Calibri" panose="020F0502020204030204" pitchFamily="34" charset="0"/>
              <a:ea typeface="Calibri" panose="020F0502020204030204" pitchFamily="34" charset="0"/>
              <a:cs typeface="Calibri" panose="020F0502020204030204" pitchFamily="34" charset="0"/>
            </a:endParaRPr>
          </a:p>
          <a:p>
            <a:endParaRPr lang="en-GB" sz="1200" dirty="0">
              <a:latin typeface="Calibri" panose="020F0502020204030204" pitchFamily="34" charset="0"/>
              <a:ea typeface="Calibri" panose="020F0502020204030204" pitchFamily="34" charset="0"/>
              <a:cs typeface="Calibri" panose="020F0502020204030204" pitchFamily="34" charset="0"/>
            </a:endParaRPr>
          </a:p>
          <a:p>
            <a:endParaRPr lang="en-GB" sz="1100" dirty="0"/>
          </a:p>
        </p:txBody>
      </p:sp>
      <p:sp>
        <p:nvSpPr>
          <p:cNvPr id="12" name="Rectangle 11">
            <a:extLst>
              <a:ext uri="{FF2B5EF4-FFF2-40B4-BE49-F238E27FC236}">
                <a16:creationId xmlns:a16="http://schemas.microsoft.com/office/drawing/2014/main" id="{7AB6DA38-A30A-B02B-2861-A0D16CF87CC5}"/>
              </a:ext>
            </a:extLst>
          </p:cNvPr>
          <p:cNvSpPr/>
          <p:nvPr/>
        </p:nvSpPr>
        <p:spPr>
          <a:xfrm>
            <a:off x="10089020" y="552200"/>
            <a:ext cx="2041863" cy="3137868"/>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100" b="1" u="sng" dirty="0"/>
          </a:p>
          <a:p>
            <a:pPr algn="ctr"/>
            <a:endParaRPr lang="en-GB" sz="1100" b="1" u="sng" dirty="0"/>
          </a:p>
          <a:p>
            <a:pPr algn="ctr"/>
            <a:endParaRPr lang="en-GB" sz="11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endParaRPr lang="en-GB" sz="1100" b="1" u="sng" dirty="0">
              <a:latin typeface="Calibri" panose="020F0502020204030204" pitchFamily="34" charset="0"/>
              <a:ea typeface="Calibri" panose="020F0502020204030204" pitchFamily="34" charset="0"/>
              <a:cs typeface="Calibri" panose="020F0502020204030204" pitchFamily="34" charset="0"/>
            </a:endParaRPr>
          </a:p>
          <a:p>
            <a:pPr algn="ctr"/>
            <a:r>
              <a:rPr lang="en-GB" sz="1100" b="1" u="sng" dirty="0">
                <a:latin typeface="Calibri" panose="020F0502020204030204" pitchFamily="34" charset="0"/>
                <a:ea typeface="Calibri" panose="020F0502020204030204" pitchFamily="34" charset="0"/>
                <a:cs typeface="Calibri" panose="020F0502020204030204" pitchFamily="34" charset="0"/>
              </a:rPr>
              <a:t>8. ¿De </a:t>
            </a:r>
            <a:r>
              <a:rPr lang="en-GB" sz="1100" b="1" u="sng" dirty="0" err="1">
                <a:latin typeface="Calibri" panose="020F0502020204030204" pitchFamily="34" charset="0"/>
                <a:ea typeface="Calibri" panose="020F0502020204030204" pitchFamily="34" charset="0"/>
                <a:cs typeface="Calibri" panose="020F0502020204030204" pitchFamily="34" charset="0"/>
              </a:rPr>
              <a:t>qué</a:t>
            </a:r>
            <a:r>
              <a:rPr lang="en-GB" sz="1100" b="1" u="sng" dirty="0">
                <a:latin typeface="Calibri" panose="020F0502020204030204" pitchFamily="34" charset="0"/>
                <a:ea typeface="Calibri" panose="020F0502020204030204" pitchFamily="34" charset="0"/>
                <a:cs typeface="Calibri" panose="020F0502020204030204" pitchFamily="34" charset="0"/>
              </a:rPr>
              <a:t> </a:t>
            </a:r>
            <a:r>
              <a:rPr lang="en-GB" sz="1100" b="1" u="sng" dirty="0" err="1">
                <a:latin typeface="Calibri" panose="020F0502020204030204" pitchFamily="34" charset="0"/>
                <a:ea typeface="Calibri" panose="020F0502020204030204" pitchFamily="34" charset="0"/>
                <a:cs typeface="Calibri" panose="020F0502020204030204" pitchFamily="34" charset="0"/>
              </a:rPr>
              <a:t>nacionalidad</a:t>
            </a:r>
            <a:r>
              <a:rPr lang="en-GB" sz="1100" b="1" u="sng" dirty="0">
                <a:latin typeface="Calibri" panose="020F0502020204030204" pitchFamily="34" charset="0"/>
                <a:ea typeface="Calibri" panose="020F0502020204030204" pitchFamily="34" charset="0"/>
                <a:cs typeface="Calibri" panose="020F0502020204030204" pitchFamily="34" charset="0"/>
              </a:rPr>
              <a:t> </a:t>
            </a:r>
            <a:r>
              <a:rPr lang="en-GB" sz="1100" b="1" u="sng" dirty="0" err="1">
                <a:latin typeface="Calibri" panose="020F0502020204030204" pitchFamily="34" charset="0"/>
                <a:ea typeface="Calibri" panose="020F0502020204030204" pitchFamily="34" charset="0"/>
                <a:cs typeface="Calibri" panose="020F0502020204030204" pitchFamily="34" charset="0"/>
              </a:rPr>
              <a:t>eres</a:t>
            </a:r>
            <a:r>
              <a:rPr lang="en-GB" sz="1100" b="1" u="sng" dirty="0">
                <a:latin typeface="Calibri" panose="020F0502020204030204" pitchFamily="34" charset="0"/>
                <a:ea typeface="Calibri" panose="020F0502020204030204" pitchFamily="34" charset="0"/>
                <a:cs typeface="Calibri" panose="020F0502020204030204" pitchFamily="34" charset="0"/>
              </a:rPr>
              <a:t>? – What nationality are you?</a:t>
            </a:r>
          </a:p>
          <a:p>
            <a:pPr fontAlgn="t"/>
            <a:endParaRPr lang="en-GB"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fontAlgn="t"/>
            <a:r>
              <a:rPr lang="en-GB" sz="1100" dirty="0">
                <a:latin typeface="Calibri" panose="020F0502020204030204" pitchFamily="34" charset="0"/>
                <a:ea typeface="Calibri" panose="020F0502020204030204" pitchFamily="34" charset="0"/>
                <a:cs typeface="Calibri" panose="020F0502020204030204" pitchFamily="34" charset="0"/>
              </a:rPr>
              <a:t>Inglés(a) - English</a:t>
            </a:r>
          </a:p>
          <a:p>
            <a:pPr fontAlgn="t"/>
            <a:r>
              <a:rPr lang="en-GB" sz="1100" dirty="0">
                <a:latin typeface="Calibri" panose="020F0502020204030204" pitchFamily="34" charset="0"/>
                <a:ea typeface="Calibri" panose="020F0502020204030204" pitchFamily="34" charset="0"/>
                <a:cs typeface="Calibri" panose="020F0502020204030204" pitchFamily="34" charset="0"/>
              </a:rPr>
              <a:t>Español(a) - Spanish</a:t>
            </a:r>
          </a:p>
          <a:p>
            <a:pPr fontAlgn="t"/>
            <a:r>
              <a:rPr lang="en-GB" sz="1100" dirty="0" err="1">
                <a:latin typeface="Calibri" panose="020F0502020204030204" pitchFamily="34" charset="0"/>
                <a:ea typeface="Calibri" panose="020F0502020204030204" pitchFamily="34" charset="0"/>
                <a:cs typeface="Calibri" panose="020F0502020204030204" pitchFamily="34" charset="0"/>
              </a:rPr>
              <a:t>Portugés</a:t>
            </a:r>
            <a:r>
              <a:rPr lang="en-GB" sz="1100" dirty="0">
                <a:latin typeface="Calibri" panose="020F0502020204030204" pitchFamily="34" charset="0"/>
                <a:ea typeface="Calibri" panose="020F0502020204030204" pitchFamily="34" charset="0"/>
                <a:cs typeface="Calibri" panose="020F0502020204030204" pitchFamily="34" charset="0"/>
              </a:rPr>
              <a:t>(a) – </a:t>
            </a:r>
            <a:r>
              <a:rPr lang="en-GB" sz="1100" dirty="0" err="1">
                <a:latin typeface="Calibri" panose="020F0502020204030204" pitchFamily="34" charset="0"/>
                <a:ea typeface="Calibri" panose="020F0502020204030204" pitchFamily="34" charset="0"/>
                <a:cs typeface="Calibri" panose="020F0502020204030204" pitchFamily="34" charset="0"/>
              </a:rPr>
              <a:t>Portugeuse</a:t>
            </a:r>
            <a:r>
              <a:rPr lang="en-GB" sz="1100" dirty="0">
                <a:latin typeface="Calibri" panose="020F0502020204030204" pitchFamily="34" charset="0"/>
                <a:ea typeface="Calibri" panose="020F0502020204030204" pitchFamily="34" charset="0"/>
                <a:cs typeface="Calibri" panose="020F0502020204030204" pitchFamily="34" charset="0"/>
              </a:rPr>
              <a:t> </a:t>
            </a:r>
          </a:p>
          <a:p>
            <a:pPr fontAlgn="t"/>
            <a:r>
              <a:rPr lang="en-GB" sz="1100" dirty="0">
                <a:latin typeface="Calibri" panose="020F0502020204030204" pitchFamily="34" charset="0"/>
                <a:ea typeface="Calibri" panose="020F0502020204030204" pitchFamily="34" charset="0"/>
                <a:cs typeface="Calibri" panose="020F0502020204030204" pitchFamily="34" charset="0"/>
              </a:rPr>
              <a:t>Alemán(a) - German</a:t>
            </a:r>
          </a:p>
          <a:p>
            <a:pPr fontAlgn="t"/>
            <a:r>
              <a:rPr lang="en-GB" sz="1100" dirty="0">
                <a:latin typeface="Calibri" panose="020F0502020204030204" pitchFamily="34" charset="0"/>
                <a:ea typeface="Calibri" panose="020F0502020204030204" pitchFamily="34" charset="0"/>
                <a:cs typeface="Calibri" panose="020F0502020204030204" pitchFamily="34" charset="0"/>
              </a:rPr>
              <a:t>Francés(a) - French</a:t>
            </a:r>
          </a:p>
          <a:p>
            <a:pPr fontAlgn="t"/>
            <a:r>
              <a:rPr lang="en-GB" sz="1100" dirty="0" err="1">
                <a:latin typeface="Calibri" panose="020F0502020204030204" pitchFamily="34" charset="0"/>
                <a:ea typeface="Calibri" panose="020F0502020204030204" pitchFamily="34" charset="0"/>
                <a:cs typeface="Calibri" panose="020F0502020204030204" pitchFamily="34" charset="0"/>
              </a:rPr>
              <a:t>Irlandés</a:t>
            </a:r>
            <a:r>
              <a:rPr lang="en-GB" sz="1100" dirty="0">
                <a:latin typeface="Calibri" panose="020F0502020204030204" pitchFamily="34" charset="0"/>
                <a:ea typeface="Calibri" panose="020F0502020204030204" pitchFamily="34" charset="0"/>
                <a:cs typeface="Calibri" panose="020F0502020204030204" pitchFamily="34" charset="0"/>
              </a:rPr>
              <a:t>(a) - Irish</a:t>
            </a:r>
          </a:p>
          <a:p>
            <a:pPr fontAlgn="t"/>
            <a:r>
              <a:rPr lang="en-GB" sz="1100" dirty="0" err="1">
                <a:latin typeface="Calibri" panose="020F0502020204030204" pitchFamily="34" charset="0"/>
                <a:ea typeface="Calibri" panose="020F0502020204030204" pitchFamily="34" charset="0"/>
                <a:cs typeface="Calibri" panose="020F0502020204030204" pitchFamily="34" charset="0"/>
              </a:rPr>
              <a:t>Escocés</a:t>
            </a:r>
            <a:r>
              <a:rPr lang="en-GB" sz="1100" dirty="0">
                <a:latin typeface="Calibri" panose="020F0502020204030204" pitchFamily="34" charset="0"/>
                <a:ea typeface="Calibri" panose="020F0502020204030204" pitchFamily="34" charset="0"/>
                <a:cs typeface="Calibri" panose="020F0502020204030204" pitchFamily="34" charset="0"/>
              </a:rPr>
              <a:t>(a) - Scottish</a:t>
            </a:r>
          </a:p>
          <a:p>
            <a:pPr fontAlgn="t"/>
            <a:r>
              <a:rPr lang="en-GB" sz="1100" dirty="0" err="1">
                <a:latin typeface="Calibri" panose="020F0502020204030204" pitchFamily="34" charset="0"/>
                <a:ea typeface="Calibri" panose="020F0502020204030204" pitchFamily="34" charset="0"/>
                <a:cs typeface="Calibri" panose="020F0502020204030204" pitchFamily="34" charset="0"/>
              </a:rPr>
              <a:t>Galés</a:t>
            </a:r>
            <a:r>
              <a:rPr lang="en-GB" sz="1100" dirty="0">
                <a:latin typeface="Calibri" panose="020F0502020204030204" pitchFamily="34" charset="0"/>
                <a:ea typeface="Calibri" panose="020F0502020204030204" pitchFamily="34" charset="0"/>
                <a:cs typeface="Calibri" panose="020F0502020204030204" pitchFamily="34" charset="0"/>
              </a:rPr>
              <a:t>(a) - Welsh</a:t>
            </a:r>
          </a:p>
          <a:p>
            <a:pPr fontAlgn="t"/>
            <a:r>
              <a:rPr lang="en-GB" sz="1100" dirty="0">
                <a:latin typeface="Calibri" panose="020F0502020204030204" pitchFamily="34" charset="0"/>
                <a:ea typeface="Calibri" panose="020F0502020204030204" pitchFamily="34" charset="0"/>
                <a:cs typeface="Calibri" panose="020F0502020204030204" pitchFamily="34" charset="0"/>
              </a:rPr>
              <a:t>Turco/a - Turkish</a:t>
            </a:r>
          </a:p>
          <a:p>
            <a:pPr fontAlgn="t"/>
            <a:r>
              <a:rPr lang="en-GB" sz="1100" dirty="0" err="1">
                <a:latin typeface="Calibri" panose="020F0502020204030204" pitchFamily="34" charset="0"/>
                <a:ea typeface="Calibri" panose="020F0502020204030204" pitchFamily="34" charset="0"/>
                <a:cs typeface="Calibri" panose="020F0502020204030204" pitchFamily="34" charset="0"/>
              </a:rPr>
              <a:t>Rumano</a:t>
            </a:r>
            <a:r>
              <a:rPr lang="en-GB" sz="1100" dirty="0">
                <a:latin typeface="Calibri" panose="020F0502020204030204" pitchFamily="34" charset="0"/>
                <a:ea typeface="Calibri" panose="020F0502020204030204" pitchFamily="34" charset="0"/>
                <a:cs typeface="Calibri" panose="020F0502020204030204" pitchFamily="34" charset="0"/>
              </a:rPr>
              <a:t>/a - Romanian</a:t>
            </a:r>
          </a:p>
          <a:p>
            <a:pPr fontAlgn="t"/>
            <a:r>
              <a:rPr lang="en-GB" sz="1100" dirty="0">
                <a:latin typeface="Calibri" panose="020F0502020204030204" pitchFamily="34" charset="0"/>
                <a:ea typeface="Calibri" panose="020F0502020204030204" pitchFamily="34" charset="0"/>
                <a:cs typeface="Calibri" panose="020F0502020204030204" pitchFamily="34" charset="0"/>
              </a:rPr>
              <a:t>Polaco/a - Polish</a:t>
            </a:r>
          </a:p>
          <a:p>
            <a:pPr fontAlgn="t"/>
            <a:r>
              <a:rPr lang="en-GB" sz="1100" dirty="0">
                <a:latin typeface="Calibri" panose="020F0502020204030204" pitchFamily="34" charset="0"/>
                <a:ea typeface="Calibri" panose="020F0502020204030204" pitchFamily="34" charset="0"/>
                <a:cs typeface="Calibri" panose="020F0502020204030204" pitchFamily="34" charset="0"/>
              </a:rPr>
              <a:t>Italiano/a - Italian</a:t>
            </a:r>
          </a:p>
          <a:p>
            <a:pPr fontAlgn="t"/>
            <a:r>
              <a:rPr lang="en-GB" sz="1100" dirty="0" err="1">
                <a:latin typeface="Calibri" panose="020F0502020204030204" pitchFamily="34" charset="0"/>
                <a:ea typeface="Calibri" panose="020F0502020204030204" pitchFamily="34" charset="0"/>
                <a:cs typeface="Calibri" panose="020F0502020204030204" pitchFamily="34" charset="0"/>
              </a:rPr>
              <a:t>Afgano</a:t>
            </a:r>
            <a:r>
              <a:rPr lang="en-GB" sz="1100" dirty="0">
                <a:latin typeface="Calibri" panose="020F0502020204030204" pitchFamily="34" charset="0"/>
                <a:ea typeface="Calibri" panose="020F0502020204030204" pitchFamily="34" charset="0"/>
                <a:cs typeface="Calibri" panose="020F0502020204030204" pitchFamily="34" charset="0"/>
              </a:rPr>
              <a:t>/a - Afghan</a:t>
            </a:r>
          </a:p>
          <a:p>
            <a:pPr fontAlgn="t"/>
            <a:r>
              <a:rPr lang="en-GB" sz="1100" dirty="0">
                <a:latin typeface="Calibri" panose="020F0502020204030204" pitchFamily="34" charset="0"/>
                <a:ea typeface="Calibri" panose="020F0502020204030204" pitchFamily="34" charset="0"/>
                <a:cs typeface="Calibri" panose="020F0502020204030204" pitchFamily="34" charset="0"/>
              </a:rPr>
              <a:t>Chino/a - Chinese</a:t>
            </a:r>
          </a:p>
          <a:p>
            <a:pPr fontAlgn="t"/>
            <a:r>
              <a:rPr lang="en-GB" sz="1100" dirty="0" err="1">
                <a:latin typeface="Calibri" panose="020F0502020204030204" pitchFamily="34" charset="0"/>
                <a:ea typeface="Calibri" panose="020F0502020204030204" pitchFamily="34" charset="0"/>
                <a:cs typeface="Calibri" panose="020F0502020204030204" pitchFamily="34" charset="0"/>
              </a:rPr>
              <a:t>Pakistaní</a:t>
            </a:r>
            <a:r>
              <a:rPr lang="en-GB" sz="1100" dirty="0">
                <a:latin typeface="Calibri" panose="020F0502020204030204" pitchFamily="34" charset="0"/>
                <a:ea typeface="Calibri" panose="020F0502020204030204" pitchFamily="34" charset="0"/>
                <a:cs typeface="Calibri" panose="020F0502020204030204" pitchFamily="34" charset="0"/>
              </a:rPr>
              <a:t> – Pakistani</a:t>
            </a:r>
          </a:p>
          <a:p>
            <a:pPr fontAlgn="t"/>
            <a:endParaRPr lang="en-GB" sz="1200" dirty="0">
              <a:latin typeface="Calibri" panose="020F0502020204030204" pitchFamily="34" charset="0"/>
              <a:ea typeface="Calibri" panose="020F0502020204030204" pitchFamily="34" charset="0"/>
              <a:cs typeface="Calibri" panose="020F0502020204030204" pitchFamily="34" charset="0"/>
            </a:endParaRPr>
          </a:p>
          <a:p>
            <a:endParaRPr lang="en-GB" sz="1200" dirty="0">
              <a:latin typeface="Calibri" panose="020F0502020204030204" pitchFamily="34" charset="0"/>
              <a:ea typeface="Calibri" panose="020F0502020204030204" pitchFamily="34" charset="0"/>
              <a:cs typeface="Calibri" panose="020F0502020204030204" pitchFamily="34" charset="0"/>
            </a:endParaRPr>
          </a:p>
          <a:p>
            <a:endParaRPr lang="en-GB" sz="1200" dirty="0">
              <a:latin typeface="Calibri" panose="020F0502020204030204" pitchFamily="34" charset="0"/>
              <a:ea typeface="Calibri" panose="020F0502020204030204" pitchFamily="34" charset="0"/>
              <a:cs typeface="Calibri" panose="020F0502020204030204" pitchFamily="34" charset="0"/>
            </a:endParaRPr>
          </a:p>
          <a:p>
            <a:endParaRPr lang="en-GB" sz="1100" dirty="0"/>
          </a:p>
        </p:txBody>
      </p:sp>
      <p:sp>
        <p:nvSpPr>
          <p:cNvPr id="13" name="Rectangle 12">
            <a:extLst>
              <a:ext uri="{FF2B5EF4-FFF2-40B4-BE49-F238E27FC236}">
                <a16:creationId xmlns:a16="http://schemas.microsoft.com/office/drawing/2014/main" id="{892C7815-94A0-D965-8311-706F5FD36F4F}"/>
              </a:ext>
            </a:extLst>
          </p:cNvPr>
          <p:cNvSpPr/>
          <p:nvPr/>
        </p:nvSpPr>
        <p:spPr>
          <a:xfrm>
            <a:off x="9690403" y="3754766"/>
            <a:ext cx="2041862" cy="3028655"/>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100" b="1" u="sng" dirty="0"/>
          </a:p>
          <a:p>
            <a:pPr algn="ctr"/>
            <a:endParaRPr lang="en-GB" sz="1100" b="1" u="sng" dirty="0"/>
          </a:p>
          <a:p>
            <a:pPr algn="ctr"/>
            <a:endParaRPr lang="en-GB" sz="11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endParaRPr lang="en-GB" sz="1100" b="1" u="sng" dirty="0">
              <a:latin typeface="Calibri" panose="020F0502020204030204" pitchFamily="34" charset="0"/>
              <a:ea typeface="Calibri" panose="020F0502020204030204" pitchFamily="34" charset="0"/>
              <a:cs typeface="Calibri" panose="020F0502020204030204" pitchFamily="34" charset="0"/>
            </a:endParaRPr>
          </a:p>
          <a:p>
            <a:pPr algn="ctr"/>
            <a:r>
              <a:rPr lang="en-GB" sz="1100" b="1" u="sng" dirty="0">
                <a:latin typeface="Calibri" panose="020F0502020204030204" pitchFamily="34" charset="0"/>
                <a:ea typeface="Calibri" panose="020F0502020204030204" pitchFamily="34" charset="0"/>
                <a:cs typeface="Calibri" panose="020F0502020204030204" pitchFamily="34" charset="0"/>
              </a:rPr>
              <a:t>9. ¿</a:t>
            </a:r>
            <a:r>
              <a:rPr lang="en-GB" sz="1100" b="1" u="sng" dirty="0" err="1">
                <a:latin typeface="Calibri" panose="020F0502020204030204" pitchFamily="34" charset="0"/>
                <a:ea typeface="Calibri" panose="020F0502020204030204" pitchFamily="34" charset="0"/>
                <a:cs typeface="Calibri" panose="020F0502020204030204" pitchFamily="34" charset="0"/>
              </a:rPr>
              <a:t>Dónde</a:t>
            </a:r>
            <a:r>
              <a:rPr lang="en-GB" sz="1100" b="1" u="sng" dirty="0">
                <a:latin typeface="Calibri" panose="020F0502020204030204" pitchFamily="34" charset="0"/>
                <a:ea typeface="Calibri" panose="020F0502020204030204" pitchFamily="34" charset="0"/>
                <a:cs typeface="Calibri" panose="020F0502020204030204" pitchFamily="34" charset="0"/>
              </a:rPr>
              <a:t> vives?</a:t>
            </a:r>
          </a:p>
          <a:p>
            <a:pPr fontAlgn="t"/>
            <a:endParaRPr lang="en-GB"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fontAlgn="t"/>
            <a:r>
              <a:rPr lang="en-GB" sz="1100" dirty="0" err="1">
                <a:latin typeface="Calibri" panose="020F0502020204030204" pitchFamily="34" charset="0"/>
                <a:ea typeface="Calibri" panose="020F0502020204030204" pitchFamily="34" charset="0"/>
                <a:cs typeface="Calibri" panose="020F0502020204030204" pitchFamily="34" charset="0"/>
              </a:rPr>
              <a:t>Inglaterra</a:t>
            </a:r>
            <a:r>
              <a:rPr lang="en-GB" sz="1100" dirty="0">
                <a:latin typeface="Calibri" panose="020F0502020204030204" pitchFamily="34" charset="0"/>
                <a:ea typeface="Calibri" panose="020F0502020204030204" pitchFamily="34" charset="0"/>
                <a:cs typeface="Calibri" panose="020F0502020204030204" pitchFamily="34" charset="0"/>
              </a:rPr>
              <a:t> – England</a:t>
            </a:r>
          </a:p>
          <a:p>
            <a:pPr fontAlgn="t"/>
            <a:r>
              <a:rPr lang="en-GB" sz="1100" dirty="0">
                <a:latin typeface="Calibri" panose="020F0502020204030204" pitchFamily="34" charset="0"/>
                <a:ea typeface="Calibri" panose="020F0502020204030204" pitchFamily="34" charset="0"/>
                <a:cs typeface="Calibri" panose="020F0502020204030204" pitchFamily="34" charset="0"/>
              </a:rPr>
              <a:t>Español – Spain</a:t>
            </a:r>
          </a:p>
          <a:p>
            <a:pPr fontAlgn="t"/>
            <a:r>
              <a:rPr lang="en-GB" sz="1100" dirty="0">
                <a:latin typeface="Calibri" panose="020F0502020204030204" pitchFamily="34" charset="0"/>
                <a:ea typeface="Calibri" panose="020F0502020204030204" pitchFamily="34" charset="0"/>
                <a:cs typeface="Calibri" panose="020F0502020204030204" pitchFamily="34" charset="0"/>
              </a:rPr>
              <a:t>Portugal – Portugal</a:t>
            </a:r>
          </a:p>
          <a:p>
            <a:pPr fontAlgn="t"/>
            <a:r>
              <a:rPr lang="en-GB" sz="1100" dirty="0">
                <a:latin typeface="Calibri" panose="020F0502020204030204" pitchFamily="34" charset="0"/>
                <a:ea typeface="Calibri" panose="020F0502020204030204" pitchFamily="34" charset="0"/>
                <a:cs typeface="Calibri" panose="020F0502020204030204" pitchFamily="34" charset="0"/>
              </a:rPr>
              <a:t>Alemania – Germany</a:t>
            </a:r>
          </a:p>
          <a:p>
            <a:pPr fontAlgn="t"/>
            <a:r>
              <a:rPr lang="en-GB" sz="1100" dirty="0">
                <a:latin typeface="Calibri" panose="020F0502020204030204" pitchFamily="34" charset="0"/>
                <a:ea typeface="Calibri" panose="020F0502020204030204" pitchFamily="34" charset="0"/>
                <a:cs typeface="Calibri" panose="020F0502020204030204" pitchFamily="34" charset="0"/>
              </a:rPr>
              <a:t>Francia – France</a:t>
            </a:r>
          </a:p>
          <a:p>
            <a:pPr fontAlgn="t"/>
            <a:r>
              <a:rPr lang="en-GB" sz="1100" dirty="0">
                <a:latin typeface="Calibri" panose="020F0502020204030204" pitchFamily="34" charset="0"/>
                <a:ea typeface="Calibri" panose="020F0502020204030204" pitchFamily="34" charset="0"/>
                <a:cs typeface="Calibri" panose="020F0502020204030204" pitchFamily="34" charset="0"/>
              </a:rPr>
              <a:t>Irlanda – Ireland</a:t>
            </a:r>
          </a:p>
          <a:p>
            <a:pPr fontAlgn="t"/>
            <a:r>
              <a:rPr lang="en-GB" sz="1100" dirty="0" err="1">
                <a:latin typeface="Calibri" panose="020F0502020204030204" pitchFamily="34" charset="0"/>
                <a:ea typeface="Calibri" panose="020F0502020204030204" pitchFamily="34" charset="0"/>
                <a:cs typeface="Calibri" panose="020F0502020204030204" pitchFamily="34" charset="0"/>
              </a:rPr>
              <a:t>Escocia</a:t>
            </a:r>
            <a:r>
              <a:rPr lang="en-GB" sz="1100" dirty="0">
                <a:latin typeface="Calibri" panose="020F0502020204030204" pitchFamily="34" charset="0"/>
                <a:ea typeface="Calibri" panose="020F0502020204030204" pitchFamily="34" charset="0"/>
                <a:cs typeface="Calibri" panose="020F0502020204030204" pitchFamily="34" charset="0"/>
              </a:rPr>
              <a:t> – Scotland</a:t>
            </a:r>
          </a:p>
          <a:p>
            <a:pPr fontAlgn="t"/>
            <a:r>
              <a:rPr lang="en-GB" sz="1100" dirty="0">
                <a:latin typeface="Calibri" panose="020F0502020204030204" pitchFamily="34" charset="0"/>
                <a:ea typeface="Calibri" panose="020F0502020204030204" pitchFamily="34" charset="0"/>
                <a:cs typeface="Calibri" panose="020F0502020204030204" pitchFamily="34" charset="0"/>
              </a:rPr>
              <a:t>Gales – Wales</a:t>
            </a:r>
          </a:p>
          <a:p>
            <a:pPr fontAlgn="t"/>
            <a:r>
              <a:rPr lang="en-GB" sz="1100" dirty="0" err="1">
                <a:latin typeface="Calibri" panose="020F0502020204030204" pitchFamily="34" charset="0"/>
                <a:ea typeface="Calibri" panose="020F0502020204030204" pitchFamily="34" charset="0"/>
                <a:cs typeface="Calibri" panose="020F0502020204030204" pitchFamily="34" charset="0"/>
              </a:rPr>
              <a:t>Turquía</a:t>
            </a:r>
            <a:r>
              <a:rPr lang="en-GB" sz="1100" dirty="0">
                <a:latin typeface="Calibri" panose="020F0502020204030204" pitchFamily="34" charset="0"/>
                <a:ea typeface="Calibri" panose="020F0502020204030204" pitchFamily="34" charset="0"/>
                <a:cs typeface="Calibri" panose="020F0502020204030204" pitchFamily="34" charset="0"/>
              </a:rPr>
              <a:t> – Turkey</a:t>
            </a:r>
          </a:p>
          <a:p>
            <a:pPr fontAlgn="t"/>
            <a:r>
              <a:rPr lang="en-GB" sz="1100" dirty="0">
                <a:latin typeface="Calibri" panose="020F0502020204030204" pitchFamily="34" charset="0"/>
                <a:ea typeface="Calibri" panose="020F0502020204030204" pitchFamily="34" charset="0"/>
                <a:cs typeface="Calibri" panose="020F0502020204030204" pitchFamily="34" charset="0"/>
              </a:rPr>
              <a:t>Rumania – Romania</a:t>
            </a:r>
          </a:p>
          <a:p>
            <a:pPr fontAlgn="t"/>
            <a:r>
              <a:rPr lang="en-GB" sz="1100" dirty="0">
                <a:latin typeface="Calibri" panose="020F0502020204030204" pitchFamily="34" charset="0"/>
                <a:ea typeface="Calibri" panose="020F0502020204030204" pitchFamily="34" charset="0"/>
                <a:cs typeface="Calibri" panose="020F0502020204030204" pitchFamily="34" charset="0"/>
              </a:rPr>
              <a:t>Polonia – Poland</a:t>
            </a:r>
          </a:p>
          <a:p>
            <a:pPr fontAlgn="t"/>
            <a:r>
              <a:rPr lang="en-GB" sz="1100" dirty="0">
                <a:latin typeface="Calibri" panose="020F0502020204030204" pitchFamily="34" charset="0"/>
                <a:ea typeface="Calibri" panose="020F0502020204030204" pitchFamily="34" charset="0"/>
                <a:cs typeface="Calibri" panose="020F0502020204030204" pitchFamily="34" charset="0"/>
              </a:rPr>
              <a:t>Italia – Italy</a:t>
            </a:r>
          </a:p>
          <a:p>
            <a:pPr fontAlgn="t"/>
            <a:r>
              <a:rPr lang="en-GB" sz="1100" dirty="0" err="1">
                <a:latin typeface="Calibri" panose="020F0502020204030204" pitchFamily="34" charset="0"/>
                <a:ea typeface="Calibri" panose="020F0502020204030204" pitchFamily="34" charset="0"/>
                <a:cs typeface="Calibri" panose="020F0502020204030204" pitchFamily="34" charset="0"/>
              </a:rPr>
              <a:t>Afganistán</a:t>
            </a:r>
            <a:r>
              <a:rPr lang="en-GB" sz="1100" dirty="0">
                <a:latin typeface="Calibri" panose="020F0502020204030204" pitchFamily="34" charset="0"/>
                <a:ea typeface="Calibri" panose="020F0502020204030204" pitchFamily="34" charset="0"/>
                <a:cs typeface="Calibri" panose="020F0502020204030204" pitchFamily="34" charset="0"/>
              </a:rPr>
              <a:t> Afghanistan</a:t>
            </a:r>
          </a:p>
          <a:p>
            <a:pPr fontAlgn="t"/>
            <a:r>
              <a:rPr lang="en-GB" sz="1100" dirty="0">
                <a:latin typeface="Calibri" panose="020F0502020204030204" pitchFamily="34" charset="0"/>
                <a:ea typeface="Calibri" panose="020F0502020204030204" pitchFamily="34" charset="0"/>
                <a:cs typeface="Calibri" panose="020F0502020204030204" pitchFamily="34" charset="0"/>
              </a:rPr>
              <a:t>China – China</a:t>
            </a:r>
          </a:p>
          <a:p>
            <a:pPr fontAlgn="t"/>
            <a:r>
              <a:rPr lang="en-GB" sz="1100" dirty="0" err="1">
                <a:latin typeface="Calibri" panose="020F0502020204030204" pitchFamily="34" charset="0"/>
                <a:ea typeface="Calibri" panose="020F0502020204030204" pitchFamily="34" charset="0"/>
                <a:cs typeface="Calibri" panose="020F0502020204030204" pitchFamily="34" charset="0"/>
              </a:rPr>
              <a:t>Pakistán</a:t>
            </a:r>
            <a:r>
              <a:rPr lang="en-GB" sz="1100" dirty="0">
                <a:latin typeface="Calibri" panose="020F0502020204030204" pitchFamily="34" charset="0"/>
                <a:ea typeface="Calibri" panose="020F0502020204030204" pitchFamily="34" charset="0"/>
                <a:cs typeface="Calibri" panose="020F0502020204030204" pitchFamily="34" charset="0"/>
              </a:rPr>
              <a:t> - Pakistan</a:t>
            </a:r>
          </a:p>
          <a:p>
            <a:pPr fontAlgn="t"/>
            <a:endParaRPr lang="en-GB" sz="1200" dirty="0">
              <a:latin typeface="Calibri" panose="020F0502020204030204" pitchFamily="34" charset="0"/>
              <a:ea typeface="Calibri" panose="020F0502020204030204" pitchFamily="34" charset="0"/>
              <a:cs typeface="Calibri" panose="020F0502020204030204" pitchFamily="34" charset="0"/>
            </a:endParaRPr>
          </a:p>
          <a:p>
            <a:endParaRPr lang="en-GB" sz="1200" dirty="0">
              <a:latin typeface="Calibri" panose="020F0502020204030204" pitchFamily="34" charset="0"/>
              <a:ea typeface="Calibri" panose="020F0502020204030204" pitchFamily="34" charset="0"/>
              <a:cs typeface="Calibri" panose="020F0502020204030204" pitchFamily="34" charset="0"/>
            </a:endParaRPr>
          </a:p>
          <a:p>
            <a:endParaRPr lang="en-GB" sz="1200" dirty="0">
              <a:latin typeface="Calibri" panose="020F0502020204030204" pitchFamily="34" charset="0"/>
              <a:ea typeface="Calibri" panose="020F0502020204030204" pitchFamily="34" charset="0"/>
              <a:cs typeface="Calibri" panose="020F0502020204030204" pitchFamily="34" charset="0"/>
            </a:endParaRPr>
          </a:p>
          <a:p>
            <a:endParaRPr lang="en-GB" sz="1100" dirty="0"/>
          </a:p>
        </p:txBody>
      </p:sp>
      <p:pic>
        <p:nvPicPr>
          <p:cNvPr id="14" name="Picture 2" descr="Single Parent Family Vector Art, Icons, and Graphics for ...">
            <a:extLst>
              <a:ext uri="{FF2B5EF4-FFF2-40B4-BE49-F238E27FC236}">
                <a16:creationId xmlns:a16="http://schemas.microsoft.com/office/drawing/2014/main" id="{8C301ABA-29AD-CBAC-F930-9AB1E40E2CB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7868" r="27791"/>
          <a:stretch>
            <a:fillRect/>
          </a:stretch>
        </p:blipFill>
        <p:spPr bwMode="auto">
          <a:xfrm>
            <a:off x="5202790" y="1622723"/>
            <a:ext cx="616119" cy="9346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5" name="Picture 14" descr="Sincere Vector Clipart EPS Images. 1,385 Sincere clip art vector  illustrations available to search from thousands of royalty free  illustration producers.">
            <a:extLst>
              <a:ext uri="{FF2B5EF4-FFF2-40B4-BE49-F238E27FC236}">
                <a16:creationId xmlns:a16="http://schemas.microsoft.com/office/drawing/2014/main" id="{07512D0A-4C9A-826D-170F-8E0403FB4C69}"/>
              </a:ext>
            </a:extLst>
          </p:cNvPr>
          <p:cNvPicPr>
            <a:picLocks noChangeAspect="1"/>
          </p:cNvPicPr>
          <p:nvPr/>
        </p:nvPicPr>
        <p:blipFill rotWithShape="1">
          <a:blip r:embed="rId5"/>
          <a:srcRect b="5753"/>
          <a:stretch/>
        </p:blipFill>
        <p:spPr>
          <a:xfrm>
            <a:off x="6993310" y="2802413"/>
            <a:ext cx="998278" cy="72421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6" name="Picture 15" descr="Blue Female Eyes PNG Clip Art - Best ...">
            <a:extLst>
              <a:ext uri="{FF2B5EF4-FFF2-40B4-BE49-F238E27FC236}">
                <a16:creationId xmlns:a16="http://schemas.microsoft.com/office/drawing/2014/main" id="{74F19167-F9B3-2EDC-1BA4-7E570BCD762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8926732">
            <a:off x="9364813" y="1268787"/>
            <a:ext cx="651181" cy="4749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7" name="Picture 6" descr="Funny dog clipart | Premium Vector">
            <a:extLst>
              <a:ext uri="{FF2B5EF4-FFF2-40B4-BE49-F238E27FC236}">
                <a16:creationId xmlns:a16="http://schemas.microsoft.com/office/drawing/2014/main" id="{C9D9F137-97D3-03A6-CD30-C0D78B15791F}"/>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6711" t="10371" r="7798" b="9765"/>
          <a:stretch>
            <a:fillRect/>
          </a:stretch>
        </p:blipFill>
        <p:spPr bwMode="auto">
          <a:xfrm>
            <a:off x="5818909" y="4694262"/>
            <a:ext cx="752475" cy="7048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8" name="Picture 8" descr="Thin Man Vector Art, Icons, and ...">
            <a:extLst>
              <a:ext uri="{FF2B5EF4-FFF2-40B4-BE49-F238E27FC236}">
                <a16:creationId xmlns:a16="http://schemas.microsoft.com/office/drawing/2014/main" id="{0E135C44-5CEA-11CF-ADE3-D9D776A53B9B}"/>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25869" r="23770"/>
          <a:stretch/>
        </p:blipFill>
        <p:spPr bwMode="auto">
          <a:xfrm>
            <a:off x="8595688" y="4694262"/>
            <a:ext cx="696097" cy="8073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9" name="Picture 4" descr="Spanish flag clip art.ai Royalty-free ...">
            <a:extLst>
              <a:ext uri="{FF2B5EF4-FFF2-40B4-BE49-F238E27FC236}">
                <a16:creationId xmlns:a16="http://schemas.microsoft.com/office/drawing/2014/main" id="{AF7A160C-C248-C737-C381-3C1D1CCBBD88}"/>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5501" t="9147" r="4691" b="18575"/>
          <a:stretch>
            <a:fillRect/>
          </a:stretch>
        </p:blipFill>
        <p:spPr bwMode="auto">
          <a:xfrm>
            <a:off x="11065530" y="5005615"/>
            <a:ext cx="899849" cy="72421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0" name="Picture 10" descr="190+ Italian People Cartoon Stock ...">
            <a:extLst>
              <a:ext uri="{FF2B5EF4-FFF2-40B4-BE49-F238E27FC236}">
                <a16:creationId xmlns:a16="http://schemas.microsoft.com/office/drawing/2014/main" id="{1F0AED22-757B-0592-5F04-C83ECA580E36}"/>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l="15909" r="4902"/>
          <a:stretch>
            <a:fillRect/>
          </a:stretch>
        </p:blipFill>
        <p:spPr bwMode="auto">
          <a:xfrm>
            <a:off x="11582401" y="2090035"/>
            <a:ext cx="484960" cy="120717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81892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0022A59FA64AE4DB851D07C4816CFAF" ma:contentTypeVersion="15" ma:contentTypeDescription="Create a new document." ma:contentTypeScope="" ma:versionID="4277e46abd3ad46786ec21dc3ee37b0c">
  <xsd:schema xmlns:xsd="http://www.w3.org/2001/XMLSchema" xmlns:xs="http://www.w3.org/2001/XMLSchema" xmlns:p="http://schemas.microsoft.com/office/2006/metadata/properties" xmlns:ns2="35aea1a3-3109-4cfd-89c0-e91282944016" xmlns:ns3="37de03b2-361a-4fd3-8558-345c9cf55d08" targetNamespace="http://schemas.microsoft.com/office/2006/metadata/properties" ma:root="true" ma:fieldsID="fd7895f496098d91011f4a79f78ee14a" ns2:_="" ns3:_="">
    <xsd:import namespace="35aea1a3-3109-4cfd-89c0-e91282944016"/>
    <xsd:import namespace="37de03b2-361a-4fd3-8558-345c9cf55d08"/>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Location" minOccurs="0"/>
                <xsd:element ref="ns2:MediaServiceOCR" minOccurs="0"/>
                <xsd:element ref="ns2:MediaServiceGenerationTime" minOccurs="0"/>
                <xsd:element ref="ns2:MediaServiceEventHashCode" minOccurs="0"/>
                <xsd:element ref="ns2:MediaLengthInSecond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5aea1a3-3109-4cfd-89c0-e9128294401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0063869-38f1-419a-87f7-68f1e6179084"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7de03b2-361a-4fd3-8558-345c9cf55d08"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82d5ffcb-4aff-4ab6-935b-029de877546e}" ma:internalName="TaxCatchAll" ma:showField="CatchAllData" ma:web="37de03b2-361a-4fd3-8558-345c9cf55d0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35aea1a3-3109-4cfd-89c0-e91282944016">
      <Terms xmlns="http://schemas.microsoft.com/office/infopath/2007/PartnerControls"/>
    </lcf76f155ced4ddcb4097134ff3c332f>
    <TaxCatchAll xmlns="37de03b2-361a-4fd3-8558-345c9cf55d08" xsi:nil="true"/>
  </documentManagement>
</p:properties>
</file>

<file path=customXml/itemProps1.xml><?xml version="1.0" encoding="utf-8"?>
<ds:datastoreItem xmlns:ds="http://schemas.openxmlformats.org/officeDocument/2006/customXml" ds:itemID="{25ADCBE6-D5E1-46F2-BEE1-300F159CACF2}"/>
</file>

<file path=customXml/itemProps2.xml><?xml version="1.0" encoding="utf-8"?>
<ds:datastoreItem xmlns:ds="http://schemas.openxmlformats.org/officeDocument/2006/customXml" ds:itemID="{7F297479-46A3-487F-93C3-204C053C2BB9}"/>
</file>

<file path=customXml/itemProps3.xml><?xml version="1.0" encoding="utf-8"?>
<ds:datastoreItem xmlns:ds="http://schemas.openxmlformats.org/officeDocument/2006/customXml" ds:itemID="{FBBC6229-9E97-47BD-932B-238C79CC9641}"/>
</file>

<file path=docProps/app.xml><?xml version="1.0" encoding="utf-8"?>
<Properties xmlns="http://schemas.openxmlformats.org/officeDocument/2006/extended-properties" xmlns:vt="http://schemas.openxmlformats.org/officeDocument/2006/docPropsVTypes">
  <Template>office theme</Template>
  <TotalTime>3</TotalTime>
  <Words>960</Words>
  <Application>Microsoft Office PowerPoint</Application>
  <PresentationFormat>Widescreen</PresentationFormat>
  <Paragraphs>295</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Aptos</vt:lpstr>
      <vt:lpstr>Aptos Display</vt:lpstr>
      <vt:lpstr>Arial</vt:lpstr>
      <vt:lpstr>Calibri</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Mrs K Smerdon</dc:creator>
  <cp:lastModifiedBy>Mrs K Smerdon</cp:lastModifiedBy>
  <cp:revision>3</cp:revision>
  <dcterms:created xsi:type="dcterms:W3CDTF">2026-01-06T13:59:31Z</dcterms:created>
  <dcterms:modified xsi:type="dcterms:W3CDTF">2026-01-06T14:03:46Z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0x010100E0022A59FA64AE4DB851D07C4816CFAF</vt:lpwstr>
  </property>
</Properties>
</file>