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7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00" autoAdjust="0"/>
    <p:restoredTop sz="94660"/>
  </p:normalViewPr>
  <p:slideViewPr>
    <p:cSldViewPr snapToGrid="0">
      <p:cViewPr varScale="1">
        <p:scale>
          <a:sx n="64" d="100"/>
          <a:sy n="64" d="100"/>
        </p:scale>
        <p:origin x="978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012A880-4375-74AC-C001-B56B2555E4D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2725D6E-7791-875A-FABE-B6E7336832E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7D90425-A94A-5142-D9DE-FCAB7A32CD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CD60FC-72A4-4B7D-97E6-3088AA664722}" type="datetimeFigureOut">
              <a:rPr lang="en-GB" smtClean="0"/>
              <a:t>06/01/2026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98E7ED6-702F-578C-D414-2D29DE67FF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B59A4C2-F7E8-FAC8-097F-AD3A7788E6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905955-CE22-41B6-AE5F-53DAABACACF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873611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6ECBCA-7F3F-1245-C10C-9A0287AFA9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8E6F274-349D-B338-2114-70B7E257CCA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8F84523-0534-49AA-8673-E112E1D309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CD60FC-72A4-4B7D-97E6-3088AA664722}" type="datetimeFigureOut">
              <a:rPr lang="en-GB" smtClean="0"/>
              <a:t>06/01/2026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0542DFC-8A86-369E-C570-F93B46C83E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05295FF-06A4-1AE3-CE78-C3B77D2E13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905955-CE22-41B6-AE5F-53DAABACACF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67022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D57E213-E5F2-4933-550D-DA38EE2737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9423B1F-ED65-F73B-907B-6DE4FBBE058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4C5312B-52B6-A200-8207-E3CD37625E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CD60FC-72A4-4B7D-97E6-3088AA664722}" type="datetimeFigureOut">
              <a:rPr lang="en-GB" smtClean="0"/>
              <a:t>06/01/2026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B1EC96-E528-9C7E-BC7A-867E288755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0DEA6DF-189C-956F-2F10-2A650A553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905955-CE22-41B6-AE5F-53DAABACACF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355957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95A3D40-145E-BB50-28A1-2612B91E9E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D4BC963-88B8-EF2E-ED35-1E73AA5904C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84E82B8-9992-9DBF-CF14-AC806586692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784095D-0B08-FF20-FFEA-91295C07E3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CD60FC-72A4-4B7D-97E6-3088AA664722}" type="datetimeFigureOut">
              <a:rPr lang="en-GB" smtClean="0"/>
              <a:t>06/01/2026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C199140-E65E-2FB2-A5B7-92667E3760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BFE994E-B94B-EC92-2B71-F4EB78F176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905955-CE22-41B6-AE5F-53DAABACACF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26239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0CF55AC-FF42-8B0A-560D-2C28827013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B4A6948-C350-2DDA-DE95-5FE9C9C9EB9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E7B586B-EA20-554C-BCE0-69DA73E9192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D550235-E2D2-C302-5778-C6D5C89EB93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73B5E66-CD6B-44C8-ED20-FC13E4EFA6A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4E847E5-98EC-25CE-E2EA-885B4FAFFC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CD60FC-72A4-4B7D-97E6-3088AA664722}" type="datetimeFigureOut">
              <a:rPr lang="en-GB" smtClean="0"/>
              <a:t>06/01/2026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D63E70C-22FB-4D60-6921-3EFB5E2000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DFC05DF4-EE1B-73B7-72A0-4CEAAF5346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905955-CE22-41B6-AE5F-53DAABACACF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6130200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334B84D-112C-EBE3-D1BB-6F92EDBE86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48236A0-49B4-6767-B875-EAB8F430FB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CD60FC-72A4-4B7D-97E6-3088AA664722}" type="datetimeFigureOut">
              <a:rPr lang="en-GB" smtClean="0"/>
              <a:t>06/01/2026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BEC736C-C38A-9814-E5C5-421BCBE01B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25EFBEF-81AA-3A0F-516C-EEB598C7A5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905955-CE22-41B6-AE5F-53DAABACACF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038471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417F92C-1335-A886-5685-45043C8132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CD60FC-72A4-4B7D-97E6-3088AA664722}" type="datetimeFigureOut">
              <a:rPr lang="en-GB" smtClean="0"/>
              <a:t>06/01/2026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CFAA791-B2CC-3EAF-7508-A9FA653CDD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ED942B7-959B-4B1C-5311-D71B17DE4C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905955-CE22-41B6-AE5F-53DAABACACF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3074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E2B4F3-7B4E-DFFE-E285-C46A0CE1C2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A6DED47-F398-6B57-A2C4-486270B001A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F85EEF9-D34E-87BD-882A-177321EED5E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F9EF0FF-EF49-0BC9-77C7-1F12AD74FF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CD60FC-72A4-4B7D-97E6-3088AA664722}" type="datetimeFigureOut">
              <a:rPr lang="en-GB" smtClean="0"/>
              <a:t>06/01/2026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192B5DE-6316-3766-ABEC-6AAC3FB2C6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22474D6-0B2E-ABC3-1722-3CF0E46828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905955-CE22-41B6-AE5F-53DAABACACF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4482073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176BC18-D51C-69FF-1FB7-08B61656B2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C8D1C43-2701-AF0A-6C25-DB07A32374B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A72BC7D-5981-22EC-9D97-6884C8F294F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EC4B977-5BDA-3D34-A072-6A0A4CB8BA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CD60FC-72A4-4B7D-97E6-3088AA664722}" type="datetimeFigureOut">
              <a:rPr lang="en-GB" smtClean="0"/>
              <a:t>06/01/2026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8C751D2-B33D-232A-11E6-C9331997BE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C2B0B83-1DB0-2B5B-BE4E-23CC4ADD1E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905955-CE22-41B6-AE5F-53DAABACACF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48904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3C1D0A5-EFD6-5946-F059-D90214FE6F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07C80E8-60F9-1EC4-BEC8-4EBE0D6CD7F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7919F2F-5771-8313-0674-445D167A1C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CD60FC-72A4-4B7D-97E6-3088AA664722}" type="datetimeFigureOut">
              <a:rPr lang="en-GB" smtClean="0"/>
              <a:t>06/01/2026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76928AE-9C1C-063A-1DF8-6DF77579E2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BB12FDF-33F8-58C2-B98D-A1E90AD733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905955-CE22-41B6-AE5F-53DAABACACF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676124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B3A1D57A-A120-A8DD-BE3D-C88BCEB55B2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32B325B-1E6F-D54B-64B1-3360FF15405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C7FBBE-F8B3-D233-D220-DD01C99005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CD60FC-72A4-4B7D-97E6-3088AA664722}" type="datetimeFigureOut">
              <a:rPr lang="en-GB" smtClean="0"/>
              <a:t>06/01/2026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0344D04-E069-18FE-4D01-845AEF31A3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6C44C62-5F8D-1584-92ED-62A2746CAD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905955-CE22-41B6-AE5F-53DAABACACF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31042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EB03CF92-693A-1665-02F5-28F0ED65DB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86EF891-E78A-D978-4056-05B4B12E9B0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0E19A5C-6B28-DA35-175C-B88BD3D2709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93CD60FC-72A4-4B7D-97E6-3088AA664722}" type="datetimeFigureOut">
              <a:rPr lang="en-GB" smtClean="0"/>
              <a:t>06/01/2026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BCC57BF-ED37-C6B8-5D4B-00E7B9470C8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03BEF18-FF91-0CBC-7FF7-0FDD8D4C214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23905955-CE22-41B6-AE5F-53DAABACACF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29679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C5FEAE78-FD47-01CA-12FE-F17670A018C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0"/>
            <a:ext cx="12192000" cy="314325"/>
          </a:xfrm>
          <a:solidFill>
            <a:schemeClr val="tx2">
              <a:lumMod val="40000"/>
              <a:lumOff val="60000"/>
            </a:schemeClr>
          </a:solidFill>
          <a:ln>
            <a:solidFill>
              <a:schemeClr val="tx2">
                <a:lumMod val="40000"/>
                <a:lumOff val="60000"/>
              </a:schemeClr>
            </a:solidFill>
          </a:ln>
        </p:spPr>
        <p:txBody>
          <a:bodyPr>
            <a:normAutofit fontScale="90000"/>
          </a:bodyPr>
          <a:lstStyle/>
          <a:p>
            <a:r>
              <a:rPr lang="en-GB" sz="1800" dirty="0">
                <a:solidFill>
                  <a:schemeClr val="tx1"/>
                </a:solidFill>
              </a:rPr>
              <a:t>Year 8 AP2- Greek Theatre- Knowledge Organiser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7F997E2-D3D4-572C-C044-F633F8DC0233}"/>
              </a:ext>
            </a:extLst>
          </p:cNvPr>
          <p:cNvSpPr txBox="1"/>
          <p:nvPr/>
        </p:nvSpPr>
        <p:spPr>
          <a:xfrm>
            <a:off x="133351" y="466725"/>
            <a:ext cx="2352674" cy="442912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050" b="1" dirty="0"/>
              <a:t>1. Key Knowledge – Greek Theatre</a:t>
            </a:r>
          </a:p>
          <a:p>
            <a:r>
              <a:rPr lang="en-GB" sz="1050" dirty="0"/>
              <a:t>Greek Theatre began in </a:t>
            </a:r>
            <a:r>
              <a:rPr lang="en-GB" sz="1050" b="1" dirty="0"/>
              <a:t>Ancient Greece over 2,500 years ago</a:t>
            </a:r>
            <a:endParaRPr lang="en-GB" sz="1050" dirty="0"/>
          </a:p>
          <a:p>
            <a:r>
              <a:rPr lang="en-GB" sz="1050" dirty="0"/>
              <a:t>Performances were part of </a:t>
            </a:r>
            <a:r>
              <a:rPr lang="en-GB" sz="1050" b="1" dirty="0"/>
              <a:t>religious festivals</a:t>
            </a:r>
            <a:r>
              <a:rPr lang="en-GB" sz="1050" dirty="0"/>
              <a:t> honouring the gods</a:t>
            </a:r>
          </a:p>
          <a:p>
            <a:r>
              <a:rPr lang="en-GB" sz="1050" dirty="0"/>
              <a:t>Plays told </a:t>
            </a:r>
            <a:r>
              <a:rPr lang="en-GB" sz="1050" b="1" dirty="0"/>
              <a:t>Greek myths</a:t>
            </a:r>
            <a:r>
              <a:rPr lang="en-GB" sz="1050" dirty="0"/>
              <a:t> about gods, heroes and fate</a:t>
            </a:r>
          </a:p>
          <a:p>
            <a:r>
              <a:rPr lang="en-GB" sz="1050" dirty="0"/>
              <a:t>Theatres were:</a:t>
            </a:r>
          </a:p>
          <a:p>
            <a:pPr lvl="1"/>
            <a:r>
              <a:rPr lang="en-GB" sz="1050" b="1" dirty="0"/>
              <a:t>Outdoors</a:t>
            </a:r>
            <a:endParaRPr lang="en-GB" sz="1050" dirty="0"/>
          </a:p>
          <a:p>
            <a:pPr lvl="1"/>
            <a:r>
              <a:rPr lang="en-GB" sz="1050" dirty="0"/>
              <a:t>Built into hillsides</a:t>
            </a:r>
          </a:p>
          <a:p>
            <a:pPr lvl="1"/>
            <a:r>
              <a:rPr lang="en-GB" sz="1050" dirty="0"/>
              <a:t>Held </a:t>
            </a:r>
            <a:r>
              <a:rPr lang="en-GB" sz="1050" b="1" dirty="0"/>
              <a:t>thousands of people</a:t>
            </a:r>
            <a:endParaRPr lang="en-GB" sz="1050" dirty="0"/>
          </a:p>
          <a:p>
            <a:r>
              <a:rPr lang="en-GB" sz="1050" dirty="0"/>
              <a:t>Because theatres were large, actors used:</a:t>
            </a:r>
          </a:p>
          <a:p>
            <a:pPr lvl="1"/>
            <a:r>
              <a:rPr lang="en-GB" sz="1050" b="1" dirty="0"/>
              <a:t>Loud voices</a:t>
            </a:r>
            <a:endParaRPr lang="en-GB" sz="1050" dirty="0"/>
          </a:p>
          <a:p>
            <a:pPr lvl="1"/>
            <a:r>
              <a:rPr lang="en-GB" sz="1050" b="1" dirty="0"/>
              <a:t>Big gestures</a:t>
            </a:r>
            <a:endParaRPr lang="en-GB" sz="1050" dirty="0"/>
          </a:p>
          <a:p>
            <a:pPr lvl="1"/>
            <a:r>
              <a:rPr lang="en-GB" sz="1050" b="1" dirty="0"/>
              <a:t>Exaggerated facial expressions</a:t>
            </a:r>
            <a:endParaRPr lang="en-GB" sz="1050" dirty="0"/>
          </a:p>
          <a:p>
            <a:r>
              <a:rPr lang="en-GB" sz="1050" dirty="0"/>
              <a:t>Plays were not realistic – they were </a:t>
            </a:r>
            <a:r>
              <a:rPr lang="en-GB" sz="1050" b="1" dirty="0"/>
              <a:t>bold, symbolic and dramatic</a:t>
            </a:r>
          </a:p>
          <a:p>
            <a:r>
              <a:rPr lang="en-GB" sz="1050" b="1" dirty="0"/>
              <a:t>What Did Greek Theatre Look Like?</a:t>
            </a:r>
          </a:p>
          <a:p>
            <a:r>
              <a:rPr lang="en-GB" sz="1050" b="1" dirty="0"/>
              <a:t>Amphitheatre</a:t>
            </a:r>
            <a:r>
              <a:rPr lang="en-GB" sz="1050" dirty="0"/>
              <a:t> – a large, open-air theatre</a:t>
            </a:r>
          </a:p>
          <a:p>
            <a:r>
              <a:rPr lang="en-GB" sz="1050" b="1" dirty="0"/>
              <a:t>Stage area</a:t>
            </a:r>
            <a:r>
              <a:rPr lang="en-GB" sz="1050" dirty="0"/>
              <a:t> – where actors performed</a:t>
            </a:r>
          </a:p>
          <a:p>
            <a:r>
              <a:rPr lang="en-GB" sz="1050" b="1" dirty="0"/>
              <a:t>Audience</a:t>
            </a:r>
            <a:r>
              <a:rPr lang="en-GB" sz="1050" dirty="0"/>
              <a:t> sat in curved rows so sound could travel</a:t>
            </a:r>
          </a:p>
          <a:p>
            <a:r>
              <a:rPr lang="en-GB" sz="1050" dirty="0"/>
              <a:t>Actors often played </a:t>
            </a:r>
            <a:r>
              <a:rPr lang="en-GB" sz="1050" b="1" dirty="0"/>
              <a:t>more than one role</a:t>
            </a:r>
            <a:endParaRPr lang="en-GB" sz="1050" dirty="0"/>
          </a:p>
          <a:p>
            <a:r>
              <a:rPr lang="en-GB" sz="1050" b="1" dirty="0"/>
              <a:t>Masks</a:t>
            </a:r>
            <a:r>
              <a:rPr lang="en-GB" sz="1050" dirty="0"/>
              <a:t> were used to show character and emotion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E161663B-8342-66A9-B2C0-7A4D3FD8DADD}"/>
              </a:ext>
            </a:extLst>
          </p:cNvPr>
          <p:cNvSpPr txBox="1"/>
          <p:nvPr/>
        </p:nvSpPr>
        <p:spPr>
          <a:xfrm>
            <a:off x="2705100" y="466725"/>
            <a:ext cx="2352674" cy="452431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200" b="1" dirty="0"/>
              <a:t>2. Key Conventions of Greek Theatre</a:t>
            </a:r>
          </a:p>
          <a:p>
            <a:r>
              <a:rPr lang="en-GB" sz="1200" b="1" dirty="0"/>
              <a:t>Chorus</a:t>
            </a:r>
          </a:p>
          <a:p>
            <a:r>
              <a:rPr lang="en-GB" sz="1200" dirty="0"/>
              <a:t>A group of performers</a:t>
            </a:r>
          </a:p>
          <a:p>
            <a:r>
              <a:rPr lang="en-GB" sz="1200" dirty="0"/>
              <a:t>Speak and move </a:t>
            </a:r>
            <a:r>
              <a:rPr lang="en-GB" sz="1200" b="1" dirty="0"/>
              <a:t>together</a:t>
            </a:r>
            <a:endParaRPr lang="en-GB" sz="1200" dirty="0"/>
          </a:p>
          <a:p>
            <a:r>
              <a:rPr lang="en-GB" sz="1200" dirty="0"/>
              <a:t>Explain the story</a:t>
            </a:r>
          </a:p>
          <a:p>
            <a:r>
              <a:rPr lang="en-GB" sz="1200" dirty="0"/>
              <a:t>React to events</a:t>
            </a:r>
          </a:p>
          <a:p>
            <a:r>
              <a:rPr lang="en-GB" sz="1200" dirty="0"/>
              <a:t>Share opinions and warnings</a:t>
            </a:r>
          </a:p>
          <a:p>
            <a:r>
              <a:rPr lang="en-GB" sz="1200" b="1" dirty="0"/>
              <a:t>Narration</a:t>
            </a:r>
          </a:p>
          <a:p>
            <a:r>
              <a:rPr lang="en-GB" sz="1200" dirty="0"/>
              <a:t>A narrator tells the audience what is happening</a:t>
            </a:r>
          </a:p>
          <a:p>
            <a:r>
              <a:rPr lang="en-GB" sz="1200" dirty="0"/>
              <a:t>Helps move the story forward</a:t>
            </a:r>
          </a:p>
          <a:p>
            <a:r>
              <a:rPr lang="en-GB" sz="1200" dirty="0"/>
              <a:t>Often used instead of showing action</a:t>
            </a:r>
          </a:p>
          <a:p>
            <a:r>
              <a:rPr lang="en-GB" sz="1200" b="1" dirty="0"/>
              <a:t>Gesture</a:t>
            </a:r>
          </a:p>
          <a:p>
            <a:r>
              <a:rPr lang="en-GB" sz="1200" dirty="0"/>
              <a:t>Large, clear movements</a:t>
            </a:r>
          </a:p>
          <a:p>
            <a:r>
              <a:rPr lang="en-GB" sz="1200" dirty="0"/>
              <a:t>Used to show emotion and meaning</a:t>
            </a:r>
          </a:p>
          <a:p>
            <a:r>
              <a:rPr lang="en-GB" sz="1200" dirty="0"/>
              <a:t>Important for distant audiences</a:t>
            </a:r>
          </a:p>
          <a:p>
            <a:r>
              <a:rPr lang="en-GB" sz="1200" b="1" dirty="0"/>
              <a:t>Tableau</a:t>
            </a:r>
          </a:p>
          <a:p>
            <a:r>
              <a:rPr lang="en-GB" sz="1200" dirty="0"/>
              <a:t>A frozen image</a:t>
            </a:r>
          </a:p>
          <a:p>
            <a:r>
              <a:rPr lang="en-GB" sz="1200" dirty="0"/>
              <a:t>Shows a key moment in the story</a:t>
            </a:r>
          </a:p>
          <a:p>
            <a:r>
              <a:rPr lang="en-GB" sz="1200" dirty="0"/>
              <a:t>Uses body shape and facial expression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CE483AB1-96E0-4988-E224-0D41C38739B7}"/>
              </a:ext>
            </a:extLst>
          </p:cNvPr>
          <p:cNvSpPr txBox="1"/>
          <p:nvPr/>
        </p:nvSpPr>
        <p:spPr>
          <a:xfrm>
            <a:off x="5257800" y="466725"/>
            <a:ext cx="2638425" cy="203132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050" b="1" dirty="0"/>
              <a:t>3. Greek Myths &amp; Characters</a:t>
            </a:r>
          </a:p>
          <a:p>
            <a:r>
              <a:rPr lang="en-GB" sz="1050" dirty="0"/>
              <a:t>Myths were used to </a:t>
            </a:r>
            <a:r>
              <a:rPr lang="en-GB" sz="1050" b="1" dirty="0"/>
              <a:t>teach lessons</a:t>
            </a:r>
            <a:endParaRPr lang="en-GB" sz="1050" dirty="0"/>
          </a:p>
          <a:p>
            <a:r>
              <a:rPr lang="en-GB" sz="1050" dirty="0"/>
              <a:t>Characters are </a:t>
            </a:r>
            <a:r>
              <a:rPr lang="en-GB" sz="1050" b="1" dirty="0"/>
              <a:t>types</a:t>
            </a:r>
            <a:r>
              <a:rPr lang="en-GB" sz="1050" dirty="0"/>
              <a:t>, not realistic people:</a:t>
            </a:r>
          </a:p>
          <a:p>
            <a:pPr lvl="1"/>
            <a:r>
              <a:rPr lang="en-GB" sz="1050" b="1" dirty="0"/>
              <a:t>Gods</a:t>
            </a:r>
            <a:r>
              <a:rPr lang="en-GB" sz="1050" dirty="0"/>
              <a:t> – powerful, confident, slow, controlled</a:t>
            </a:r>
          </a:p>
          <a:p>
            <a:pPr lvl="1"/>
            <a:r>
              <a:rPr lang="en-GB" sz="1050" b="1" dirty="0"/>
              <a:t>Heroes</a:t>
            </a:r>
            <a:r>
              <a:rPr lang="en-GB" sz="1050" dirty="0"/>
              <a:t> – brave, strong, determined</a:t>
            </a:r>
          </a:p>
          <a:p>
            <a:pPr lvl="1"/>
            <a:r>
              <a:rPr lang="en-GB" sz="1050" b="1" dirty="0"/>
              <a:t>Mortals</a:t>
            </a:r>
            <a:r>
              <a:rPr lang="en-GB" sz="1050" dirty="0"/>
              <a:t> – fearful, weak, emotional</a:t>
            </a:r>
          </a:p>
          <a:p>
            <a:r>
              <a:rPr lang="en-GB" sz="1050" dirty="0"/>
              <a:t>Common themes:</a:t>
            </a:r>
          </a:p>
          <a:p>
            <a:pPr lvl="1"/>
            <a:r>
              <a:rPr lang="en-GB" sz="1050" b="1" dirty="0"/>
              <a:t>Fate</a:t>
            </a:r>
            <a:endParaRPr lang="en-GB" sz="1050" dirty="0"/>
          </a:p>
          <a:p>
            <a:pPr lvl="1"/>
            <a:r>
              <a:rPr lang="en-GB" sz="1050" b="1" dirty="0"/>
              <a:t>Punishment</a:t>
            </a:r>
            <a:endParaRPr lang="en-GB" sz="1050" dirty="0"/>
          </a:p>
          <a:p>
            <a:pPr lvl="1"/>
            <a:r>
              <a:rPr lang="en-GB" sz="1050" b="1" dirty="0"/>
              <a:t>Power</a:t>
            </a:r>
            <a:endParaRPr lang="en-GB" sz="1050" dirty="0"/>
          </a:p>
          <a:p>
            <a:pPr lvl="1"/>
            <a:r>
              <a:rPr lang="en-GB" sz="1050" b="1" dirty="0"/>
              <a:t>Pride (hubris)</a:t>
            </a:r>
            <a:endParaRPr lang="en-GB" sz="1050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1A85729-2B83-22C6-86B0-38449EC5D078}"/>
              </a:ext>
            </a:extLst>
          </p:cNvPr>
          <p:cNvSpPr txBox="1"/>
          <p:nvPr/>
        </p:nvSpPr>
        <p:spPr>
          <a:xfrm>
            <a:off x="5257800" y="2632323"/>
            <a:ext cx="2638425" cy="1277273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100" b="1" dirty="0"/>
              <a:t>Performance Skills Needed</a:t>
            </a:r>
          </a:p>
          <a:p>
            <a:r>
              <a:rPr lang="en-GB" sz="1100" dirty="0"/>
              <a:t>Clear, confident </a:t>
            </a:r>
            <a:r>
              <a:rPr lang="en-GB" sz="1100" b="1" dirty="0"/>
              <a:t>voice</a:t>
            </a:r>
            <a:endParaRPr lang="en-GB" sz="1100" dirty="0"/>
          </a:p>
          <a:p>
            <a:r>
              <a:rPr lang="en-GB" sz="1100" dirty="0"/>
              <a:t>Strong </a:t>
            </a:r>
            <a:r>
              <a:rPr lang="en-GB" sz="1100" b="1" dirty="0"/>
              <a:t>facial expressions</a:t>
            </a:r>
            <a:endParaRPr lang="en-GB" sz="1100" dirty="0"/>
          </a:p>
          <a:p>
            <a:r>
              <a:rPr lang="en-GB" sz="1100" dirty="0"/>
              <a:t>Controlled </a:t>
            </a:r>
            <a:r>
              <a:rPr lang="en-GB" sz="1100" b="1" dirty="0"/>
              <a:t>movement</a:t>
            </a:r>
            <a:endParaRPr lang="en-GB" sz="1100" dirty="0"/>
          </a:p>
          <a:p>
            <a:r>
              <a:rPr lang="en-GB" sz="1100" dirty="0"/>
              <a:t>Teamwork in the </a:t>
            </a:r>
            <a:r>
              <a:rPr lang="en-GB" sz="1100" b="1" dirty="0"/>
              <a:t>chorus</a:t>
            </a:r>
            <a:endParaRPr lang="en-GB" sz="1100" dirty="0"/>
          </a:p>
          <a:p>
            <a:r>
              <a:rPr lang="en-GB" sz="1100" dirty="0"/>
              <a:t>Clear storytelling for the audience</a:t>
            </a:r>
          </a:p>
          <a:p>
            <a:endParaRPr lang="en-GB" sz="1100" dirty="0"/>
          </a:p>
        </p:txBody>
      </p:sp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22D8114B-C12E-A498-7835-4D761E82190E}"/>
              </a:ext>
            </a:extLst>
          </p:cNvPr>
          <p:cNvGraphicFramePr>
            <a:graphicFrameLocks noGrp="1"/>
          </p:cNvGraphicFramePr>
          <p:nvPr/>
        </p:nvGraphicFramePr>
        <p:xfrm>
          <a:off x="8001000" y="3028496"/>
          <a:ext cx="4057650" cy="3101125"/>
        </p:xfrm>
        <a:graphic>
          <a:graphicData uri="http://schemas.openxmlformats.org/drawingml/2006/table">
            <a:tbl>
              <a:tblPr/>
              <a:tblGrid>
                <a:gridCol w="2028825">
                  <a:extLst>
                    <a:ext uri="{9D8B030D-6E8A-4147-A177-3AD203B41FA5}">
                      <a16:colId xmlns:a16="http://schemas.microsoft.com/office/drawing/2014/main" val="548751388"/>
                    </a:ext>
                  </a:extLst>
                </a:gridCol>
                <a:gridCol w="2028825">
                  <a:extLst>
                    <a:ext uri="{9D8B030D-6E8A-4147-A177-3AD203B41FA5}">
                      <a16:colId xmlns:a16="http://schemas.microsoft.com/office/drawing/2014/main" val="3233100831"/>
                    </a:ext>
                  </a:extLst>
                </a:gridCol>
              </a:tblGrid>
              <a:tr h="291041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050" dirty="0"/>
                        <a:t>5. Tier 3 terminology (subject specific) Word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050" dirty="0"/>
                        <a:t>Meaning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01417644"/>
                  </a:ext>
                </a:extLst>
              </a:tr>
              <a:tr h="291041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050"/>
                        <a:t>Greek Theatre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050"/>
                        <a:t>Theatre from Ancient Greece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78776613"/>
                  </a:ext>
                </a:extLst>
              </a:tr>
              <a:tr h="291041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050"/>
                        <a:t>Amphitheatre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050"/>
                        <a:t>Large outdoor theatre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82249488"/>
                  </a:ext>
                </a:extLst>
              </a:tr>
              <a:tr h="291041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050"/>
                        <a:t>Chorus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050"/>
                        <a:t>Group who comment on the action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80535197"/>
                  </a:ext>
                </a:extLst>
              </a:tr>
              <a:tr h="291041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050"/>
                        <a:t>Narration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050"/>
                        <a:t>Spoken storytelling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92701672"/>
                  </a:ext>
                </a:extLst>
              </a:tr>
              <a:tr h="291041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050"/>
                        <a:t>Myth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050"/>
                        <a:t>Traditional story about gods or heroes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18364354"/>
                  </a:ext>
                </a:extLst>
              </a:tr>
              <a:tr h="291041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050"/>
                        <a:t>Tableau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050"/>
                        <a:t>A frozen image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33850064"/>
                  </a:ext>
                </a:extLst>
              </a:tr>
              <a:tr h="291041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050"/>
                        <a:t>Gesture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050"/>
                        <a:t>A movement that shows meaning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49592853"/>
                  </a:ext>
                </a:extLst>
              </a:tr>
              <a:tr h="291041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050"/>
                        <a:t>Convention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050" dirty="0"/>
                        <a:t>A theatre technique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4753627"/>
                  </a:ext>
                </a:extLst>
              </a:tr>
            </a:tbl>
          </a:graphicData>
        </a:graphic>
      </p:graphicFrame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0CE2F3EC-E8B2-61BC-FAE3-95EF4C1B3999}"/>
              </a:ext>
            </a:extLst>
          </p:cNvPr>
          <p:cNvGraphicFramePr>
            <a:graphicFrameLocks noGrp="1"/>
          </p:cNvGraphicFramePr>
          <p:nvPr/>
        </p:nvGraphicFramePr>
        <p:xfrm>
          <a:off x="8001000" y="466725"/>
          <a:ext cx="4057650" cy="2409371"/>
        </p:xfrm>
        <a:graphic>
          <a:graphicData uri="http://schemas.openxmlformats.org/drawingml/2006/table">
            <a:tbl>
              <a:tblPr/>
              <a:tblGrid>
                <a:gridCol w="2028825">
                  <a:extLst>
                    <a:ext uri="{9D8B030D-6E8A-4147-A177-3AD203B41FA5}">
                      <a16:colId xmlns:a16="http://schemas.microsoft.com/office/drawing/2014/main" val="3124900117"/>
                    </a:ext>
                  </a:extLst>
                </a:gridCol>
                <a:gridCol w="2028825">
                  <a:extLst>
                    <a:ext uri="{9D8B030D-6E8A-4147-A177-3AD203B41FA5}">
                      <a16:colId xmlns:a16="http://schemas.microsoft.com/office/drawing/2014/main" val="3390093283"/>
                    </a:ext>
                  </a:extLst>
                </a:gridCol>
              </a:tblGrid>
              <a:tr h="262553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050" dirty="0"/>
                        <a:t>4. Tier 2 terminology (high value words)</a:t>
                      </a:r>
                    </a:p>
                    <a:p>
                      <a:pPr>
                        <a:buNone/>
                      </a:pPr>
                      <a:r>
                        <a:rPr lang="en-GB" sz="1050" dirty="0"/>
                        <a:t>Word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050"/>
                        <a:t>Meaning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83812975"/>
                  </a:ext>
                </a:extLst>
              </a:tr>
              <a:tr h="262553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050"/>
                        <a:t>Exaggerated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050"/>
                        <a:t>Made bigger or stronger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15834878"/>
                  </a:ext>
                </a:extLst>
              </a:tr>
              <a:tr h="262553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050"/>
                        <a:t>Symbolic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050"/>
                        <a:t>Representing an idea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92426171"/>
                  </a:ext>
                </a:extLst>
              </a:tr>
              <a:tr h="262553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050"/>
                        <a:t>Clear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050"/>
                        <a:t>Easy to understand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04255226"/>
                  </a:ext>
                </a:extLst>
              </a:tr>
              <a:tr h="262553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050"/>
                        <a:t>Confident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050"/>
                        <a:t>Strong and self-assured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96067840"/>
                  </a:ext>
                </a:extLst>
              </a:tr>
              <a:tr h="262553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050"/>
                        <a:t>React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050"/>
                        <a:t>Show a response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9840328"/>
                  </a:ext>
                </a:extLst>
              </a:tr>
              <a:tr h="262553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050"/>
                        <a:t>Emotion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050"/>
                        <a:t>A feeling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85499753"/>
                  </a:ext>
                </a:extLst>
              </a:tr>
              <a:tr h="262553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050"/>
                        <a:t>Focus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050" dirty="0"/>
                        <a:t>Attention and concentration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33654551"/>
                  </a:ext>
                </a:extLst>
              </a:tr>
            </a:tbl>
          </a:graphicData>
        </a:graphic>
      </p:graphicFrame>
      <p:sp>
        <p:nvSpPr>
          <p:cNvPr id="13" name="TextBox 12">
            <a:extLst>
              <a:ext uri="{FF2B5EF4-FFF2-40B4-BE49-F238E27FC236}">
                <a16:creationId xmlns:a16="http://schemas.microsoft.com/office/drawing/2014/main" id="{9392D398-A2A9-BCBF-232B-1F77E7A16824}"/>
              </a:ext>
            </a:extLst>
          </p:cNvPr>
          <p:cNvSpPr txBox="1"/>
          <p:nvPr/>
        </p:nvSpPr>
        <p:spPr>
          <a:xfrm>
            <a:off x="133351" y="5120937"/>
            <a:ext cx="4810124" cy="1015663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200" b="1" dirty="0"/>
              <a:t>Common Misconceptions</a:t>
            </a:r>
          </a:p>
          <a:p>
            <a:r>
              <a:rPr lang="en-GB" sz="1200" dirty="0"/>
              <a:t>❌ Greek Theatre was quiet and realistic</a:t>
            </a:r>
            <a:br>
              <a:rPr lang="en-GB" sz="1200" dirty="0"/>
            </a:br>
            <a:r>
              <a:rPr lang="en-GB" sz="1200" dirty="0"/>
              <a:t>✅ Greek Theatre was </a:t>
            </a:r>
            <a:r>
              <a:rPr lang="en-GB" sz="1200" b="1" dirty="0"/>
              <a:t>loud, physical and exaggerated</a:t>
            </a:r>
            <a:endParaRPr lang="en-GB" sz="1200" dirty="0"/>
          </a:p>
          <a:p>
            <a:r>
              <a:rPr lang="en-GB" sz="1200" dirty="0"/>
              <a:t>❌ The chorus stands still</a:t>
            </a:r>
            <a:br>
              <a:rPr lang="en-GB" sz="1200" dirty="0"/>
            </a:br>
            <a:r>
              <a:rPr lang="en-GB" sz="1200" dirty="0"/>
              <a:t>✅ The chorus </a:t>
            </a:r>
            <a:r>
              <a:rPr lang="en-GB" sz="1200" b="1" dirty="0"/>
              <a:t>moves, speaks and reacts together</a:t>
            </a:r>
            <a:endParaRPr lang="en-GB" sz="1200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60F16243-5733-2394-7E4B-E824C1AA92C8}"/>
              </a:ext>
            </a:extLst>
          </p:cNvPr>
          <p:cNvSpPr txBox="1"/>
          <p:nvPr/>
        </p:nvSpPr>
        <p:spPr>
          <a:xfrm>
            <a:off x="5143500" y="4257675"/>
            <a:ext cx="2743201" cy="196977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400" dirty="0"/>
              <a:t>Any questions you may have?...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017482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409</Words>
  <Application>Microsoft Office PowerPoint</Application>
  <PresentationFormat>Widescreen</PresentationFormat>
  <Paragraphs>99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Aptos</vt:lpstr>
      <vt:lpstr>Aptos Display</vt:lpstr>
      <vt:lpstr>Arial</vt:lpstr>
      <vt:lpstr>Office Theme</vt:lpstr>
      <vt:lpstr>Year 8 AP2- Greek Theatre- Knowledge Organiser</vt:lpstr>
    </vt:vector>
  </TitlesOfParts>
  <Company>Fulwood Academy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Mrs H Orr</dc:creator>
  <cp:lastModifiedBy>Mrs H Orr</cp:lastModifiedBy>
  <cp:revision>1</cp:revision>
  <dcterms:created xsi:type="dcterms:W3CDTF">2026-01-06T11:42:31Z</dcterms:created>
  <dcterms:modified xsi:type="dcterms:W3CDTF">2026-01-06T11:43:32Z</dcterms:modified>
</cp:coreProperties>
</file>