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6D7860-FD64-4471-97BB-6C44D80D24E4}" v="1" dt="2026-06-24T10:22:07.349"/>
    <p1510:client id="{BFEC881F-4D64-4087-84E0-159770D479C0}" v="2" dt="2026-06-23T14:05:25.6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8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3T14:06:02.587" v="45" actId="14100"/>
      <pc:docMkLst>
        <pc:docMk/>
      </pc:docMkLst>
      <pc:sldChg chg="addSp modSp mod">
        <pc:chgData name="Mrs L Webster" userId="e46f0a3f-fc4e-4d7b-94a6-4acf829689c1" providerId="ADAL" clId="{4981A51B-DD4C-40D0-ACC6-95C2C4B61EA3}" dt="2026-06-23T14:05:24.128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5:23.242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5:24.128" v="1"/>
          <ac:picMkLst>
            <pc:docMk/>
            <pc:sldMk cId="0" sldId="256"/>
            <ac:picMk id="4" creationId="{91D41DAF-C2BA-AF94-0F90-84ECAD385A23}"/>
          </ac:picMkLst>
        </pc:picChg>
      </pc:sldChg>
      <pc:sldChg chg="addSp modSp mod">
        <pc:chgData name="Mrs L Webster" userId="e46f0a3f-fc4e-4d7b-94a6-4acf829689c1" providerId="ADAL" clId="{4981A51B-DD4C-40D0-ACC6-95C2C4B61EA3}" dt="2026-06-23T14:06:02.587" v="45" actId="14100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6-23T14:05:50.842" v="43" actId="1076"/>
          <ac:spMkLst>
            <pc:docMk/>
            <pc:sldMk cId="0" sldId="257"/>
            <ac:spMk id="253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6:02.587" v="45" actId="14100"/>
          <ac:picMkLst>
            <pc:docMk/>
            <pc:sldMk cId="0" sldId="257"/>
            <ac:picMk id="2" creationId="{312BDD8C-768D-C4BA-7672-369724452871}"/>
          </ac:picMkLst>
        </pc:picChg>
      </pc:sldChg>
    </pc:docChg>
  </pc:docChgLst>
  <pc:docChgLst>
    <pc:chgData name="Mrs L Webster" userId="e46f0a3f-fc4e-4d7b-94a6-4acf829689c1" providerId="ADAL" clId="{2A4AE7FB-31BD-499C-9A9F-5CDFE41B6210}"/>
    <pc:docChg chg="custSel modSld">
      <pc:chgData name="Mrs L Webster" userId="e46f0a3f-fc4e-4d7b-94a6-4acf829689c1" providerId="ADAL" clId="{2A4AE7FB-31BD-499C-9A9F-5CDFE41B6210}" dt="2026-06-24T10:22:07.349" v="2"/>
      <pc:docMkLst>
        <pc:docMk/>
      </pc:docMkLst>
      <pc:sldChg chg="modSp mod">
        <pc:chgData name="Mrs L Webster" userId="e46f0a3f-fc4e-4d7b-94a6-4acf829689c1" providerId="ADAL" clId="{2A4AE7FB-31BD-499C-9A9F-5CDFE41B6210}" dt="2026-06-24T10:09:48.985" v="0" actId="1076"/>
        <pc:sldMkLst>
          <pc:docMk/>
          <pc:sldMk cId="0" sldId="256"/>
        </pc:sldMkLst>
        <pc:spChg chg="mod">
          <ac:chgData name="Mrs L Webster" userId="e46f0a3f-fc4e-4d7b-94a6-4acf829689c1" providerId="ADAL" clId="{2A4AE7FB-31BD-499C-9A9F-5CDFE41B6210}" dt="2026-06-24T10:09:48.985" v="0" actId="1076"/>
          <ac:spMkLst>
            <pc:docMk/>
            <pc:sldMk cId="0" sldId="256"/>
            <ac:spMk id="226" creationId="{00000000-0000-0000-0000-000000000000}"/>
          </ac:spMkLst>
        </pc:spChg>
      </pc:sldChg>
      <pc:sldChg chg="addSp delSp modSp mod">
        <pc:chgData name="Mrs L Webster" userId="e46f0a3f-fc4e-4d7b-94a6-4acf829689c1" providerId="ADAL" clId="{2A4AE7FB-31BD-499C-9A9F-5CDFE41B6210}" dt="2026-06-24T10:22:07.349" v="2"/>
        <pc:sldMkLst>
          <pc:docMk/>
          <pc:sldMk cId="0" sldId="257"/>
        </pc:sldMkLst>
        <pc:picChg chg="del">
          <ac:chgData name="Mrs L Webster" userId="e46f0a3f-fc4e-4d7b-94a6-4acf829689c1" providerId="ADAL" clId="{2A4AE7FB-31BD-499C-9A9F-5CDFE41B6210}" dt="2026-06-24T10:22:02.141" v="1" actId="478"/>
          <ac:picMkLst>
            <pc:docMk/>
            <pc:sldMk cId="0" sldId="257"/>
            <ac:picMk id="2" creationId="{312BDD8C-768D-C4BA-7672-369724452871}"/>
          </ac:picMkLst>
        </pc:picChg>
        <pc:picChg chg="add mod">
          <ac:chgData name="Mrs L Webster" userId="e46f0a3f-fc4e-4d7b-94a6-4acf829689c1" providerId="ADAL" clId="{2A4AE7FB-31BD-499C-9A9F-5CDFE41B6210}" dt="2026-06-24T10:22:07.349" v="2"/>
          <ac:picMkLst>
            <pc:docMk/>
            <pc:sldMk cId="0" sldId="257"/>
            <ac:picMk id="3" creationId="{6AC0F118-1F7E-FE3E-A7F7-EAC38B1EFA8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0.png"/><Relationship Id="rId7" Type="http://schemas.openxmlformats.org/officeDocument/2006/relationships/image" Target="../media/image19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1935976" y="120414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Fractions and percentages of amounts</a:t>
            </a:r>
            <a:endParaRPr dirty="0"/>
          </a:p>
        </p:txBody>
      </p:sp>
      <p:sp>
        <p:nvSpPr>
          <p:cNvPr id="228" name="Google Shape;228;p1"/>
          <p:cNvSpPr/>
          <p:nvPr/>
        </p:nvSpPr>
        <p:spPr>
          <a:xfrm>
            <a:off x="3232150" y="2854777"/>
            <a:ext cx="3517900" cy="15066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30038" y="2826812"/>
            <a:ext cx="35179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Fraction of an amount</a:t>
            </a:r>
            <a:r>
              <a:rPr lang="en-GB" dirty="0">
                <a:solidFill>
                  <a:schemeClr val="dk1"/>
                </a:solidFill>
              </a:rPr>
              <a:t>.</a:t>
            </a: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213437" y="4058941"/>
            <a:ext cx="2946301" cy="219964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68549" y="4053688"/>
            <a:ext cx="2802000" cy="170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Percentage increase and Decrease</a:t>
            </a: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Increase £200 by 20%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Calculator	               Non-Calculator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Decrease £400 by 25%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Calculator	                Non-Calculator</a:t>
            </a:r>
          </a:p>
        </p:txBody>
      </p:sp>
      <p:sp>
        <p:nvSpPr>
          <p:cNvPr id="234" name="Google Shape;234;p1"/>
          <p:cNvSpPr/>
          <p:nvPr/>
        </p:nvSpPr>
        <p:spPr>
          <a:xfrm>
            <a:off x="175733" y="6373388"/>
            <a:ext cx="3131901" cy="185592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32409" y="6346986"/>
            <a:ext cx="2802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Percentage of an amount (Non-Calculator)</a:t>
            </a:r>
            <a:endParaRPr lang="en-GB" dirty="0"/>
          </a:p>
        </p:txBody>
      </p:sp>
      <p:sp>
        <p:nvSpPr>
          <p:cNvPr id="236" name="Google Shape;236;p1"/>
          <p:cNvSpPr txBox="1"/>
          <p:nvPr/>
        </p:nvSpPr>
        <p:spPr>
          <a:xfrm>
            <a:off x="2191977" y="1195616"/>
            <a:ext cx="4656900" cy="1785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Fraction – Number with a numerator and denominator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Numerator – Top number in a fraction that indicates the number of equal parts out of a whole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Denominator – Bottom number in a fraction that indicates the number of equal parts a whole has been divided into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Percentage – Expressing a part of a whole as a number out of 100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Equivalent Fraction – fraction that represents the same value as another fraction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181129" y="1195616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Fraction of an amount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Percentage of an amount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Percentage increase/Decrease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Fractions to find a whole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100" dirty="0"/>
          </a:p>
        </p:txBody>
      </p:sp>
      <p:sp>
        <p:nvSpPr>
          <p:cNvPr id="25" name="Google Shape;230;p1">
            <a:extLst>
              <a:ext uri="{FF2B5EF4-FFF2-40B4-BE49-F238E27FC236}">
                <a16:creationId xmlns:a16="http://schemas.microsoft.com/office/drawing/2014/main" id="{88EC700A-CE96-4186-8840-E1BB11BC69F7}"/>
              </a:ext>
            </a:extLst>
          </p:cNvPr>
          <p:cNvSpPr/>
          <p:nvPr/>
        </p:nvSpPr>
        <p:spPr>
          <a:xfrm>
            <a:off x="3230038" y="4424772"/>
            <a:ext cx="3517901" cy="18131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34;p1">
            <a:extLst>
              <a:ext uri="{FF2B5EF4-FFF2-40B4-BE49-F238E27FC236}">
                <a16:creationId xmlns:a16="http://schemas.microsoft.com/office/drawing/2014/main" id="{EFCC299E-88F7-4B33-A7F1-C03609A54CF3}"/>
              </a:ext>
            </a:extLst>
          </p:cNvPr>
          <p:cNvSpPr/>
          <p:nvPr/>
        </p:nvSpPr>
        <p:spPr>
          <a:xfrm>
            <a:off x="3429000" y="6373389"/>
            <a:ext cx="3318937" cy="185592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235;p1">
            <a:extLst>
              <a:ext uri="{FF2B5EF4-FFF2-40B4-BE49-F238E27FC236}">
                <a16:creationId xmlns:a16="http://schemas.microsoft.com/office/drawing/2014/main" id="{9E6A5581-1739-4F5C-B8E7-350873087C31}"/>
              </a:ext>
            </a:extLst>
          </p:cNvPr>
          <p:cNvSpPr txBox="1"/>
          <p:nvPr/>
        </p:nvSpPr>
        <p:spPr>
          <a:xfrm>
            <a:off x="3379453" y="6353887"/>
            <a:ext cx="3131901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Percentage of an amount (Calculator)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When we have a calculator we can use a multiplier </a:t>
            </a:r>
          </a:p>
        </p:txBody>
      </p:sp>
      <p:sp>
        <p:nvSpPr>
          <p:cNvPr id="31" name="Google Shape;234;p1">
            <a:extLst>
              <a:ext uri="{FF2B5EF4-FFF2-40B4-BE49-F238E27FC236}">
                <a16:creationId xmlns:a16="http://schemas.microsoft.com/office/drawing/2014/main" id="{66E19907-C910-4B78-83BD-87BFCFE9DCD7}"/>
              </a:ext>
            </a:extLst>
          </p:cNvPr>
          <p:cNvSpPr/>
          <p:nvPr/>
        </p:nvSpPr>
        <p:spPr>
          <a:xfrm>
            <a:off x="175734" y="8364793"/>
            <a:ext cx="6572204" cy="154120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0988236-E4A1-4555-ACCC-66B6EEC08DDF}"/>
              </a:ext>
            </a:extLst>
          </p:cNvPr>
          <p:cNvSpPr txBox="1"/>
          <p:nvPr/>
        </p:nvSpPr>
        <p:spPr>
          <a:xfrm>
            <a:off x="168549" y="8364793"/>
            <a:ext cx="6881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Use a percentage to find a whole</a:t>
            </a:r>
          </a:p>
        </p:txBody>
      </p:sp>
      <p:sp>
        <p:nvSpPr>
          <p:cNvPr id="16" name="Google Shape;229;p1">
            <a:extLst>
              <a:ext uri="{FF2B5EF4-FFF2-40B4-BE49-F238E27FC236}">
                <a16:creationId xmlns:a16="http://schemas.microsoft.com/office/drawing/2014/main" id="{5EFBAC26-2F3D-48A5-9A43-F173EA13127D}"/>
              </a:ext>
            </a:extLst>
          </p:cNvPr>
          <p:cNvSpPr txBox="1"/>
          <p:nvPr/>
        </p:nvSpPr>
        <p:spPr>
          <a:xfrm>
            <a:off x="3256174" y="4476768"/>
            <a:ext cx="35179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Use a fraction to find the whole</a:t>
            </a:r>
            <a:r>
              <a:rPr lang="en-GB" dirty="0">
                <a:solidFill>
                  <a:schemeClr val="dk1"/>
                </a:solidFill>
              </a:rPr>
              <a:t>.</a:t>
            </a:r>
          </a:p>
        </p:txBody>
      </p:sp>
      <p:sp>
        <p:nvSpPr>
          <p:cNvPr id="17" name="Google Shape;237;p1">
            <a:extLst>
              <a:ext uri="{FF2B5EF4-FFF2-40B4-BE49-F238E27FC236}">
                <a16:creationId xmlns:a16="http://schemas.microsoft.com/office/drawing/2014/main" id="{CA5C1274-8EC4-4F0A-B28D-906759588FFD}"/>
              </a:ext>
            </a:extLst>
          </p:cNvPr>
          <p:cNvSpPr txBox="1"/>
          <p:nvPr/>
        </p:nvSpPr>
        <p:spPr>
          <a:xfrm>
            <a:off x="213437" y="3033824"/>
            <a:ext cx="2915661" cy="743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Equivalent fractions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Multiply fractions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Percentage of an amount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3B63497-A2E0-4342-8D9E-8322232E7C4B}"/>
              </a:ext>
            </a:extLst>
          </p:cNvPr>
          <p:cNvCxnSpPr>
            <a:cxnSpLocks/>
          </p:cNvCxnSpPr>
          <p:nvPr/>
        </p:nvCxnSpPr>
        <p:spPr>
          <a:xfrm>
            <a:off x="1688985" y="4659478"/>
            <a:ext cx="0" cy="71962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C53E7C1-AF60-4538-A245-DBC8610E12E4}"/>
              </a:ext>
            </a:extLst>
          </p:cNvPr>
          <p:cNvCxnSpPr>
            <a:cxnSpLocks/>
          </p:cNvCxnSpPr>
          <p:nvPr/>
        </p:nvCxnSpPr>
        <p:spPr>
          <a:xfrm>
            <a:off x="213437" y="4927600"/>
            <a:ext cx="291566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F9EDE7A-B143-49B3-9A2C-02C9332DFF39}"/>
                  </a:ext>
                </a:extLst>
              </p:cNvPr>
              <p:cNvSpPr txBox="1"/>
              <p:nvPr/>
            </p:nvSpPr>
            <p:spPr>
              <a:xfrm>
                <a:off x="213437" y="4924724"/>
                <a:ext cx="1510413" cy="507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00" dirty="0"/>
                  <a:t>100% + 20% = 120%</a:t>
                </a:r>
              </a:p>
              <a:p>
                <a:r>
                  <a:rPr lang="en-GB" sz="900" dirty="0"/>
                  <a:t>120% </a:t>
                </a:r>
                <a14:m>
                  <m:oMath xmlns:m="http://schemas.openxmlformats.org/officeDocument/2006/math">
                    <m:r>
                      <a:rPr lang="en-GB" sz="9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900" dirty="0"/>
                  <a:t> 100 = 1.2</a:t>
                </a:r>
              </a:p>
              <a:p>
                <a:r>
                  <a:rPr lang="en-GB" sz="900" dirty="0"/>
                  <a:t>200 x 1.2 = £240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F9EDE7A-B143-49B3-9A2C-02C9332DFF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437" y="4924724"/>
                <a:ext cx="1510413" cy="507831"/>
              </a:xfrm>
              <a:prstGeom prst="rect">
                <a:avLst/>
              </a:prstGeom>
              <a:blipFill>
                <a:blip r:embed="rId3"/>
                <a:stretch>
                  <a:fillRect b="-36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2738EEDA-D3D4-4119-9084-F1E40F148935}"/>
                  </a:ext>
                </a:extLst>
              </p:cNvPr>
              <p:cNvSpPr txBox="1"/>
              <p:nvPr/>
            </p:nvSpPr>
            <p:spPr>
              <a:xfrm>
                <a:off x="1688985" y="4922074"/>
                <a:ext cx="1510413" cy="507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00" dirty="0"/>
                  <a:t>200 </a:t>
                </a:r>
                <a14:m>
                  <m:oMath xmlns:m="http://schemas.openxmlformats.org/officeDocument/2006/math">
                    <m:r>
                      <a:rPr lang="en-GB" sz="9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900" dirty="0"/>
                  <a:t> 10 = 20 </a:t>
                </a:r>
                <a:r>
                  <a:rPr lang="en-GB" sz="900" dirty="0">
                    <a:sym typeface="Wingdings" panose="05000000000000000000" pitchFamily="2" charset="2"/>
                  </a:rPr>
                  <a:t> (10%)</a:t>
                </a:r>
              </a:p>
              <a:p>
                <a:r>
                  <a:rPr lang="en-GB" sz="900" dirty="0">
                    <a:sym typeface="Wingdings" panose="05000000000000000000" pitchFamily="2" charset="2"/>
                  </a:rPr>
                  <a:t>20 x 2 = 40  (20%</a:t>
                </a:r>
              </a:p>
              <a:p>
                <a:r>
                  <a:rPr lang="en-GB" sz="900" dirty="0">
                    <a:sym typeface="Wingdings" panose="05000000000000000000" pitchFamily="2" charset="2"/>
                  </a:rPr>
                  <a:t>200 + 40 = 240</a:t>
                </a:r>
                <a:endParaRPr lang="en-GB" sz="900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2738EEDA-D3D4-4119-9084-F1E40F1489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8985" y="4922074"/>
                <a:ext cx="1510413" cy="507831"/>
              </a:xfrm>
              <a:prstGeom prst="rect">
                <a:avLst/>
              </a:prstGeom>
              <a:blipFill>
                <a:blip r:embed="rId4"/>
                <a:stretch>
                  <a:fillRect b="-3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DBB7DD5-75B2-4789-89AA-D495E7E2EFBF}"/>
              </a:ext>
            </a:extLst>
          </p:cNvPr>
          <p:cNvCxnSpPr>
            <a:cxnSpLocks/>
          </p:cNvCxnSpPr>
          <p:nvPr/>
        </p:nvCxnSpPr>
        <p:spPr>
          <a:xfrm>
            <a:off x="1701907" y="5550012"/>
            <a:ext cx="0" cy="71962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6318D4F-280F-4A1D-91FC-5B2337428CD1}"/>
              </a:ext>
            </a:extLst>
          </p:cNvPr>
          <p:cNvCxnSpPr>
            <a:cxnSpLocks/>
          </p:cNvCxnSpPr>
          <p:nvPr/>
        </p:nvCxnSpPr>
        <p:spPr>
          <a:xfrm>
            <a:off x="244077" y="5767334"/>
            <a:ext cx="291566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92901EE-F064-4C57-A92A-B53953545738}"/>
                  </a:ext>
                </a:extLst>
              </p:cNvPr>
              <p:cNvSpPr txBox="1"/>
              <p:nvPr/>
            </p:nvSpPr>
            <p:spPr>
              <a:xfrm>
                <a:off x="244077" y="5764458"/>
                <a:ext cx="1510413" cy="507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00" dirty="0"/>
                  <a:t>100% - 25% = 75%</a:t>
                </a:r>
              </a:p>
              <a:p>
                <a:r>
                  <a:rPr lang="en-GB" sz="900" dirty="0"/>
                  <a:t>75% </a:t>
                </a:r>
                <a14:m>
                  <m:oMath xmlns:m="http://schemas.openxmlformats.org/officeDocument/2006/math">
                    <m:r>
                      <a:rPr lang="en-GB" sz="9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900" dirty="0"/>
                  <a:t> 100 = 0.75</a:t>
                </a:r>
              </a:p>
              <a:p>
                <a:r>
                  <a:rPr lang="en-GB" sz="900" dirty="0"/>
                  <a:t>400 x 0.75 = £300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92901EE-F064-4C57-A92A-B53953545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077" y="5764458"/>
                <a:ext cx="1510413" cy="507831"/>
              </a:xfrm>
              <a:prstGeom prst="rect">
                <a:avLst/>
              </a:prstGeom>
              <a:blipFill>
                <a:blip r:embed="rId5"/>
                <a:stretch>
                  <a:fillRect b="-36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A4F6012-E08B-4C11-81E8-B3136C2DAE41}"/>
                  </a:ext>
                </a:extLst>
              </p:cNvPr>
              <p:cNvSpPr txBox="1"/>
              <p:nvPr/>
            </p:nvSpPr>
            <p:spPr>
              <a:xfrm>
                <a:off x="1719625" y="5761808"/>
                <a:ext cx="1510413" cy="507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900" dirty="0"/>
                  <a:t>400 </a:t>
                </a:r>
                <a14:m>
                  <m:oMath xmlns:m="http://schemas.openxmlformats.org/officeDocument/2006/math">
                    <m:r>
                      <a:rPr lang="en-GB" sz="9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900" dirty="0"/>
                  <a:t> 10 = 40 </a:t>
                </a:r>
                <a:r>
                  <a:rPr lang="en-GB" sz="900" dirty="0">
                    <a:sym typeface="Wingdings" panose="05000000000000000000" pitchFamily="2" charset="2"/>
                  </a:rPr>
                  <a:t> (10%)</a:t>
                </a:r>
              </a:p>
              <a:p>
                <a:r>
                  <a:rPr lang="en-GB" sz="900" dirty="0">
                    <a:sym typeface="Wingdings" panose="05000000000000000000" pitchFamily="2" charset="2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9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÷</m:t>
                    </m:r>
                  </m:oMath>
                </a14:m>
                <a:r>
                  <a:rPr lang="en-GB" sz="900" dirty="0">
                    <a:sym typeface="Wingdings" panose="05000000000000000000" pitchFamily="2" charset="2"/>
                  </a:rPr>
                  <a:t> 2 = 20  (5%)</a:t>
                </a:r>
              </a:p>
              <a:p>
                <a:r>
                  <a:rPr lang="en-GB" sz="900" dirty="0">
                    <a:sym typeface="Wingdings" panose="05000000000000000000" pitchFamily="2" charset="2"/>
                  </a:rPr>
                  <a:t>400 – (40 +40 + 20) = 300</a:t>
                </a:r>
                <a:endParaRPr lang="en-GB" sz="900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A4F6012-E08B-4C11-81E8-B3136C2DA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9625" y="5761808"/>
                <a:ext cx="1510413" cy="507831"/>
              </a:xfrm>
              <a:prstGeom prst="rect">
                <a:avLst/>
              </a:prstGeom>
              <a:blipFill>
                <a:blip r:embed="rId6"/>
                <a:stretch>
                  <a:fillRect b="-48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29FAB597-04B2-4591-A4ED-23612CB0FC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437" y="6819408"/>
            <a:ext cx="3068217" cy="7335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9362B0-F388-4264-AFC0-392FA61A9E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3437" y="7753648"/>
            <a:ext cx="3068217" cy="3766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68DA227-37B6-4305-82EA-3D63927A9BF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61836" y="7186162"/>
            <a:ext cx="3049518" cy="5174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5328C8-1EC6-40AA-9FF7-1A438F6A3C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61836" y="7691721"/>
            <a:ext cx="2329364" cy="309915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F48B9DD-2F1A-4CE3-A9F6-F15AE6680C97}"/>
              </a:ext>
            </a:extLst>
          </p:cNvPr>
          <p:cNvCxnSpPr/>
          <p:nvPr/>
        </p:nvCxnSpPr>
        <p:spPr>
          <a:xfrm>
            <a:off x="4556466" y="3250044"/>
            <a:ext cx="38862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EC67C1A-1D1F-4DCE-83E6-F72C84616B91}"/>
              </a:ext>
            </a:extLst>
          </p:cNvPr>
          <p:cNvCxnSpPr/>
          <p:nvPr/>
        </p:nvCxnSpPr>
        <p:spPr>
          <a:xfrm>
            <a:off x="4556466" y="3420224"/>
            <a:ext cx="38862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5D1CB429-F0BB-42B2-A89A-468F5AC9DA21}"/>
              </a:ext>
            </a:extLst>
          </p:cNvPr>
          <p:cNvSpPr txBox="1"/>
          <p:nvPr/>
        </p:nvSpPr>
        <p:spPr>
          <a:xfrm>
            <a:off x="3298878" y="3122781"/>
            <a:ext cx="16462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Multiply by numerator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A86E913-8A70-4575-8C33-4FA90962A998}"/>
              </a:ext>
            </a:extLst>
          </p:cNvPr>
          <p:cNvSpPr txBox="1"/>
          <p:nvPr/>
        </p:nvSpPr>
        <p:spPr>
          <a:xfrm>
            <a:off x="3227926" y="3293333"/>
            <a:ext cx="16462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Divide by Denominator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7CC17FD-6FE3-4B30-9659-EDCFA89FC278}"/>
                  </a:ext>
                </a:extLst>
              </p:cNvPr>
              <p:cNvSpPr txBox="1"/>
              <p:nvPr/>
            </p:nvSpPr>
            <p:spPr>
              <a:xfrm>
                <a:off x="4769586" y="3488961"/>
                <a:ext cx="99238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18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/>
                  <a:t> 3 = 6</a:t>
                </a:r>
              </a:p>
              <a:p>
                <a:r>
                  <a:rPr lang="en-GB" sz="1100" dirty="0"/>
                  <a:t>6 x 2 = 12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7CC17FD-6FE3-4B30-9659-EDCFA89FC2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9586" y="3488961"/>
                <a:ext cx="992389" cy="430887"/>
              </a:xfrm>
              <a:prstGeom prst="rect">
                <a:avLst/>
              </a:prstGeom>
              <a:blipFill>
                <a:blip r:embed="rId11"/>
                <a:stretch>
                  <a:fillRect t="-1408" b="-84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757A351-73E1-42F5-AA8A-4C2E03ADEA4D}"/>
                  </a:ext>
                </a:extLst>
              </p:cNvPr>
              <p:cNvSpPr txBox="1"/>
              <p:nvPr/>
            </p:nvSpPr>
            <p:spPr>
              <a:xfrm>
                <a:off x="4939155" y="3122359"/>
                <a:ext cx="722918" cy="3980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dk1"/>
                    </a:solidFill>
                  </a:rPr>
                  <a:t> of 18</a:t>
                </a:r>
                <a:endParaRPr lang="en-GB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757A351-73E1-42F5-AA8A-4C2E03ADEA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9155" y="3122359"/>
                <a:ext cx="722918" cy="398058"/>
              </a:xfrm>
              <a:prstGeom prst="rect">
                <a:avLst/>
              </a:prstGeom>
              <a:blipFill>
                <a:blip r:embed="rId12"/>
                <a:stretch>
                  <a:fillRect b="-46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3" name="Table 33">
            <a:extLst>
              <a:ext uri="{FF2B5EF4-FFF2-40B4-BE49-F238E27FC236}">
                <a16:creationId xmlns:a16="http://schemas.microsoft.com/office/drawing/2014/main" id="{66F111F4-80AE-4270-B97C-04130B7E92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630775"/>
              </p:ext>
            </p:extLst>
          </p:nvPr>
        </p:nvGraphicFramePr>
        <p:xfrm>
          <a:off x="3281654" y="4075844"/>
          <a:ext cx="1929840" cy="22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280">
                  <a:extLst>
                    <a:ext uri="{9D8B030D-6E8A-4147-A177-3AD203B41FA5}">
                      <a16:colId xmlns:a16="http://schemas.microsoft.com/office/drawing/2014/main" val="1216588912"/>
                    </a:ext>
                  </a:extLst>
                </a:gridCol>
                <a:gridCol w="643280">
                  <a:extLst>
                    <a:ext uri="{9D8B030D-6E8A-4147-A177-3AD203B41FA5}">
                      <a16:colId xmlns:a16="http://schemas.microsoft.com/office/drawing/2014/main" val="1329429293"/>
                    </a:ext>
                  </a:extLst>
                </a:gridCol>
                <a:gridCol w="643280">
                  <a:extLst>
                    <a:ext uri="{9D8B030D-6E8A-4147-A177-3AD203B41FA5}">
                      <a16:colId xmlns:a16="http://schemas.microsoft.com/office/drawing/2014/main" val="4105169728"/>
                    </a:ext>
                  </a:extLst>
                </a:gridCol>
              </a:tblGrid>
              <a:tr h="18978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042195"/>
                  </a:ext>
                </a:extLst>
              </a:tr>
            </a:tbl>
          </a:graphicData>
        </a:graphic>
      </p:graphicFrame>
      <p:sp>
        <p:nvSpPr>
          <p:cNvPr id="34" name="Right Brace 33">
            <a:extLst>
              <a:ext uri="{FF2B5EF4-FFF2-40B4-BE49-F238E27FC236}">
                <a16:creationId xmlns:a16="http://schemas.microsoft.com/office/drawing/2014/main" id="{F6221799-3562-4253-BC61-9BEF69375C73}"/>
              </a:ext>
            </a:extLst>
          </p:cNvPr>
          <p:cNvSpPr/>
          <p:nvPr/>
        </p:nvSpPr>
        <p:spPr>
          <a:xfrm rot="16200000">
            <a:off x="4131159" y="3026578"/>
            <a:ext cx="230832" cy="192983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0C5FAE7-2DBD-412F-A934-FCEFA9F0469F}"/>
              </a:ext>
            </a:extLst>
          </p:cNvPr>
          <p:cNvSpPr txBox="1"/>
          <p:nvPr/>
        </p:nvSpPr>
        <p:spPr>
          <a:xfrm>
            <a:off x="4055840" y="3647772"/>
            <a:ext cx="407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18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D43E6F7-7D59-4F0A-861E-A150C695EA2D}"/>
              </a:ext>
            </a:extLst>
          </p:cNvPr>
          <p:cNvSpPr txBox="1"/>
          <p:nvPr/>
        </p:nvSpPr>
        <p:spPr>
          <a:xfrm>
            <a:off x="3421339" y="4043847"/>
            <a:ext cx="407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A7C6F91-6ED9-4336-BCA5-3B49D61AAAD7}"/>
              </a:ext>
            </a:extLst>
          </p:cNvPr>
          <p:cNvSpPr txBox="1"/>
          <p:nvPr/>
        </p:nvSpPr>
        <p:spPr>
          <a:xfrm>
            <a:off x="4121982" y="4043847"/>
            <a:ext cx="407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9D7066A-91C5-47BB-BC7A-F73C946FD185}"/>
              </a:ext>
            </a:extLst>
          </p:cNvPr>
          <p:cNvSpPr txBox="1"/>
          <p:nvPr/>
        </p:nvSpPr>
        <p:spPr>
          <a:xfrm>
            <a:off x="4735373" y="4066286"/>
            <a:ext cx="407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88F514A-A1D4-4392-8FA6-09280BC56C55}"/>
                  </a:ext>
                </a:extLst>
              </p:cNvPr>
              <p:cNvSpPr txBox="1"/>
              <p:nvPr/>
            </p:nvSpPr>
            <p:spPr>
              <a:xfrm>
                <a:off x="4121982" y="4748543"/>
                <a:ext cx="1098397" cy="3980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dk1"/>
                    </a:solidFill>
                  </a:rPr>
                  <a:t> of ? = 18</a:t>
                </a:r>
                <a:endParaRPr lang="en-GB" dirty="0"/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88F514A-A1D4-4392-8FA6-09280BC56C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82" y="4748543"/>
                <a:ext cx="1098397" cy="398058"/>
              </a:xfrm>
              <a:prstGeom prst="rect">
                <a:avLst/>
              </a:prstGeom>
              <a:blipFill>
                <a:blip r:embed="rId13"/>
                <a:stretch>
                  <a:fillRect b="-30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0" name="Table 33">
            <a:extLst>
              <a:ext uri="{FF2B5EF4-FFF2-40B4-BE49-F238E27FC236}">
                <a16:creationId xmlns:a16="http://schemas.microsoft.com/office/drawing/2014/main" id="{D0B489E5-D8C0-4786-9320-F033703771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16575"/>
              </p:ext>
            </p:extLst>
          </p:nvPr>
        </p:nvGraphicFramePr>
        <p:xfrm>
          <a:off x="3770453" y="5715579"/>
          <a:ext cx="1929840" cy="22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280">
                  <a:extLst>
                    <a:ext uri="{9D8B030D-6E8A-4147-A177-3AD203B41FA5}">
                      <a16:colId xmlns:a16="http://schemas.microsoft.com/office/drawing/2014/main" val="1216588912"/>
                    </a:ext>
                  </a:extLst>
                </a:gridCol>
                <a:gridCol w="643280">
                  <a:extLst>
                    <a:ext uri="{9D8B030D-6E8A-4147-A177-3AD203B41FA5}">
                      <a16:colId xmlns:a16="http://schemas.microsoft.com/office/drawing/2014/main" val="1329429293"/>
                    </a:ext>
                  </a:extLst>
                </a:gridCol>
                <a:gridCol w="643280">
                  <a:extLst>
                    <a:ext uri="{9D8B030D-6E8A-4147-A177-3AD203B41FA5}">
                      <a16:colId xmlns:a16="http://schemas.microsoft.com/office/drawing/2014/main" val="4105169728"/>
                    </a:ext>
                  </a:extLst>
                </a:gridCol>
              </a:tblGrid>
              <a:tr h="18978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042195"/>
                  </a:ext>
                </a:extLst>
              </a:tr>
            </a:tbl>
          </a:graphicData>
        </a:graphic>
      </p:graphicFrame>
      <p:sp>
        <p:nvSpPr>
          <p:cNvPr id="61" name="Right Brace 60">
            <a:extLst>
              <a:ext uri="{FF2B5EF4-FFF2-40B4-BE49-F238E27FC236}">
                <a16:creationId xmlns:a16="http://schemas.microsoft.com/office/drawing/2014/main" id="{D3C70B7F-CF9E-4A3B-A0D9-F41F8C5CD065}"/>
              </a:ext>
            </a:extLst>
          </p:cNvPr>
          <p:cNvSpPr/>
          <p:nvPr/>
        </p:nvSpPr>
        <p:spPr>
          <a:xfrm rot="16200000">
            <a:off x="4302217" y="4946756"/>
            <a:ext cx="228601" cy="129684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99E2784-2C5E-4894-BF7F-B279C1200722}"/>
              </a:ext>
            </a:extLst>
          </p:cNvPr>
          <p:cNvSpPr txBox="1"/>
          <p:nvPr/>
        </p:nvSpPr>
        <p:spPr>
          <a:xfrm>
            <a:off x="4242314" y="5247743"/>
            <a:ext cx="407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18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16D7DA6-50A4-480B-BCF7-57B73E0A2C85}"/>
              </a:ext>
            </a:extLst>
          </p:cNvPr>
          <p:cNvSpPr txBox="1"/>
          <p:nvPr/>
        </p:nvSpPr>
        <p:spPr>
          <a:xfrm>
            <a:off x="3910138" y="5683582"/>
            <a:ext cx="407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9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A4C4626-58CE-4CFB-BE7B-004E676D468B}"/>
              </a:ext>
            </a:extLst>
          </p:cNvPr>
          <p:cNvSpPr txBox="1"/>
          <p:nvPr/>
        </p:nvSpPr>
        <p:spPr>
          <a:xfrm>
            <a:off x="4610781" y="5683582"/>
            <a:ext cx="407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9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50DEC7F-11D4-4853-B594-0FAA379BD471}"/>
              </a:ext>
            </a:extLst>
          </p:cNvPr>
          <p:cNvSpPr txBox="1"/>
          <p:nvPr/>
        </p:nvSpPr>
        <p:spPr>
          <a:xfrm>
            <a:off x="5224172" y="5706021"/>
            <a:ext cx="4075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FD64A3A8-2D59-4037-8D6D-0B76C5B820DA}"/>
                  </a:ext>
                </a:extLst>
              </p:cNvPr>
              <p:cNvSpPr txBox="1"/>
              <p:nvPr/>
            </p:nvSpPr>
            <p:spPr>
              <a:xfrm>
                <a:off x="5300614" y="4820455"/>
                <a:ext cx="1343949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18 </a:t>
                </a:r>
                <a14:m>
                  <m:oMath xmlns:m="http://schemas.openxmlformats.org/officeDocument/2006/math">
                    <m:r>
                      <a:rPr lang="en-GB" sz="11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1100" dirty="0"/>
                  <a:t> 2 = 9</a:t>
                </a:r>
              </a:p>
              <a:p>
                <a:r>
                  <a:rPr lang="en-GB" sz="1100" dirty="0"/>
                  <a:t>9 x 3 = 27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FD64A3A8-2D59-4037-8D6D-0B76C5B820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0614" y="4820455"/>
                <a:ext cx="1343949" cy="430887"/>
              </a:xfrm>
              <a:prstGeom prst="rect">
                <a:avLst/>
              </a:prstGeom>
              <a:blipFill>
                <a:blip r:embed="rId14"/>
                <a:stretch>
                  <a:fillRect t="-1429" b="-1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>
            <a:extLst>
              <a:ext uri="{FF2B5EF4-FFF2-40B4-BE49-F238E27FC236}">
                <a16:creationId xmlns:a16="http://schemas.microsoft.com/office/drawing/2014/main" id="{6E2210D3-7216-4346-969A-9EE060EB799E}"/>
              </a:ext>
            </a:extLst>
          </p:cNvPr>
          <p:cNvSpPr txBox="1"/>
          <p:nvPr/>
        </p:nvSpPr>
        <p:spPr>
          <a:xfrm>
            <a:off x="5730933" y="5686397"/>
            <a:ext cx="5809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= 27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9F64B48-736D-482C-9D55-6ACB8A85CA46}"/>
                  </a:ext>
                </a:extLst>
              </p:cNvPr>
              <p:cNvSpPr txBox="1"/>
              <p:nvPr/>
            </p:nvSpPr>
            <p:spPr>
              <a:xfrm>
                <a:off x="244077" y="8710384"/>
                <a:ext cx="2613422" cy="10618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050" dirty="0"/>
                  <a:t>Calculator:</a:t>
                </a:r>
              </a:p>
              <a:p>
                <a:r>
                  <a:rPr lang="en-GB" sz="1050" dirty="0"/>
                  <a:t>54% of a number is 162 what is the original number?</a:t>
                </a:r>
              </a:p>
              <a:p>
                <a:endParaRPr lang="en-GB" sz="1050" dirty="0"/>
              </a:p>
              <a:p>
                <a:r>
                  <a:rPr lang="en-GB" sz="1050" dirty="0"/>
                  <a:t>54% = 0.54 </a:t>
                </a:r>
              </a:p>
              <a:p>
                <a:r>
                  <a:rPr lang="en-GB" sz="1050" dirty="0"/>
                  <a:t>162</a:t>
                </a:r>
                <a14:m>
                  <m:oMath xmlns:m="http://schemas.openxmlformats.org/officeDocument/2006/math">
                    <m:r>
                      <a:rPr lang="en-GB" sz="105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105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0.54</m:t>
                    </m:r>
                  </m:oMath>
                </a14:m>
                <a:r>
                  <a:rPr lang="en-GB" sz="1050" dirty="0"/>
                  <a:t> = 300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9F64B48-736D-482C-9D55-6ACB8A85CA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077" y="8710384"/>
                <a:ext cx="2613422" cy="1061829"/>
              </a:xfrm>
              <a:prstGeom prst="rect">
                <a:avLst/>
              </a:prstGeom>
              <a:blipFill>
                <a:blip r:embed="rId15"/>
                <a:stretch>
                  <a:fillRect b="-28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FE2F0E4-1CB5-4FF9-B73D-0C11C4487CDC}"/>
              </a:ext>
            </a:extLst>
          </p:cNvPr>
          <p:cNvCxnSpPr>
            <a:cxnSpLocks/>
            <a:stCxn id="31" idx="0"/>
            <a:endCxn id="31" idx="2"/>
          </p:cNvCxnSpPr>
          <p:nvPr/>
        </p:nvCxnSpPr>
        <p:spPr>
          <a:xfrm>
            <a:off x="3461836" y="8364793"/>
            <a:ext cx="0" cy="154120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E6EDF72B-03AB-48B7-A409-FA8E8D888FDB}"/>
              </a:ext>
            </a:extLst>
          </p:cNvPr>
          <p:cNvSpPr txBox="1"/>
          <p:nvPr/>
        </p:nvSpPr>
        <p:spPr>
          <a:xfrm>
            <a:off x="3505404" y="8364793"/>
            <a:ext cx="2613422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Non-Calculator:</a:t>
            </a:r>
          </a:p>
          <a:p>
            <a:r>
              <a:rPr lang="en-GB" sz="1050" dirty="0"/>
              <a:t>30% of a number is 15 what is the original number?</a:t>
            </a:r>
          </a:p>
          <a:p>
            <a:endParaRPr lang="en-GB" sz="1050" dirty="0"/>
          </a:p>
          <a:p>
            <a:r>
              <a:rPr lang="en-GB" sz="1050" dirty="0"/>
              <a:t>30% = 15</a:t>
            </a:r>
          </a:p>
          <a:p>
            <a:r>
              <a:rPr lang="en-GB" sz="1050" dirty="0"/>
              <a:t>10% = 5</a:t>
            </a:r>
          </a:p>
          <a:p>
            <a:r>
              <a:rPr lang="en-GB" sz="1050" dirty="0"/>
              <a:t>100% = 5 x 10 = 50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D41DAF-C2BA-AF94-0F90-84ECAD385A2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134611" y="2825751"/>
            <a:ext cx="3615439" cy="171703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6" name="Google Shape;246;p2"/>
              <p:cNvSpPr/>
              <p:nvPr/>
            </p:nvSpPr>
            <p:spPr>
              <a:xfrm>
                <a:off x="3134601" y="2880374"/>
                <a:ext cx="3651150" cy="15951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Fraction of an amount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Calculate the following:</a:t>
                </a: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a.)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16		d.)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49</a:t>
                </a:r>
              </a:p>
              <a:p>
                <a:endParaRPr lang="en-GB" sz="1100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b.)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16		e.)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88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c.)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30		f.)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132</a:t>
                </a:r>
              </a:p>
            </p:txBody>
          </p:sp>
        </mc:Choice>
        <mc:Fallback xmlns="">
          <p:sp>
            <p:nvSpPr>
              <p:cNvPr id="246" name="Google Shape;246;p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601" y="2880374"/>
                <a:ext cx="3651150" cy="1595140"/>
              </a:xfrm>
              <a:prstGeom prst="rect">
                <a:avLst/>
              </a:prstGeom>
              <a:blipFill>
                <a:blip r:embed="rId3"/>
                <a:stretch>
                  <a:fillRect l="-501" t="-7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7" name="Google Shape;247;p2"/>
          <p:cNvSpPr/>
          <p:nvPr/>
        </p:nvSpPr>
        <p:spPr>
          <a:xfrm>
            <a:off x="130346" y="2773117"/>
            <a:ext cx="2934000" cy="3487090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116755" y="6465886"/>
            <a:ext cx="3651150" cy="210653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30346" y="2790938"/>
            <a:ext cx="2838300" cy="3062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Percentage increase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Increase 400 by 20%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Increase 95 by 40%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Increase 350 by 15%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Percentage Decrease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Decrease 400 by 20%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Decrease 95 by 40%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Decrease 350 by 15%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53" name="Google Shape;253;p2"/>
          <p:cNvSpPr txBox="1"/>
          <p:nvPr/>
        </p:nvSpPr>
        <p:spPr>
          <a:xfrm>
            <a:off x="1891606" y="203539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Fractions and percentages of amounts </a:t>
            </a:r>
            <a:endParaRPr dirty="0"/>
          </a:p>
        </p:txBody>
      </p:sp>
      <p:sp>
        <p:nvSpPr>
          <p:cNvPr id="256" name="Google Shape;256;p2"/>
          <p:cNvSpPr txBox="1"/>
          <p:nvPr/>
        </p:nvSpPr>
        <p:spPr>
          <a:xfrm>
            <a:off x="3134600" y="1164753"/>
            <a:ext cx="3492600" cy="160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key vocabulary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Numerator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Denominator –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Percentage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Equivalent Fraction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</p:txBody>
      </p:sp>
      <p:sp>
        <p:nvSpPr>
          <p:cNvPr id="24" name="Google Shape;252;p2">
            <a:extLst>
              <a:ext uri="{FF2B5EF4-FFF2-40B4-BE49-F238E27FC236}">
                <a16:creationId xmlns:a16="http://schemas.microsoft.com/office/drawing/2014/main" id="{2D384609-E705-433F-902B-DD9CB1DBD4C2}"/>
              </a:ext>
            </a:extLst>
          </p:cNvPr>
          <p:cNvSpPr/>
          <p:nvPr/>
        </p:nvSpPr>
        <p:spPr>
          <a:xfrm>
            <a:off x="3116755" y="6465886"/>
            <a:ext cx="3164600" cy="6924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Percentage of an amount (Calculator)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 </a:t>
            </a:r>
          </a:p>
        </p:txBody>
      </p:sp>
      <p:sp>
        <p:nvSpPr>
          <p:cNvPr id="27" name="Google Shape;247;p2">
            <a:extLst>
              <a:ext uri="{FF2B5EF4-FFF2-40B4-BE49-F238E27FC236}">
                <a16:creationId xmlns:a16="http://schemas.microsoft.com/office/drawing/2014/main" id="{4067486C-AE80-48B6-97BA-80FAD973AAFC}"/>
              </a:ext>
            </a:extLst>
          </p:cNvPr>
          <p:cNvSpPr/>
          <p:nvPr/>
        </p:nvSpPr>
        <p:spPr>
          <a:xfrm>
            <a:off x="130720" y="6465886"/>
            <a:ext cx="2934000" cy="2093698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246;p2">
            <a:extLst>
              <a:ext uri="{FF2B5EF4-FFF2-40B4-BE49-F238E27FC236}">
                <a16:creationId xmlns:a16="http://schemas.microsoft.com/office/drawing/2014/main" id="{15C73D51-24F6-44D2-A716-92C02933BAD6}"/>
              </a:ext>
            </a:extLst>
          </p:cNvPr>
          <p:cNvSpPr/>
          <p:nvPr/>
        </p:nvSpPr>
        <p:spPr>
          <a:xfrm>
            <a:off x="107950" y="6465886"/>
            <a:ext cx="2908029" cy="1985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Percentage of an amount   (Non-Calculator)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33" name="Google Shape;234;p1">
            <a:extLst>
              <a:ext uri="{FF2B5EF4-FFF2-40B4-BE49-F238E27FC236}">
                <a16:creationId xmlns:a16="http://schemas.microsoft.com/office/drawing/2014/main" id="{72754B6E-1C30-4872-8F27-C691E08CCCA5}"/>
              </a:ext>
            </a:extLst>
          </p:cNvPr>
          <p:cNvSpPr/>
          <p:nvPr/>
        </p:nvSpPr>
        <p:spPr>
          <a:xfrm>
            <a:off x="175734" y="8705418"/>
            <a:ext cx="6572204" cy="120058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246;p2">
            <a:extLst>
              <a:ext uri="{FF2B5EF4-FFF2-40B4-BE49-F238E27FC236}">
                <a16:creationId xmlns:a16="http://schemas.microsoft.com/office/drawing/2014/main" id="{2E568654-B1EB-4343-B519-0FD9848B659B}"/>
              </a:ext>
            </a:extLst>
          </p:cNvPr>
          <p:cNvSpPr/>
          <p:nvPr/>
        </p:nvSpPr>
        <p:spPr>
          <a:xfrm>
            <a:off x="142814" y="8731094"/>
            <a:ext cx="4088041" cy="1292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Use a percentage to find a whole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A bike shop was having a 25% off sale and I purchased a bike for £120. How much was the bike originally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63CAEC-DB58-4F30-86BB-B815101601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0855" y="8772350"/>
            <a:ext cx="2396345" cy="1022331"/>
          </a:xfrm>
          <a:prstGeom prst="rect">
            <a:avLst/>
          </a:prstGeom>
        </p:spPr>
      </p:pic>
      <p:sp>
        <p:nvSpPr>
          <p:cNvPr id="18" name="Google Shape;245;p2">
            <a:extLst>
              <a:ext uri="{FF2B5EF4-FFF2-40B4-BE49-F238E27FC236}">
                <a16:creationId xmlns:a16="http://schemas.microsoft.com/office/drawing/2014/main" id="{DB2C6F73-58EE-4AB5-B3FC-FAB16DE3F4B9}"/>
              </a:ext>
            </a:extLst>
          </p:cNvPr>
          <p:cNvSpPr/>
          <p:nvPr/>
        </p:nvSpPr>
        <p:spPr>
          <a:xfrm>
            <a:off x="3116755" y="4635506"/>
            <a:ext cx="3615439" cy="171703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Google Shape;246;p2">
                <a:extLst>
                  <a:ext uri="{FF2B5EF4-FFF2-40B4-BE49-F238E27FC236}">
                    <a16:creationId xmlns:a16="http://schemas.microsoft.com/office/drawing/2014/main" id="{EAA28358-06F1-4171-AB51-85F0BEAB401B}"/>
                  </a:ext>
                </a:extLst>
              </p:cNvPr>
              <p:cNvSpPr/>
              <p:nvPr/>
            </p:nvSpPr>
            <p:spPr>
              <a:xfrm>
                <a:off x="3134601" y="4635506"/>
                <a:ext cx="3651150" cy="25084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Use a fraction to find a whole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Calculate the following: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a.)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a number is 12. What is the number?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b.)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a number is 18. What is the number?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c.)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a number is 60. What is the number?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19" name="Google Shape;246;p2">
                <a:extLst>
                  <a:ext uri="{FF2B5EF4-FFF2-40B4-BE49-F238E27FC236}">
                    <a16:creationId xmlns:a16="http://schemas.microsoft.com/office/drawing/2014/main" id="{EAA28358-06F1-4171-AB51-85F0BEAB401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601" y="4635506"/>
                <a:ext cx="3651150" cy="2508403"/>
              </a:xfrm>
              <a:prstGeom prst="rect">
                <a:avLst/>
              </a:prstGeom>
              <a:blipFill>
                <a:blip r:embed="rId5"/>
                <a:stretch>
                  <a:fillRect l="-501" t="-24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B2A0C4F0-C987-457B-9B56-707EAFB08E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734" y="7139996"/>
            <a:ext cx="2735128" cy="25054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2B0A2A5-33DD-44A4-A6D3-FB321DDD6C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734" y="7415220"/>
            <a:ext cx="1279686" cy="2600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75E147-A7D2-46A9-A783-E8EF83CE70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9625" y="7400075"/>
            <a:ext cx="1132635" cy="1675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12E647-2916-432C-B78E-DAABE9A698E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734" y="7707856"/>
            <a:ext cx="2666526" cy="1645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6F17AB2-678E-4E20-BFF9-2940CF7E6F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65067" y="7117131"/>
            <a:ext cx="1331496" cy="14424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7F118E5-5CAD-4EA7-A990-EBDAEF676EE9}"/>
                  </a:ext>
                </a:extLst>
              </p:cNvPr>
              <p:cNvSpPr txBox="1"/>
              <p:nvPr/>
            </p:nvSpPr>
            <p:spPr>
              <a:xfrm>
                <a:off x="175734" y="1306286"/>
                <a:ext cx="2792912" cy="169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Find the equivalent fractions</a:t>
                </a:r>
              </a:p>
              <a:p>
                <a:r>
                  <a:rPr lang="en-GB" dirty="0"/>
                  <a:t>1.)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1800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18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18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		2.)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dirty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24</m:t>
                        </m:r>
                      </m:den>
                    </m:f>
                  </m:oMath>
                </a14:m>
                <a:endParaRPr lang="en-GB" dirty="0"/>
              </a:p>
              <a:p>
                <a:endParaRPr lang="en-GB" dirty="0"/>
              </a:p>
              <a:p>
                <a:r>
                  <a:rPr lang="en-GB" dirty="0"/>
                  <a:t>3.)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400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1400" b="0" i="1" smtClean="0">
                            <a:latin typeface="Cambria Math" panose="02040503050406030204" pitchFamily="18" charset="0"/>
                          </a:rPr>
                          <m:t>27</m:t>
                        </m:r>
                      </m:den>
                    </m:f>
                  </m:oMath>
                </a14:m>
                <a:r>
                  <a:rPr lang="en-GB" sz="1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4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/>
                    </m:f>
                  </m:oMath>
                </a14:m>
                <a:r>
                  <a:rPr lang="en-GB" dirty="0"/>
                  <a:t>		4.)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dirty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77</m:t>
                        </m:r>
                      </m:den>
                    </m:f>
                  </m:oMath>
                </a14:m>
                <a:endParaRPr lang="en-GB" dirty="0"/>
              </a:p>
              <a:p>
                <a:endParaRPr lang="en-GB" dirty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87F118E5-5CAD-4EA7-A990-EBDAEF676E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734" y="1306286"/>
                <a:ext cx="2792912" cy="1694053"/>
              </a:xfrm>
              <a:prstGeom prst="rect">
                <a:avLst/>
              </a:prstGeom>
              <a:blipFill>
                <a:blip r:embed="rId11"/>
                <a:stretch>
                  <a:fillRect l="-655" t="-3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6AC0F118-1F7E-FE3E-A7F7-EAC38B1EFA8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27011745-F68A-4810-8DBC-E2B5D8DB1B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ED4467-FB26-40C9-B47E-A82DA9D12A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EA4F43-A305-4D21-9B8B-16EA9B4B0E8C}">
  <ds:schemaRefs>
    <ds:schemaRef ds:uri="http://purl.org/dc/elements/1.1/"/>
    <ds:schemaRef ds:uri="http://www.w3.org/XML/1998/namespace"/>
    <ds:schemaRef ds:uri="http://schemas.microsoft.com/office/2006/documentManagement/types"/>
    <ds:schemaRef ds:uri="100964db-d436-474d-b180-2754017d2744"/>
    <ds:schemaRef ds:uri="http://schemas.microsoft.com/office/infopath/2007/PartnerControls"/>
    <ds:schemaRef ds:uri="http://schemas.openxmlformats.org/package/2006/metadata/core-properties"/>
    <ds:schemaRef ds:uri="25282912-017c-4221-86bb-52eb7cb208d2"/>
    <ds:schemaRef ds:uri="http://schemas.microsoft.com/office/2006/metadata/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2328</TotalTime>
  <Words>618</Words>
  <Application>Microsoft Office PowerPoint</Application>
  <PresentationFormat>A4 Paper (210x297 mm)</PresentationFormat>
  <Paragraphs>123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Cambria Math</vt:lpstr>
      <vt:lpstr>Wingdings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40</cp:revision>
  <cp:lastPrinted>2026-06-24T10:10:01Z</cp:lastPrinted>
  <dcterms:created xsi:type="dcterms:W3CDTF">2024-01-23T10:53:54Z</dcterms:created>
  <dcterms:modified xsi:type="dcterms:W3CDTF">2026-06-24T10:22:11Z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