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F0F3"/>
    <a:srgbClr val="FFDC84"/>
    <a:srgbClr val="DBE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35" autoAdjust="0"/>
    <p:restoredTop sz="94660"/>
  </p:normalViewPr>
  <p:slideViewPr>
    <p:cSldViewPr snapToGrid="0">
      <p:cViewPr varScale="1">
        <p:scale>
          <a:sx n="77" d="100"/>
          <a:sy n="77" d="100"/>
        </p:scale>
        <p:origin x="3018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FF2C31BE-1766-4882-99C2-88F21E808423}"/>
    <pc:docChg chg="modSld">
      <pc:chgData name="Mrs L Webster" userId="e46f0a3f-fc4e-4d7b-94a6-4acf829689c1" providerId="ADAL" clId="{FF2C31BE-1766-4882-99C2-88F21E808423}" dt="2024-09-07T20:51:21.200" v="3" actId="1076"/>
      <pc:docMkLst>
        <pc:docMk/>
      </pc:docMkLst>
      <pc:sldChg chg="addSp modSp mod">
        <pc:chgData name="Mrs L Webster" userId="e46f0a3f-fc4e-4d7b-94a6-4acf829689c1" providerId="ADAL" clId="{FF2C31BE-1766-4882-99C2-88F21E808423}" dt="2024-09-07T20:51:17.073" v="1" actId="1076"/>
        <pc:sldMkLst>
          <pc:docMk/>
          <pc:sldMk cId="1978265811" sldId="256"/>
        </pc:sldMkLst>
        <pc:picChg chg="add mod">
          <ac:chgData name="Mrs L Webster" userId="e46f0a3f-fc4e-4d7b-94a6-4acf829689c1" providerId="ADAL" clId="{FF2C31BE-1766-4882-99C2-88F21E808423}" dt="2024-09-07T20:51:17.073" v="1" actId="1076"/>
          <ac:picMkLst>
            <pc:docMk/>
            <pc:sldMk cId="1978265811" sldId="256"/>
            <ac:picMk id="36" creationId="{1E73F703-1B1E-4683-898C-491839AA68C1}"/>
          </ac:picMkLst>
        </pc:picChg>
      </pc:sldChg>
      <pc:sldChg chg="addSp modSp mod">
        <pc:chgData name="Mrs L Webster" userId="e46f0a3f-fc4e-4d7b-94a6-4acf829689c1" providerId="ADAL" clId="{FF2C31BE-1766-4882-99C2-88F21E808423}" dt="2024-09-07T20:51:21.200" v="3" actId="1076"/>
        <pc:sldMkLst>
          <pc:docMk/>
          <pc:sldMk cId="1151489850" sldId="260"/>
        </pc:sldMkLst>
        <pc:picChg chg="add mod">
          <ac:chgData name="Mrs L Webster" userId="e46f0a3f-fc4e-4d7b-94a6-4acf829689c1" providerId="ADAL" clId="{FF2C31BE-1766-4882-99C2-88F21E808423}" dt="2024-09-07T20:51:21.200" v="3" actId="1076"/>
          <ac:picMkLst>
            <pc:docMk/>
            <pc:sldMk cId="1151489850" sldId="260"/>
            <ac:picMk id="38" creationId="{1E73F703-1B1E-4683-898C-491839AA68C1}"/>
          </ac:picMkLst>
        </pc:picChg>
      </pc:sldChg>
    </pc:docChg>
  </pc:docChgLst>
  <pc:docChgLst>
    <pc:chgData name="Mrs L Webster" userId="e46f0a3f-fc4e-4d7b-94a6-4acf829689c1" providerId="ADAL" clId="{FEA4D8B1-1D14-4764-B880-5786A4285AA3}"/>
    <pc:docChg chg="modSld">
      <pc:chgData name="Mrs L Webster" userId="e46f0a3f-fc4e-4d7b-94a6-4acf829689c1" providerId="ADAL" clId="{FEA4D8B1-1D14-4764-B880-5786A4285AA3}" dt="2024-09-26T15:41:53.938" v="3" actId="20577"/>
      <pc:docMkLst>
        <pc:docMk/>
      </pc:docMkLst>
      <pc:sldChg chg="modSp mod">
        <pc:chgData name="Mrs L Webster" userId="e46f0a3f-fc4e-4d7b-94a6-4acf829689c1" providerId="ADAL" clId="{FEA4D8B1-1D14-4764-B880-5786A4285AA3}" dt="2024-09-26T15:41:50.227" v="1" actId="20577"/>
        <pc:sldMkLst>
          <pc:docMk/>
          <pc:sldMk cId="1978265811" sldId="256"/>
        </pc:sldMkLst>
        <pc:spChg chg="mod">
          <ac:chgData name="Mrs L Webster" userId="e46f0a3f-fc4e-4d7b-94a6-4acf829689c1" providerId="ADAL" clId="{FEA4D8B1-1D14-4764-B880-5786A4285AA3}" dt="2024-09-26T15:41:50.227" v="1" actId="20577"/>
          <ac:spMkLst>
            <pc:docMk/>
            <pc:sldMk cId="1978265811" sldId="256"/>
            <ac:spMk id="4" creationId="{320E215D-9F3E-4631-B86D-8A4FDAAF9C5B}"/>
          </ac:spMkLst>
        </pc:spChg>
      </pc:sldChg>
      <pc:sldChg chg="modSp mod">
        <pc:chgData name="Mrs L Webster" userId="e46f0a3f-fc4e-4d7b-94a6-4acf829689c1" providerId="ADAL" clId="{FEA4D8B1-1D14-4764-B880-5786A4285AA3}" dt="2024-09-26T15:41:53.938" v="3" actId="20577"/>
        <pc:sldMkLst>
          <pc:docMk/>
          <pc:sldMk cId="1151489850" sldId="260"/>
        </pc:sldMkLst>
        <pc:spChg chg="mod">
          <ac:chgData name="Mrs L Webster" userId="e46f0a3f-fc4e-4d7b-94a6-4acf829689c1" providerId="ADAL" clId="{FEA4D8B1-1D14-4764-B880-5786A4285AA3}" dt="2024-09-26T15:41:53.938" v="3" actId="20577"/>
          <ac:spMkLst>
            <pc:docMk/>
            <pc:sldMk cId="1151489850" sldId="260"/>
            <ac:spMk id="2" creationId="{ED5B059B-4EAA-0B49-570B-EAB926C3612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tmp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17.tmp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Vectors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6B79883-8476-0F7D-8E60-77DF9D20F850}"/>
                  </a:ext>
                </a:extLst>
              </p:cNvPr>
              <p:cNvSpPr txBox="1"/>
              <p:nvPr/>
            </p:nvSpPr>
            <p:spPr>
              <a:xfrm>
                <a:off x="3505201" y="7302712"/>
                <a:ext cx="3183923" cy="151515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    show both direction and magnitude (size). The following example shows vector A to B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11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11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sz="11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. </a:t>
                </a: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If the vector was reversed (i.e. B to A) it would be written as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GB" sz="1100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11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1100" i="1" dirty="0">
                            <a:latin typeface="Cambria Math" panose="02040503050406030204" pitchFamily="18" charset="0"/>
                          </a:rPr>
                          <m:t>𝐵𝐴</m:t>
                        </m:r>
                      </m:e>
                    </m:acc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1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11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11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−3</m:t>
                            </m:r>
                          </m:num>
                          <m:den>
                            <m:r>
                              <a:rPr lang="en-US" sz="11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−2</m:t>
                            </m:r>
                          </m:den>
                        </m:f>
                      </m:e>
                    </m:d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6B79883-8476-0F7D-8E60-77DF9D20F8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201" y="7302712"/>
                <a:ext cx="3183923" cy="1515158"/>
              </a:xfrm>
              <a:prstGeom prst="rect">
                <a:avLst/>
              </a:prstGeom>
              <a:blipFill>
                <a:blip r:embed="rId2"/>
                <a:stretch>
                  <a:fillRect b="-8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C2CA747A-CE3D-6773-9496-251F47BF8190}"/>
              </a:ext>
            </a:extLst>
          </p:cNvPr>
          <p:cNvSpPr txBox="1"/>
          <p:nvPr/>
        </p:nvSpPr>
        <p:spPr>
          <a:xfrm>
            <a:off x="2203620" y="1206842"/>
            <a:ext cx="458435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Angle: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measure of turn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Bearing: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an angle in degrees, measured clockwise from north, written as a 3-digit number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Radius: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line segment from the centre of a circle to the circumference.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Diameter: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any straight line segment that passes through the centre of the circle and whose endpoints lie on the circle.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Circumference: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the perimeter of a circle.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Pi: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the ratio of a circle's circumference to its diameter, ≈ 3.14159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Vector: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vector indicates both size and direction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DF9A63E-5895-5FC2-077B-FB74A2DD5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243" y="5123934"/>
            <a:ext cx="2038855" cy="207130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7560014-635B-E896-4FA4-7317B674DD82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facts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11 − Geometry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Angles, Circles and Vectors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5" y="3108012"/>
            <a:ext cx="2925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Developing geometric reasoning (Y7)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of trapezia and circles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Reasoning with geometry (Y9)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and line notation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B85AD9-FD17-8A15-A730-D283061A02D2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Bearings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0DC419-51C6-9E29-9BDD-2F375FC5FB9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Parts of a circle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45FCE8A-A349-BD3F-ABE0-F181CF5DED68}"/>
                  </a:ext>
                </a:extLst>
              </p:cNvPr>
              <p:cNvSpPr txBox="1"/>
              <p:nvPr/>
            </p:nvSpPr>
            <p:spPr>
              <a:xfrm>
                <a:off x="3512852" y="5089884"/>
                <a:ext cx="3240000" cy="212231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1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Area of circles and sectors</a:t>
                </a: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Area of a circle =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sSup>
                      <m:sSupPr>
                        <m:ctrlPr>
                          <a:rPr lang="en-GB" sz="11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</m:e>
                      <m:sup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  Area of sector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11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Θ</m:t>
                        </m:r>
                      </m:num>
                      <m:den>
                        <m: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360</m:t>
                        </m:r>
                      </m:den>
                    </m:f>
                    <m:r>
                      <a:rPr lang="en-GB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sSup>
                      <m:sSupPr>
                        <m:ctrlPr>
                          <a:rPr lang="en-GB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</m:e>
                      <m:sup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100" b="0" i="1" dirty="0"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(</m:t>
                    </m:r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sSup>
                      <m:sSupPr>
                        <m:ctrlPr>
                          <a:rPr lang="en-GB" sz="11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×</m:t>
                        </m:r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𝑟𝑎𝑑𝑖𝑢𝑠</m:t>
                        </m:r>
                      </m:e>
                      <m:sup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 </a:t>
                </a:r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Area is measured in units</a:t>
                </a:r>
                <a:r>
                  <a:rPr lang="en-GB" sz="1100" b="1" baseline="30000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endParaRPr lang="en-GB" sz="1100" baseline="30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45FCE8A-A349-BD3F-ABE0-F181CF5DED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2852" y="5089884"/>
                <a:ext cx="3240000" cy="2122312"/>
              </a:xfrm>
              <a:prstGeom prst="rect">
                <a:avLst/>
              </a:prstGeom>
              <a:blipFill>
                <a:blip r:embed="rId4"/>
                <a:stretch>
                  <a:fillRect b="-857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ectangle 42">
            <a:extLst>
              <a:ext uri="{FF2B5EF4-FFF2-40B4-BE49-F238E27FC236}">
                <a16:creationId xmlns:a16="http://schemas.microsoft.com/office/drawing/2014/main" id="{32A5AB76-AA1B-388E-5BCE-0DEED3B024D2}"/>
              </a:ext>
            </a:extLst>
          </p:cNvPr>
          <p:cNvSpPr/>
          <p:nvPr/>
        </p:nvSpPr>
        <p:spPr>
          <a:xfrm>
            <a:off x="5811794" y="4259834"/>
            <a:ext cx="3496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err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ooo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860F48C-9623-9453-5853-B91D6CFE116F}"/>
              </a:ext>
            </a:extLst>
          </p:cNvPr>
          <p:cNvSpPr txBox="1"/>
          <p:nvPr/>
        </p:nvSpPr>
        <p:spPr>
          <a:xfrm>
            <a:off x="144162" y="4119215"/>
            <a:ext cx="2244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bearing is an angle in degrees measured clockwise from north, given as a three-figure number. For example, 30° clockwise from north is written as 030°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D8D0F20B-9499-CFCC-B3E2-05EE07858580}"/>
                  </a:ext>
                </a:extLst>
              </p:cNvPr>
              <p:cNvSpPr txBox="1"/>
              <p:nvPr/>
            </p:nvSpPr>
            <p:spPr>
              <a:xfrm>
                <a:off x="200993" y="5314893"/>
                <a:ext cx="1454812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radius (r) of a circle is ½ the diameter (d).</a:t>
                </a:r>
              </a:p>
              <a:p>
                <a:endParaRPr lang="en-GB" sz="5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length of the circumference is:</a:t>
                </a:r>
              </a:p>
              <a:p>
                <a:endParaRPr lang="en-GB" sz="5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diameter (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D) 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or …</a:t>
                </a:r>
              </a:p>
              <a:p>
                <a:r>
                  <a:rPr lang="en-GB" sz="1100" dirty="0">
                    <a:ea typeface="Cambria Math" panose="02040503050406030204" pitchFamily="18" charset="0"/>
                    <a:cs typeface="Arial" panose="020B060402020202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sz="11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radius (2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r)</a:t>
                </a: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D8D0F20B-9499-CFCC-B3E2-05EE078585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993" y="5314893"/>
                <a:ext cx="1454812" cy="193899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4" name="TextBox 153">
            <a:extLst>
              <a:ext uri="{FF2B5EF4-FFF2-40B4-BE49-F238E27FC236}">
                <a16:creationId xmlns:a16="http://schemas.microsoft.com/office/drawing/2014/main" id="{895446DC-29C9-2B6A-8E7C-4E07D4EEF00C}"/>
              </a:ext>
            </a:extLst>
          </p:cNvPr>
          <p:cNvSpPr txBox="1"/>
          <p:nvPr/>
        </p:nvSpPr>
        <p:spPr>
          <a:xfrm>
            <a:off x="1598142" y="7290355"/>
            <a:ext cx="174642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exterior angles of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any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polygon sum to 360°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F77469-9B1D-EBC5-DEE0-6375F90455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8820" y="4070802"/>
            <a:ext cx="807310" cy="830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6E5852-D0F3-4790-A995-89D8B4C4A9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73642" y="3936054"/>
            <a:ext cx="1474573" cy="10875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8103C9-3C88-D4DF-F7D8-F2D7DD17F5B1}"/>
              </a:ext>
            </a:extLst>
          </p:cNvPr>
          <p:cNvSpPr txBox="1"/>
          <p:nvPr/>
        </p:nvSpPr>
        <p:spPr>
          <a:xfrm>
            <a:off x="3715263" y="3942101"/>
            <a:ext cx="16558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 the example (left) the bearing from A </a:t>
            </a:r>
            <a:r>
              <a:rPr lang="en-GB" sz="1100" b="1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to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B is 60° (clockwise from north). The bearing of A </a:t>
            </a:r>
            <a:r>
              <a:rPr lang="en-GB" sz="1100" b="1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from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 is 240° (clockwise from north).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CBDB9B-CF01-C5D1-707E-C13F6533C5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966" y="7527456"/>
            <a:ext cx="1267083" cy="22215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C5BF73-6F47-65A2-8FEE-D04D95B976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71062" y="3938030"/>
            <a:ext cx="1124465" cy="10908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5A29730-0125-6A5B-904C-7FD631BD787A}"/>
              </a:ext>
            </a:extLst>
          </p:cNvPr>
          <p:cNvSpPr/>
          <p:nvPr/>
        </p:nvSpPr>
        <p:spPr>
          <a:xfrm>
            <a:off x="5741772" y="4209535"/>
            <a:ext cx="461319" cy="378941"/>
          </a:xfrm>
          <a:prstGeom prst="rect">
            <a:avLst/>
          </a:prstGeom>
          <a:solidFill>
            <a:srgbClr val="FFDC8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96B3110-F46F-A84F-02D3-DAFBFFBAE9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313" y="3999814"/>
            <a:ext cx="965881" cy="10005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762AC7-26C2-2397-2E68-84170E2EAA09}"/>
              </a:ext>
            </a:extLst>
          </p:cNvPr>
          <p:cNvSpPr txBox="1"/>
          <p:nvPr/>
        </p:nvSpPr>
        <p:spPr>
          <a:xfrm>
            <a:off x="6343115" y="4654378"/>
            <a:ext cx="5148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360°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47E6196-1D72-24E3-7357-BC648320194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88691" y="2841196"/>
            <a:ext cx="1386873" cy="100491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25D4DA2-6412-5A9A-CE40-9CD94A245805}"/>
              </a:ext>
            </a:extLst>
          </p:cNvPr>
          <p:cNvSpPr txBox="1"/>
          <p:nvPr/>
        </p:nvSpPr>
        <p:spPr>
          <a:xfrm>
            <a:off x="3232492" y="3037990"/>
            <a:ext cx="2925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Line segment BC = 4.2cm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∠ABC = 38°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∠DBE = 97°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∠ABE = 135° (38° + 97°)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F593B4DE-CA9B-5904-73EA-8EC679C69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378" y="7677663"/>
            <a:ext cx="1701333" cy="133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7E0E59C-DD41-8E02-8B27-B45D4893C6BE}"/>
              </a:ext>
            </a:extLst>
          </p:cNvPr>
          <p:cNvSpPr txBox="1"/>
          <p:nvPr/>
        </p:nvSpPr>
        <p:spPr>
          <a:xfrm>
            <a:off x="1511643" y="8974992"/>
            <a:ext cx="19564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interior angles of a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regular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polygon sum to (n−2) × 180 (where </a:t>
            </a:r>
            <a:r>
              <a:rPr lang="en-GB" sz="1100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the number of sides).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B775E48-DDB0-17F9-B97D-07F5BC08670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05975" y="5345466"/>
            <a:ext cx="2986995" cy="133981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7C87005-90D4-568D-46A0-BF5F9C56197C}"/>
              </a:ext>
            </a:extLst>
          </p:cNvPr>
          <p:cNvSpPr/>
          <p:nvPr/>
        </p:nvSpPr>
        <p:spPr>
          <a:xfrm>
            <a:off x="3781168" y="6038335"/>
            <a:ext cx="230659" cy="230660"/>
          </a:xfrm>
          <a:prstGeom prst="rect">
            <a:avLst/>
          </a:prstGeom>
          <a:solidFill>
            <a:srgbClr val="7CF0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DDA2151-5A40-9658-798A-38217820CA1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00694" y="7718856"/>
            <a:ext cx="1570088" cy="65640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5C29796-4997-250B-2415-E25B133975E8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line and angle notation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Understand bearings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the parts of a circle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the area of circles and sectors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and use angle facts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how to calculate and determine vectors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019E080-A47F-C43F-EACB-A4024380DD3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28323" y="8885054"/>
            <a:ext cx="1281459" cy="75183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0014C78-F87C-C368-6918-1C6C4FB44102}"/>
              </a:ext>
            </a:extLst>
          </p:cNvPr>
          <p:cNvSpPr txBox="1"/>
          <p:nvPr/>
        </p:nvSpPr>
        <p:spPr>
          <a:xfrm>
            <a:off x="4973758" y="8786970"/>
            <a:ext cx="17426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Vectors can be added or subtracted.</a:t>
            </a: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E44DF69C-3801-5A95-1356-D0B0E3BA8C7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308375" y="9212153"/>
            <a:ext cx="1201666" cy="51663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025" y="105280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>
            <a:extLst>
              <a:ext uri="{FF2B5EF4-FFF2-40B4-BE49-F238E27FC236}">
                <a16:creationId xmlns:a16="http://schemas.microsoft.com/office/drawing/2014/main" id="{C6B39A82-286D-8E2D-482E-8E3BE5429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604029">
            <a:off x="1635993" y="8697548"/>
            <a:ext cx="1730234" cy="10433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3896D5-9777-76A8-83E2-B8781B00BDC1}"/>
              </a:ext>
            </a:extLst>
          </p:cNvPr>
          <p:cNvSpPr txBox="1"/>
          <p:nvPr/>
        </p:nvSpPr>
        <p:spPr>
          <a:xfrm>
            <a:off x="179908" y="7294034"/>
            <a:ext cx="3240000" cy="247760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facts</a:t>
            </a:r>
          </a:p>
          <a:p>
            <a:endParaRPr lang="en-GB" sz="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size of the exterior angle in …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regular hexagon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regular octagon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regular decagon</a:t>
            </a:r>
          </a:p>
          <a:p>
            <a:pPr marL="228600" indent="-228600">
              <a:buFont typeface="+mj-lt"/>
              <a:buAutoNum type="arabicPeriod"/>
            </a:pPr>
            <a:endParaRPr lang="en-GB" sz="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interior angle of a regular polygon is 168.75° Calculate the number of sides the polygon has.</a:t>
            </a:r>
          </a:p>
          <a:p>
            <a:pPr marL="228600" indent="-228600">
              <a:buFont typeface="+mj-lt"/>
              <a:buAutoNum type="arabicPeriod"/>
            </a:pPr>
            <a:endParaRPr lang="en-GB" sz="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diagram shows two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regular polygons.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value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 angle x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FD47A8-94F5-EB39-4A2A-23E2FB56F66F}"/>
              </a:ext>
            </a:extLst>
          </p:cNvPr>
          <p:cNvSpPr txBox="1"/>
          <p:nvPr/>
        </p:nvSpPr>
        <p:spPr>
          <a:xfrm>
            <a:off x="3141023" y="2824480"/>
            <a:ext cx="3630480" cy="10464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and line notation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is the size of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∠DEH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∠FEG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∠HEF</a:t>
            </a: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Angle: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Bearing:</a:t>
            </a:r>
            <a:endParaRPr lang="en-GB" sz="1100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Radius: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Diameter: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Circumference: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Pi:</a:t>
            </a:r>
            <a:endParaRPr lang="en-GB" sz="1100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Vector:</a:t>
            </a:r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E5656B-9A32-6109-E9AD-07CE725DF7ED}"/>
              </a:ext>
            </a:extLst>
          </p:cNvPr>
          <p:cNvSpPr txBox="1"/>
          <p:nvPr/>
        </p:nvSpPr>
        <p:spPr>
          <a:xfrm>
            <a:off x="155821" y="1306606"/>
            <a:ext cx="28839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are the sizes of angles x, y and z?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do you know? (state the rules for each angle)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5B059B-4EAA-0B49-570B-EAB926C3612C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  <a:t>Year 11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− Geometry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Angles, Circles and Vectors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32B17C-047E-C821-11FB-1E277DC9B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221" y="3950918"/>
            <a:ext cx="4650259" cy="10866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4948FB-18BB-5C7F-9867-4ED6EE763330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Bearings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F150C7-FC4C-9B5F-182B-8E761222184C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Parts of a circle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Label the parts of each circle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circumference of each circle</a:t>
            </a: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F15602-B2F2-7C57-8A19-C1E09B17BFF2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circles and sectors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circle has a diameter of 5cm. Calculate its area (to 2 decimal places)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circle has an area of 30cm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Calculate its radius (to 2 decimal places)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 of the following sectors to 2 decimal places (include suitable units)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82412E-C072-F5F3-99B8-EF541E0FC200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Vectors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C7E9F1A-A7B0-A3B7-3EDD-B3AF45818A79}"/>
              </a:ext>
            </a:extLst>
          </p:cNvPr>
          <p:cNvSpPr txBox="1"/>
          <p:nvPr/>
        </p:nvSpPr>
        <p:spPr>
          <a:xfrm>
            <a:off x="144163" y="4119215"/>
            <a:ext cx="216243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Use your understanding of angle rules in parallel lines to help you calculate these bearings. NB: bearings are measured clockwise from north.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64FCEE9-48C6-558C-22BF-97551EA9F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6800" y="2857408"/>
            <a:ext cx="1791730" cy="9916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2F0F730-2453-1199-036E-3230DD9564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504" y="1777149"/>
            <a:ext cx="1944130" cy="204699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5D60E24C-2A9F-71EA-B616-B042610DCE40}"/>
              </a:ext>
            </a:extLst>
          </p:cNvPr>
          <p:cNvSpPr txBox="1"/>
          <p:nvPr/>
        </p:nvSpPr>
        <p:spPr>
          <a:xfrm>
            <a:off x="560173" y="5741773"/>
            <a:ext cx="7809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r>
              <a:rPr lang="en-US" sz="1200" dirty="0"/>
              <a:t>_ _ _ _  _</a:t>
            </a:r>
          </a:p>
          <a:p>
            <a:endParaRPr lang="en-US" sz="1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8DF74D1-813A-C200-DC73-1FA0228F0AF0}"/>
              </a:ext>
            </a:extLst>
          </p:cNvPr>
          <p:cNvSpPr txBox="1"/>
          <p:nvPr/>
        </p:nvSpPr>
        <p:spPr>
          <a:xfrm>
            <a:off x="2656702" y="5292810"/>
            <a:ext cx="7809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endParaRPr lang="en-US" sz="800" dirty="0"/>
          </a:p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r>
              <a:rPr lang="en-US" sz="1200" dirty="0"/>
              <a:t>_ _ _ _ _ </a:t>
            </a:r>
          </a:p>
          <a:p>
            <a:endParaRPr lang="en-US" sz="12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57C5EEE-F266-6A63-0277-85CACDC27A79}"/>
              </a:ext>
            </a:extLst>
          </p:cNvPr>
          <p:cNvSpPr txBox="1"/>
          <p:nvPr/>
        </p:nvSpPr>
        <p:spPr>
          <a:xfrm>
            <a:off x="3525796" y="7640890"/>
            <a:ext cx="1186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the vectors shown using correct notation.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CBCADCD3-E87C-9444-5D96-DD1AFDFDD0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05940" y="5508710"/>
            <a:ext cx="378954" cy="826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961CB33-1629-076E-4DE5-5C024D7163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6986" y="5530336"/>
            <a:ext cx="382687" cy="82103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F1C18B8-4954-B978-4BEA-96FFD7E58E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0222" y="5123935"/>
            <a:ext cx="422875" cy="1268627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9BA7B958-E3CE-C5B5-4CD2-66B43081C8E7}"/>
              </a:ext>
            </a:extLst>
          </p:cNvPr>
          <p:cNvSpPr txBox="1"/>
          <p:nvPr/>
        </p:nvSpPr>
        <p:spPr>
          <a:xfrm>
            <a:off x="1569311" y="5762368"/>
            <a:ext cx="7809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r>
              <a:rPr lang="en-US" sz="1200" dirty="0"/>
              <a:t>_ _ _ _ _</a:t>
            </a:r>
          </a:p>
          <a:p>
            <a:endParaRPr lang="en-US" sz="1200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0B88FCB7-A226-06EF-0C32-878A50AA0D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184" y="6629452"/>
            <a:ext cx="2973859" cy="56552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CE784C5-5B9F-833B-5C89-425B83755CF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49479" y="6540843"/>
            <a:ext cx="975780" cy="65576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F470606-EDD6-6B5D-34FE-E1BD0D17E26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32699" y="6507891"/>
            <a:ext cx="846738" cy="68494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BA8E236-9C35-7BE3-84AC-C69E5D736CD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95475" y="6483179"/>
            <a:ext cx="895714" cy="66657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692CA35-BA3A-4DE3-A3C5-5277823E0D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66986" y="7388850"/>
            <a:ext cx="2159207" cy="109612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C5010AD-3CBF-56A2-F02B-DF50948DF04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46239" y="8607168"/>
            <a:ext cx="1184189" cy="915773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DE7A2860-06D2-FE93-B4EC-E224ABA3761F}"/>
              </a:ext>
            </a:extLst>
          </p:cNvPr>
          <p:cNvSpPr txBox="1"/>
          <p:nvPr/>
        </p:nvSpPr>
        <p:spPr>
          <a:xfrm>
            <a:off x="3604053" y="8617073"/>
            <a:ext cx="18493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a column vector</a:t>
            </a: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a column vector</a:t>
            </a: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+ b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a column vector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9809" y="4070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3871</TotalTime>
  <Words>700</Words>
  <Application>Microsoft Office PowerPoint</Application>
  <PresentationFormat>A4 Paper (210x297 mm)</PresentationFormat>
  <Paragraphs>180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80</cp:revision>
  <cp:lastPrinted>2024-06-19T10:51:26Z</cp:lastPrinted>
  <dcterms:created xsi:type="dcterms:W3CDTF">2024-01-23T10:53:54Z</dcterms:created>
  <dcterms:modified xsi:type="dcterms:W3CDTF">2024-09-26T15:41:55Z</dcterms:modified>
</cp:coreProperties>
</file>