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C5F1"/>
    <a:srgbClr val="B4E9FA"/>
    <a:srgbClr val="FFFFFF"/>
    <a:srgbClr val="1C3F93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07D9F0-3F4D-4367-9C43-C970AAF07C30}" v="46" dt="2025-10-18T18:21:30.6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432" y="-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orrison" userId="4b3ecf94-75e9-4b68-8955-6669999d133b" providerId="ADAL" clId="{EDD6D32D-A7BD-4C6A-9599-65D75A3332C3}"/>
    <pc:docChg chg="undo custSel modSld">
      <pc:chgData name="Miss C Morrison" userId="4b3ecf94-75e9-4b68-8955-6669999d133b" providerId="ADAL" clId="{EDD6D32D-A7BD-4C6A-9599-65D75A3332C3}" dt="2025-07-27T16:55:51.028" v="12" actId="113"/>
      <pc:docMkLst>
        <pc:docMk/>
      </pc:docMkLst>
      <pc:sldChg chg="modSp mod">
        <pc:chgData name="Miss C Morrison" userId="4b3ecf94-75e9-4b68-8955-6669999d133b" providerId="ADAL" clId="{EDD6D32D-A7BD-4C6A-9599-65D75A3332C3}" dt="2025-07-24T12:16:17.507" v="7" actId="20578"/>
        <pc:sldMkLst>
          <pc:docMk/>
          <pc:sldMk cId="326273470" sldId="302"/>
        </pc:sldMkLst>
      </pc:sldChg>
      <pc:sldChg chg="modSp mod">
        <pc:chgData name="Miss C Morrison" userId="4b3ecf94-75e9-4b68-8955-6669999d133b" providerId="ADAL" clId="{EDD6D32D-A7BD-4C6A-9599-65D75A3332C3}" dt="2025-07-27T16:55:51.028" v="12" actId="113"/>
        <pc:sldMkLst>
          <pc:docMk/>
          <pc:sldMk cId="1317358989" sldId="303"/>
        </pc:sldMkLst>
      </pc:sldChg>
    </pc:docChg>
  </pc:docChgLst>
  <pc:docChgLst>
    <pc:chgData name="Miss C Morrison" userId="4b3ecf94-75e9-4b68-8955-6669999d133b" providerId="ADAL" clId="{6A837270-C402-4089-A0A8-A7C920A05BFF}"/>
    <pc:docChg chg="modSld">
      <pc:chgData name="Miss C Morrison" userId="4b3ecf94-75e9-4b68-8955-6669999d133b" providerId="ADAL" clId="{6A837270-C402-4089-A0A8-A7C920A05BFF}" dt="2025-08-27T11:16:49.057" v="19" actId="20577"/>
      <pc:docMkLst>
        <pc:docMk/>
      </pc:docMkLst>
      <pc:sldChg chg="modSp mod">
        <pc:chgData name="Miss C Morrison" userId="4b3ecf94-75e9-4b68-8955-6669999d133b" providerId="ADAL" clId="{6A837270-C402-4089-A0A8-A7C920A05BFF}" dt="2025-08-27T11:15:53.167" v="3" actId="122"/>
        <pc:sldMkLst>
          <pc:docMk/>
          <pc:sldMk cId="326273470" sldId="302"/>
        </pc:sldMkLst>
      </pc:sldChg>
      <pc:sldChg chg="modSp mod">
        <pc:chgData name="Miss C Morrison" userId="4b3ecf94-75e9-4b68-8955-6669999d133b" providerId="ADAL" clId="{6A837270-C402-4089-A0A8-A7C920A05BFF}" dt="2025-08-27T11:16:49.057" v="19" actId="20577"/>
        <pc:sldMkLst>
          <pc:docMk/>
          <pc:sldMk cId="1317358989" sldId="303"/>
        </pc:sldMkLst>
      </pc:sldChg>
    </pc:docChg>
  </pc:docChgLst>
  <pc:docChgLst>
    <pc:chgData name="Miss C Morrison" userId="4b3ecf94-75e9-4b68-8955-6669999d133b" providerId="ADAL" clId="{2E5C826F-9FBD-43D7-A0FA-B790D596FA23}"/>
    <pc:docChg chg="undo custSel modSld">
      <pc:chgData name="Miss C Morrison" userId="4b3ecf94-75e9-4b68-8955-6669999d133b" providerId="ADAL" clId="{2E5C826F-9FBD-43D7-A0FA-B790D596FA23}" dt="2025-07-11T07:13:48.672" v="351" actId="20577"/>
      <pc:docMkLst>
        <pc:docMk/>
      </pc:docMkLst>
      <pc:sldChg chg="addSp delSp modSp mod">
        <pc:chgData name="Miss C Morrison" userId="4b3ecf94-75e9-4b68-8955-6669999d133b" providerId="ADAL" clId="{2E5C826F-9FBD-43D7-A0FA-B790D596FA23}" dt="2025-07-11T07:13:48.672" v="351" actId="20577"/>
        <pc:sldMkLst>
          <pc:docMk/>
          <pc:sldMk cId="326273470" sldId="302"/>
        </pc:sldMkLst>
      </pc:sldChg>
      <pc:sldChg chg="addSp delSp modSp mod">
        <pc:chgData name="Miss C Morrison" userId="4b3ecf94-75e9-4b68-8955-6669999d133b" providerId="ADAL" clId="{2E5C826F-9FBD-43D7-A0FA-B790D596FA23}" dt="2025-07-11T06:27:15.951" v="333" actId="242"/>
        <pc:sldMkLst>
          <pc:docMk/>
          <pc:sldMk cId="1317358989" sldId="303"/>
        </pc:sldMkLst>
      </pc:sldChg>
    </pc:docChg>
  </pc:docChgLst>
  <pc:docChgLst>
    <pc:chgData name="Miss C Morrison" userId="4b3ecf94-75e9-4b68-8955-6669999d133b" providerId="ADAL" clId="{57ACE869-C008-405B-B004-70AD7F3C2BD1}"/>
    <pc:docChg chg="undo custSel modSld">
      <pc:chgData name="Miss C Morrison" userId="4b3ecf94-75e9-4b68-8955-6669999d133b" providerId="ADAL" clId="{57ACE869-C008-405B-B004-70AD7F3C2BD1}" dt="2025-07-13T18:04:41.818" v="1030" actId="14100"/>
      <pc:docMkLst>
        <pc:docMk/>
      </pc:docMkLst>
      <pc:sldChg chg="addSp delSp modSp mod">
        <pc:chgData name="Miss C Morrison" userId="4b3ecf94-75e9-4b68-8955-6669999d133b" providerId="ADAL" clId="{57ACE869-C008-405B-B004-70AD7F3C2BD1}" dt="2025-07-13T18:04:41.818" v="1030" actId="14100"/>
        <pc:sldMkLst>
          <pc:docMk/>
          <pc:sldMk cId="326273470" sldId="302"/>
        </pc:sldMkLst>
      </pc:sldChg>
      <pc:sldChg chg="addSp delSp modSp mod">
        <pc:chgData name="Miss C Morrison" userId="4b3ecf94-75e9-4b68-8955-6669999d133b" providerId="ADAL" clId="{57ACE869-C008-405B-B004-70AD7F3C2BD1}" dt="2025-07-10T19:43:28.201" v="664" actId="20577"/>
        <pc:sldMkLst>
          <pc:docMk/>
          <pc:sldMk cId="1317358989" sldId="303"/>
        </pc:sldMkLst>
      </pc:sldChg>
    </pc:docChg>
  </pc:docChgLst>
  <pc:docChgLst>
    <pc:chgData name="Miss C Morrison" userId="4b3ecf94-75e9-4b68-8955-6669999d133b" providerId="ADAL" clId="{6E941FD2-AF9C-40E6-9A62-077CFBBB2D99}"/>
    <pc:docChg chg="undo custSel delSld modSld">
      <pc:chgData name="Miss C Morrison" userId="4b3ecf94-75e9-4b68-8955-6669999d133b" providerId="ADAL" clId="{6E941FD2-AF9C-40E6-9A62-077CFBBB2D99}" dt="2025-10-18T18:22:35.577" v="719" actId="14100"/>
      <pc:docMkLst>
        <pc:docMk/>
      </pc:docMkLst>
      <pc:sldChg chg="addSp delSp modSp mod">
        <pc:chgData name="Miss C Morrison" userId="4b3ecf94-75e9-4b68-8955-6669999d133b" providerId="ADAL" clId="{6E941FD2-AF9C-40E6-9A62-077CFBBB2D99}" dt="2025-10-18T18:22:35.577" v="719" actId="14100"/>
        <pc:sldMkLst>
          <pc:docMk/>
          <pc:sldMk cId="326273470" sldId="302"/>
        </pc:sldMkLst>
        <pc:spChg chg="mod">
          <ac:chgData name="Miss C Morrison" userId="4b3ecf94-75e9-4b68-8955-6669999d133b" providerId="ADAL" clId="{6E941FD2-AF9C-40E6-9A62-077CFBBB2D99}" dt="2025-10-18T18:22:35.577" v="719" actId="14100"/>
          <ac:spMkLst>
            <pc:docMk/>
            <pc:sldMk cId="326273470" sldId="302"/>
            <ac:spMk id="4" creationId="{FBCFEE71-AE2F-BA63-F2C3-B5C2AA9E1108}"/>
          </ac:spMkLst>
        </pc:spChg>
        <pc:spChg chg="mod">
          <ac:chgData name="Miss C Morrison" userId="4b3ecf94-75e9-4b68-8955-6669999d133b" providerId="ADAL" clId="{6E941FD2-AF9C-40E6-9A62-077CFBBB2D99}" dt="2025-10-18T18:22:01.841" v="715" actId="14100"/>
          <ac:spMkLst>
            <pc:docMk/>
            <pc:sldMk cId="326273470" sldId="302"/>
            <ac:spMk id="5" creationId="{CFF52D73-9F1C-F84C-AD46-E9DD9BC0E657}"/>
          </ac:spMkLst>
        </pc:spChg>
        <pc:spChg chg="mod">
          <ac:chgData name="Miss C Morrison" userId="4b3ecf94-75e9-4b68-8955-6669999d133b" providerId="ADAL" clId="{6E941FD2-AF9C-40E6-9A62-077CFBBB2D99}" dt="2025-10-06T19:33:03.501" v="239" actId="14100"/>
          <ac:spMkLst>
            <pc:docMk/>
            <pc:sldMk cId="326273470" sldId="302"/>
            <ac:spMk id="6" creationId="{A88F07E0-D227-325F-C56A-CA905298C420}"/>
          </ac:spMkLst>
        </pc:spChg>
        <pc:spChg chg="mod">
          <ac:chgData name="Miss C Morrison" userId="4b3ecf94-75e9-4b68-8955-6669999d133b" providerId="ADAL" clId="{6E941FD2-AF9C-40E6-9A62-077CFBBB2D99}" dt="2025-10-06T19:15:10.435" v="3" actId="113"/>
          <ac:spMkLst>
            <pc:docMk/>
            <pc:sldMk cId="326273470" sldId="302"/>
            <ac:spMk id="7" creationId="{2B8161C1-84DD-9661-D0EA-91306CA08168}"/>
          </ac:spMkLst>
        </pc:spChg>
        <pc:spChg chg="add mod">
          <ac:chgData name="Miss C Morrison" userId="4b3ecf94-75e9-4b68-8955-6669999d133b" providerId="ADAL" clId="{6E941FD2-AF9C-40E6-9A62-077CFBBB2D99}" dt="2025-10-18T18:21:53.580" v="713" actId="14100"/>
          <ac:spMkLst>
            <pc:docMk/>
            <pc:sldMk cId="326273470" sldId="302"/>
            <ac:spMk id="8" creationId="{1F0EB7C8-E66B-46B2-B38F-7D6D5558FEBF}"/>
          </ac:spMkLst>
        </pc:spChg>
        <pc:spChg chg="add mod">
          <ac:chgData name="Miss C Morrison" userId="4b3ecf94-75e9-4b68-8955-6669999d133b" providerId="ADAL" clId="{6E941FD2-AF9C-40E6-9A62-077CFBBB2D99}" dt="2025-10-18T18:21:53.580" v="713" actId="14100"/>
          <ac:spMkLst>
            <pc:docMk/>
            <pc:sldMk cId="326273470" sldId="302"/>
            <ac:spMk id="9" creationId="{A35C2607-AE1D-E368-59B3-D6D8753692A0}"/>
          </ac:spMkLst>
        </pc:spChg>
        <pc:spChg chg="mod">
          <ac:chgData name="Miss C Morrison" userId="4b3ecf94-75e9-4b68-8955-6669999d133b" providerId="ADAL" clId="{6E941FD2-AF9C-40E6-9A62-077CFBBB2D99}" dt="2025-10-06T19:15:24.833" v="29" actId="20577"/>
          <ac:spMkLst>
            <pc:docMk/>
            <pc:sldMk cId="326273470" sldId="302"/>
            <ac:spMk id="10" creationId="{D84A02E6-42F0-6878-BC6D-93EDAF60F161}"/>
          </ac:spMkLst>
        </pc:spChg>
        <pc:spChg chg="add mod">
          <ac:chgData name="Miss C Morrison" userId="4b3ecf94-75e9-4b68-8955-6669999d133b" providerId="ADAL" clId="{6E941FD2-AF9C-40E6-9A62-077CFBBB2D99}" dt="2025-10-18T18:21:53.580" v="713" actId="14100"/>
          <ac:spMkLst>
            <pc:docMk/>
            <pc:sldMk cId="326273470" sldId="302"/>
            <ac:spMk id="11" creationId="{DE3CEC97-C984-06D9-31FA-0A9667CA7BD2}"/>
          </ac:spMkLst>
        </pc:spChg>
        <pc:spChg chg="mod">
          <ac:chgData name="Miss C Morrison" userId="4b3ecf94-75e9-4b68-8955-6669999d133b" providerId="ADAL" clId="{6E941FD2-AF9C-40E6-9A62-077CFBBB2D99}" dt="2025-10-06T19:32:53.696" v="231" actId="14100"/>
          <ac:spMkLst>
            <pc:docMk/>
            <pc:sldMk cId="326273470" sldId="302"/>
            <ac:spMk id="12" creationId="{5D739408-8FB2-9075-2DE4-890019B2C8AF}"/>
          </ac:spMkLst>
        </pc:spChg>
        <pc:spChg chg="add mod">
          <ac:chgData name="Miss C Morrison" userId="4b3ecf94-75e9-4b68-8955-6669999d133b" providerId="ADAL" clId="{6E941FD2-AF9C-40E6-9A62-077CFBBB2D99}" dt="2025-10-06T19:33:18.752" v="242" actId="14100"/>
          <ac:spMkLst>
            <pc:docMk/>
            <pc:sldMk cId="326273470" sldId="302"/>
            <ac:spMk id="13" creationId="{52247B19-49E1-8057-602E-9FDCC88E9371}"/>
          </ac:spMkLst>
        </pc:spChg>
        <pc:spChg chg="mod">
          <ac:chgData name="Miss C Morrison" userId="4b3ecf94-75e9-4b68-8955-6669999d133b" providerId="ADAL" clId="{6E941FD2-AF9C-40E6-9A62-077CFBBB2D99}" dt="2025-10-06T19:34:55.804" v="251" actId="207"/>
          <ac:spMkLst>
            <pc:docMk/>
            <pc:sldMk cId="326273470" sldId="302"/>
            <ac:spMk id="22" creationId="{62B0BB2E-A89E-F9D8-4E20-5B090563527C}"/>
          </ac:spMkLst>
        </pc:spChg>
      </pc:sldChg>
      <pc:sldChg chg="del">
        <pc:chgData name="Miss C Morrison" userId="4b3ecf94-75e9-4b68-8955-6669999d133b" providerId="ADAL" clId="{6E941FD2-AF9C-40E6-9A62-077CFBBB2D99}" dt="2025-10-06T19:27:55.745" v="190" actId="47"/>
        <pc:sldMkLst>
          <pc:docMk/>
          <pc:sldMk cId="1317358989" sldId="30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2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0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1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1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25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0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11C18-ACEC-4E17-9299-BC78FF441B79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9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topics/zx72pv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2B0BB2E-A89E-F9D8-4E20-5B090563527C}"/>
              </a:ext>
            </a:extLst>
          </p:cNvPr>
          <p:cNvSpPr/>
          <p:nvPr/>
        </p:nvSpPr>
        <p:spPr>
          <a:xfrm>
            <a:off x="45991" y="6464625"/>
            <a:ext cx="5960669" cy="341777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b="1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BBC Bitesize – KS3 Geography: Development</a:t>
            </a:r>
            <a:r>
              <a:rPr lang="en-GB" sz="1100" b="1" dirty="0">
                <a:solidFill>
                  <a:schemeClr val="bg1"/>
                </a:solidFill>
              </a:rPr>
              <a:t> 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FEE71-AE2F-BA63-F2C3-B5C2AA9E1108}"/>
              </a:ext>
            </a:extLst>
          </p:cNvPr>
          <p:cNvSpPr/>
          <p:nvPr/>
        </p:nvSpPr>
        <p:spPr>
          <a:xfrm>
            <a:off x="45990" y="648727"/>
            <a:ext cx="2890539" cy="3488797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1: </a:t>
            </a:r>
            <a:r>
              <a:rPr lang="en-GB" sz="1100" u="sng" dirty="0">
                <a:solidFill>
                  <a:schemeClr val="tx1"/>
                </a:solidFill>
              </a:rPr>
              <a:t>How do we know how developed a country is?</a:t>
            </a:r>
          </a:p>
          <a:p>
            <a:pPr algn="ctr"/>
            <a:endParaRPr lang="en-GB" sz="300" u="sng" dirty="0">
              <a:solidFill>
                <a:schemeClr val="tx1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Development </a:t>
            </a:r>
            <a:r>
              <a:rPr lang="en-US" altLang="en-US" sz="1100" dirty="0">
                <a:solidFill>
                  <a:schemeClr val="tx1"/>
                </a:solidFill>
              </a:rPr>
              <a:t>is a measure of </a:t>
            </a:r>
            <a:r>
              <a:rPr lang="en-US" altLang="en-US" sz="1100" b="1" dirty="0">
                <a:solidFill>
                  <a:schemeClr val="tx1"/>
                </a:solidFill>
              </a:rPr>
              <a:t>economic</a:t>
            </a:r>
            <a:r>
              <a:rPr lang="en-US" altLang="en-US" sz="1100" dirty="0">
                <a:solidFill>
                  <a:schemeClr val="tx1"/>
                </a:solidFill>
              </a:rPr>
              <a:t>, </a:t>
            </a:r>
            <a:r>
              <a:rPr lang="en-US" altLang="en-US" sz="1100" b="1" dirty="0">
                <a:solidFill>
                  <a:schemeClr val="tx1"/>
                </a:solidFill>
              </a:rPr>
              <a:t>social </a:t>
            </a:r>
            <a:r>
              <a:rPr lang="en-US" altLang="en-US" sz="1100" dirty="0">
                <a:solidFill>
                  <a:schemeClr val="tx1"/>
                </a:solidFill>
              </a:rPr>
              <a:t>and </a:t>
            </a:r>
            <a:r>
              <a:rPr lang="en-GB" sz="1100" b="1" dirty="0">
                <a:solidFill>
                  <a:schemeClr val="tx1"/>
                </a:solidFill>
              </a:rPr>
              <a:t>technological</a:t>
            </a:r>
            <a:r>
              <a:rPr lang="en-US" sz="1100" b="1" dirty="0">
                <a:solidFill>
                  <a:schemeClr val="tx1"/>
                </a:solidFill>
              </a:rPr>
              <a:t> </a:t>
            </a:r>
            <a:r>
              <a:rPr lang="en-US" altLang="en-US" sz="1100" dirty="0">
                <a:solidFill>
                  <a:schemeClr val="tx1"/>
                </a:solidFill>
              </a:rPr>
              <a:t>progress within a country. 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dirty="0">
                <a:solidFill>
                  <a:schemeClr val="tx1"/>
                </a:solidFill>
              </a:rPr>
              <a:t>We measure development using </a:t>
            </a:r>
            <a:r>
              <a:rPr lang="en-US" altLang="en-US" sz="1100" b="1" dirty="0">
                <a:solidFill>
                  <a:schemeClr val="tx1"/>
                </a:solidFill>
              </a:rPr>
              <a:t>indicators</a:t>
            </a:r>
            <a:r>
              <a:rPr lang="en-US" altLang="en-US" sz="1100" dirty="0">
                <a:solidFill>
                  <a:schemeClr val="tx1"/>
                </a:solidFill>
              </a:rPr>
              <a:t>:</a:t>
            </a:r>
            <a:endParaRPr lang="en-US" altLang="en-US" sz="1100" b="1" dirty="0">
              <a:solidFill>
                <a:schemeClr val="tx1"/>
              </a:solidFill>
            </a:endParaRPr>
          </a:p>
          <a:p>
            <a:r>
              <a:rPr lang="en-US" altLang="en-US" sz="1100" b="1" dirty="0">
                <a:solidFill>
                  <a:schemeClr val="tx1"/>
                </a:solidFill>
              </a:rPr>
              <a:t>Social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Literacy rate</a:t>
            </a:r>
            <a:r>
              <a:rPr lang="en-US" altLang="en-US" sz="1100" dirty="0">
                <a:solidFill>
                  <a:schemeClr val="tx1"/>
                </a:solidFill>
              </a:rPr>
              <a:t> – The percentage of adults who can read and write in a country.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Life expectancy</a:t>
            </a:r>
            <a:r>
              <a:rPr lang="en-US" altLang="en-US" sz="1100" dirty="0">
                <a:solidFill>
                  <a:schemeClr val="tx1"/>
                </a:solidFill>
              </a:rPr>
              <a:t> – The average age a person is expected to live in a country.</a:t>
            </a:r>
          </a:p>
          <a:p>
            <a:r>
              <a:rPr lang="en-US" altLang="en-US" sz="1100" b="1" dirty="0">
                <a:solidFill>
                  <a:schemeClr val="tx1"/>
                </a:solidFill>
              </a:rPr>
              <a:t>Economic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GNI</a:t>
            </a:r>
            <a:r>
              <a:rPr lang="en-US" altLang="en-US" sz="1100" dirty="0">
                <a:solidFill>
                  <a:schemeClr val="tx1"/>
                </a:solidFill>
              </a:rPr>
              <a:t> – </a:t>
            </a:r>
            <a:r>
              <a:rPr lang="en-GB" sz="1100" dirty="0">
                <a:solidFill>
                  <a:schemeClr val="tx1"/>
                </a:solidFill>
              </a:rPr>
              <a:t>The amount of money generated by a country (domestic and overseas). </a:t>
            </a:r>
            <a:r>
              <a:rPr lang="en-GB" sz="1100" b="1" dirty="0">
                <a:solidFill>
                  <a:schemeClr val="tx1"/>
                </a:solidFill>
              </a:rPr>
              <a:t>GNI per capita </a:t>
            </a:r>
            <a:r>
              <a:rPr lang="en-GB" sz="1100" dirty="0">
                <a:solidFill>
                  <a:schemeClr val="tx1"/>
                </a:solidFill>
              </a:rPr>
              <a:t>– The average amount of money each person in a country would get if the country’s total income was shared equally.</a:t>
            </a:r>
            <a:endParaRPr lang="en-US" altLang="en-US" sz="1100" dirty="0">
              <a:solidFill>
                <a:schemeClr val="tx1"/>
              </a:solidFill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100" b="1" dirty="0">
                <a:solidFill>
                  <a:schemeClr val="tx1"/>
                </a:solidFill>
              </a:rPr>
              <a:t>Social and Economic</a:t>
            </a:r>
          </a:p>
          <a:p>
            <a:pPr marL="17145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HDI</a:t>
            </a:r>
            <a:r>
              <a:rPr lang="en-US" altLang="en-US" sz="1100" dirty="0">
                <a:solidFill>
                  <a:schemeClr val="tx1"/>
                </a:solidFill>
              </a:rPr>
              <a:t> – Combines life expectancy, education, and income to give a score between 0 and 1.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100" u="sng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5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F52D73-9F1C-F84C-AD46-E9DD9BC0E657}"/>
              </a:ext>
            </a:extLst>
          </p:cNvPr>
          <p:cNvSpPr/>
          <p:nvPr/>
        </p:nvSpPr>
        <p:spPr>
          <a:xfrm>
            <a:off x="41393" y="4210633"/>
            <a:ext cx="2895137" cy="218088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2: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  <a:r>
              <a:rPr lang="en-GB" sz="1100" u="sng" dirty="0">
                <a:solidFill>
                  <a:schemeClr val="tx1"/>
                </a:solidFill>
              </a:rPr>
              <a:t>Is Botswana more developed than Pakistan?</a:t>
            </a:r>
            <a:endParaRPr lang="en-US" altLang="en-US" sz="1100" u="sng" dirty="0">
              <a:solidFill>
                <a:schemeClr val="tx1"/>
              </a:solidFill>
            </a:endParaRPr>
          </a:p>
          <a:p>
            <a:endParaRPr lang="en-GB" sz="300" dirty="0">
              <a:solidFill>
                <a:schemeClr val="tx1"/>
              </a:solidFill>
            </a:endParaRP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The literacy rate</a:t>
            </a:r>
            <a:r>
              <a:rPr lang="en-US" altLang="en-US" sz="1100" dirty="0">
                <a:solidFill>
                  <a:schemeClr val="tx1"/>
                </a:solidFill>
              </a:rPr>
              <a:t> in Botswana’s is over 88% whereas in Pakistan it is about 59%.</a:t>
            </a:r>
          </a:p>
          <a:p>
            <a:pPr marL="17145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Life expectancy </a:t>
            </a:r>
            <a:r>
              <a:rPr lang="en-US" altLang="en-US" sz="1100" dirty="0">
                <a:solidFill>
                  <a:schemeClr val="tx1"/>
                </a:solidFill>
              </a:rPr>
              <a:t>in Botswana is 69 years whereas in Pakistan it is 67 years.</a:t>
            </a:r>
          </a:p>
          <a:p>
            <a:pPr marL="17145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Botswana’s </a:t>
            </a:r>
            <a:r>
              <a:rPr lang="en-US" altLang="en-US" sz="1100" b="1" dirty="0">
                <a:solidFill>
                  <a:schemeClr val="tx1"/>
                </a:solidFill>
              </a:rPr>
              <a:t>GNI </a:t>
            </a:r>
            <a:r>
              <a:rPr lang="en-US" altLang="en-US" sz="1100" dirty="0">
                <a:solidFill>
                  <a:schemeClr val="tx1"/>
                </a:solidFill>
              </a:rPr>
              <a:t>is higher due to diamond exports whereas </a:t>
            </a:r>
            <a:r>
              <a:rPr lang="en-GB" sz="1100" dirty="0">
                <a:solidFill>
                  <a:schemeClr val="tx1"/>
                </a:solidFill>
              </a:rPr>
              <a:t>Pakistan’s GNI is lower because of lower-value exports e.g. rice.</a:t>
            </a:r>
          </a:p>
          <a:p>
            <a:pPr marL="17145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</a:rPr>
              <a:t>Botswana has a higher </a:t>
            </a:r>
            <a:r>
              <a:rPr lang="en-US" altLang="en-US" sz="1100" b="1" dirty="0">
                <a:solidFill>
                  <a:schemeClr val="tx1"/>
                </a:solidFill>
              </a:rPr>
              <a:t>HDI</a:t>
            </a:r>
            <a:r>
              <a:rPr lang="en-US" altLang="en-US" sz="1100" dirty="0">
                <a:solidFill>
                  <a:schemeClr val="tx1"/>
                </a:solidFill>
              </a:rPr>
              <a:t> at </a:t>
            </a:r>
            <a:r>
              <a:rPr lang="en-GB" sz="1100" dirty="0">
                <a:solidFill>
                  <a:schemeClr val="tx1"/>
                </a:solidFill>
              </a:rPr>
              <a:t>0.693 where as </a:t>
            </a:r>
            <a:r>
              <a:rPr lang="en-US" altLang="en-US" sz="1100" dirty="0">
                <a:solidFill>
                  <a:schemeClr val="tx1"/>
                </a:solidFill>
              </a:rPr>
              <a:t>Pakistan</a:t>
            </a:r>
            <a:r>
              <a:rPr lang="en-US" altLang="en-US" sz="1100" b="1" dirty="0">
                <a:solidFill>
                  <a:schemeClr val="tx1"/>
                </a:solidFill>
              </a:rPr>
              <a:t> </a:t>
            </a:r>
            <a:r>
              <a:rPr lang="en-US" altLang="en-US" sz="1100" dirty="0">
                <a:solidFill>
                  <a:schemeClr val="tx1"/>
                </a:solidFill>
              </a:rPr>
              <a:t>HD </a:t>
            </a:r>
            <a:r>
              <a:rPr lang="en-GB" sz="1100" dirty="0">
                <a:solidFill>
                  <a:schemeClr val="tx1"/>
                </a:solidFill>
              </a:rPr>
              <a:t>0.544</a:t>
            </a:r>
            <a:r>
              <a:rPr lang="en-US" altLang="en-US" sz="1100" dirty="0">
                <a:solidFill>
                  <a:schemeClr val="tx1"/>
                </a:solidFill>
              </a:rPr>
              <a:t>I is . </a:t>
            </a:r>
          </a:p>
          <a:p>
            <a:pPr marL="1778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100" dirty="0">
                <a:solidFill>
                  <a:schemeClr val="tx1"/>
                </a:solidFill>
              </a:rPr>
              <a:t>The closer to 1 = more developed.</a:t>
            </a:r>
            <a:endParaRPr lang="en-US" altLang="en-US" sz="1100" dirty="0">
              <a:solidFill>
                <a:schemeClr val="tx1"/>
              </a:solidFill>
            </a:endParaRP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8F07E0-D227-325F-C56A-CA905298C420}"/>
              </a:ext>
            </a:extLst>
          </p:cNvPr>
          <p:cNvSpPr/>
          <p:nvPr/>
        </p:nvSpPr>
        <p:spPr>
          <a:xfrm>
            <a:off x="6081981" y="2729439"/>
            <a:ext cx="2979169" cy="2180884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7: </a:t>
            </a:r>
            <a:r>
              <a:rPr lang="en-GB" sz="1100" u="sng" dirty="0">
                <a:solidFill>
                  <a:schemeClr val="tx1"/>
                </a:solidFill>
              </a:rPr>
              <a:t>How can the development gap be reduced?</a:t>
            </a:r>
          </a:p>
          <a:p>
            <a:pPr algn="ctr"/>
            <a:endParaRPr lang="en-GB" sz="300" u="sng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The </a:t>
            </a:r>
            <a:r>
              <a:rPr lang="en-GB" sz="1100" b="1" dirty="0">
                <a:solidFill>
                  <a:schemeClr val="tx1"/>
                </a:solidFill>
              </a:rPr>
              <a:t>development gap</a:t>
            </a:r>
            <a:r>
              <a:rPr lang="en-GB" sz="1100" dirty="0">
                <a:solidFill>
                  <a:schemeClr val="tx1"/>
                </a:solidFill>
              </a:rPr>
              <a:t> is the difference between rich and poor countries.</a:t>
            </a:r>
          </a:p>
          <a:p>
            <a:endParaRPr lang="en-GB" sz="300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Ways to reduce the gap:</a:t>
            </a:r>
          </a:p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Aid</a:t>
            </a:r>
            <a:r>
              <a:rPr lang="en-GB" sz="1100" dirty="0">
                <a:solidFill>
                  <a:schemeClr val="tx1"/>
                </a:solidFill>
              </a:rPr>
              <a:t> – money, equipment or services given by governments or charities.</a:t>
            </a:r>
          </a:p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Fair trade</a:t>
            </a:r>
            <a:r>
              <a:rPr lang="en-GB" sz="1100" dirty="0">
                <a:solidFill>
                  <a:schemeClr val="tx1"/>
                </a:solidFill>
              </a:rPr>
              <a:t> – ensures producers get fair prices.</a:t>
            </a:r>
          </a:p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Investment</a:t>
            </a:r>
            <a:r>
              <a:rPr lang="en-GB" sz="1100" dirty="0">
                <a:solidFill>
                  <a:schemeClr val="tx1"/>
                </a:solidFill>
              </a:rPr>
              <a:t> – helps build infrastructure and create jobs.</a:t>
            </a:r>
          </a:p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Education and technology</a:t>
            </a:r>
            <a:r>
              <a:rPr lang="en-GB" sz="1100" dirty="0">
                <a:solidFill>
                  <a:schemeClr val="tx1"/>
                </a:solidFill>
              </a:rPr>
              <a:t> – improve skills and productivity.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8161C1-84DD-9661-D0EA-91306CA0816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Why does development vary across the world?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739408-8FB2-9075-2DE4-890019B2C8AF}"/>
              </a:ext>
            </a:extLst>
          </p:cNvPr>
          <p:cNvSpPr/>
          <p:nvPr/>
        </p:nvSpPr>
        <p:spPr>
          <a:xfrm>
            <a:off x="6081465" y="641145"/>
            <a:ext cx="2990211" cy="200089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6: </a:t>
            </a:r>
            <a:r>
              <a:rPr lang="en-GB" sz="1100" u="sng" dirty="0">
                <a:solidFill>
                  <a:schemeClr val="tx1"/>
                </a:solidFill>
              </a:rPr>
              <a:t>Why is Botswana more developed than Pakistan?</a:t>
            </a:r>
          </a:p>
          <a:p>
            <a:pPr algn="ctr"/>
            <a:endParaRPr lang="en-GB" sz="300" u="sng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Botswana has a </a:t>
            </a:r>
            <a:r>
              <a:rPr lang="en-GB" sz="1100" b="1" dirty="0">
                <a:solidFill>
                  <a:schemeClr val="tx1"/>
                </a:solidFill>
              </a:rPr>
              <a:t>stable government</a:t>
            </a:r>
            <a:r>
              <a:rPr lang="en-GB" sz="1100" dirty="0">
                <a:solidFill>
                  <a:schemeClr val="tx1"/>
                </a:solidFill>
              </a:rPr>
              <a:t>, </a:t>
            </a:r>
            <a:r>
              <a:rPr lang="en-GB" sz="1100" b="1" dirty="0">
                <a:solidFill>
                  <a:schemeClr val="tx1"/>
                </a:solidFill>
              </a:rPr>
              <a:t>low corruption</a:t>
            </a:r>
            <a:r>
              <a:rPr lang="en-GB" sz="1100" dirty="0">
                <a:solidFill>
                  <a:schemeClr val="tx1"/>
                </a:solidFill>
              </a:rPr>
              <a:t>, and invests in </a:t>
            </a:r>
            <a:r>
              <a:rPr lang="en-GB" sz="1100" b="1" dirty="0">
                <a:solidFill>
                  <a:schemeClr val="tx1"/>
                </a:solidFill>
              </a:rPr>
              <a:t>education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healthcare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The country’s </a:t>
            </a:r>
            <a:r>
              <a:rPr lang="en-GB" sz="1100" b="1" dirty="0">
                <a:solidFill>
                  <a:schemeClr val="tx1"/>
                </a:solidFill>
              </a:rPr>
              <a:t>diamond industry</a:t>
            </a:r>
            <a:r>
              <a:rPr lang="en-GB" sz="1100" dirty="0">
                <a:solidFill>
                  <a:schemeClr val="tx1"/>
                </a:solidFill>
              </a:rPr>
              <a:t> has boosted its GNI.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Pakistan faces challenges: </a:t>
            </a:r>
            <a:r>
              <a:rPr lang="en-GB" sz="1100" b="1" dirty="0">
                <a:solidFill>
                  <a:schemeClr val="tx1"/>
                </a:solidFill>
              </a:rPr>
              <a:t>large population</a:t>
            </a:r>
            <a:r>
              <a:rPr lang="en-GB" sz="1100" dirty="0">
                <a:solidFill>
                  <a:schemeClr val="tx1"/>
                </a:solidFill>
              </a:rPr>
              <a:t>, </a:t>
            </a:r>
            <a:r>
              <a:rPr lang="en-GB" sz="1100" b="1" dirty="0">
                <a:solidFill>
                  <a:schemeClr val="tx1"/>
                </a:solidFill>
              </a:rPr>
              <a:t>poverty</a:t>
            </a:r>
            <a:r>
              <a:rPr lang="en-GB" sz="1100" dirty="0">
                <a:solidFill>
                  <a:schemeClr val="tx1"/>
                </a:solidFill>
              </a:rPr>
              <a:t>, and </a:t>
            </a:r>
            <a:r>
              <a:rPr lang="en-GB" sz="1100" b="1" dirty="0">
                <a:solidFill>
                  <a:schemeClr val="tx1"/>
                </a:solidFill>
              </a:rPr>
              <a:t>political instability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Botswana’s use of aid and trade has helped it develop sustainably.</a:t>
            </a:r>
          </a:p>
          <a:p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A02E6-42F0-6878-BC6D-93EDAF60F16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7: Topic Two – Development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4727D93B-DD96-A5BC-004E-DE04D3E629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F0EB7C8-E66B-46B2-B38F-7D6D5558FEBF}"/>
              </a:ext>
            </a:extLst>
          </p:cNvPr>
          <p:cNvSpPr/>
          <p:nvPr/>
        </p:nvSpPr>
        <p:spPr>
          <a:xfrm>
            <a:off x="3016451" y="641145"/>
            <a:ext cx="2990211" cy="1841771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3: </a:t>
            </a:r>
            <a:r>
              <a:rPr lang="en-GB" sz="1100" u="sng" dirty="0">
                <a:solidFill>
                  <a:schemeClr val="tx1"/>
                </a:solidFill>
              </a:rPr>
              <a:t>How does physical geography create barriers to development?</a:t>
            </a:r>
          </a:p>
          <a:p>
            <a:pPr algn="ctr"/>
            <a:endParaRPr lang="en-GB" sz="3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Climate extremes</a:t>
            </a:r>
            <a:r>
              <a:rPr lang="en-GB" sz="1100" dirty="0">
                <a:solidFill>
                  <a:schemeClr val="tx1"/>
                </a:solidFill>
              </a:rPr>
              <a:t> (floods, droughts) damage homes and crops, reducing income.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Natural hazards</a:t>
            </a:r>
            <a:r>
              <a:rPr lang="en-GB" sz="1100" dirty="0">
                <a:solidFill>
                  <a:schemeClr val="tx1"/>
                </a:solidFill>
              </a:rPr>
              <a:t> like earthquakes destroy infrastructure and increase repair costs.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Landlocked countries</a:t>
            </a:r>
            <a:r>
              <a:rPr lang="en-GB" sz="1100" dirty="0">
                <a:solidFill>
                  <a:schemeClr val="tx1"/>
                </a:solidFill>
              </a:rPr>
              <a:t> (e.g. Chad) struggle to trade without access to the sea.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Poor </a:t>
            </a:r>
            <a:r>
              <a:rPr lang="en-GB" sz="1100" b="1" dirty="0">
                <a:solidFill>
                  <a:schemeClr val="tx1"/>
                </a:solidFill>
              </a:rPr>
              <a:t>soil quality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water scarcity</a:t>
            </a:r>
            <a:r>
              <a:rPr lang="en-GB" sz="1100" dirty="0">
                <a:solidFill>
                  <a:schemeClr val="tx1"/>
                </a:solidFill>
              </a:rPr>
              <a:t> reduce agricultural success.</a:t>
            </a:r>
          </a:p>
          <a:p>
            <a:pPr algn="ctr"/>
            <a:endParaRPr lang="en-GB" sz="1100" b="1" dirty="0">
              <a:solidFill>
                <a:schemeClr val="tx1"/>
              </a:solidFill>
            </a:endParaRPr>
          </a:p>
          <a:p>
            <a:pPr algn="ctr"/>
            <a:endParaRPr lang="en-GB" sz="5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5C2607-AE1D-E368-59B3-D6D8753692A0}"/>
              </a:ext>
            </a:extLst>
          </p:cNvPr>
          <p:cNvSpPr/>
          <p:nvPr/>
        </p:nvSpPr>
        <p:spPr>
          <a:xfrm>
            <a:off x="3016449" y="2548852"/>
            <a:ext cx="2990211" cy="1841771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4: </a:t>
            </a:r>
            <a:r>
              <a:rPr lang="en-GB" sz="1100" u="sng" dirty="0">
                <a:solidFill>
                  <a:schemeClr val="tx1"/>
                </a:solidFill>
              </a:rPr>
              <a:t>How does human geography create barriers to development?</a:t>
            </a:r>
          </a:p>
          <a:p>
            <a:pPr algn="ctr"/>
            <a:endParaRPr lang="en-GB" sz="300" u="sng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Conflict and war</a:t>
            </a:r>
            <a:r>
              <a:rPr lang="en-GB" sz="1100" dirty="0">
                <a:solidFill>
                  <a:schemeClr val="tx1"/>
                </a:solidFill>
              </a:rPr>
              <a:t> destroy buildings and scare away investors.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Poor governance</a:t>
            </a:r>
            <a:r>
              <a:rPr lang="en-GB" sz="1100" dirty="0">
                <a:solidFill>
                  <a:schemeClr val="tx1"/>
                </a:solidFill>
              </a:rPr>
              <a:t> leads to corruption and misuse of money.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Low education levels</a:t>
            </a:r>
            <a:r>
              <a:rPr lang="en-GB" sz="1100" dirty="0">
                <a:solidFill>
                  <a:schemeClr val="tx1"/>
                </a:solidFill>
              </a:rPr>
              <a:t> limit people's job opportunities and income.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Poor healthcare systems</a:t>
            </a:r>
            <a:r>
              <a:rPr lang="en-GB" sz="1100" dirty="0">
                <a:solidFill>
                  <a:schemeClr val="tx1"/>
                </a:solidFill>
              </a:rPr>
              <a:t> lead to disease and reduce life expectancy.</a:t>
            </a:r>
          </a:p>
          <a:p>
            <a:pPr algn="ctr"/>
            <a:endParaRPr lang="en-GB" sz="1100" b="1" dirty="0">
              <a:solidFill>
                <a:schemeClr val="tx1"/>
              </a:solidFill>
            </a:endParaRPr>
          </a:p>
          <a:p>
            <a:pPr algn="ctr"/>
            <a:endParaRPr lang="en-GB" sz="5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3CEC97-C984-06D9-31FA-0A9667CA7BD2}"/>
              </a:ext>
            </a:extLst>
          </p:cNvPr>
          <p:cNvSpPr/>
          <p:nvPr/>
        </p:nvSpPr>
        <p:spPr>
          <a:xfrm>
            <a:off x="3016449" y="4463733"/>
            <a:ext cx="2990211" cy="191349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5: </a:t>
            </a:r>
            <a:r>
              <a:rPr lang="en-GB" sz="1100" u="sng" dirty="0">
                <a:solidFill>
                  <a:schemeClr val="tx1"/>
                </a:solidFill>
              </a:rPr>
              <a:t>How has history created barriers to development?</a:t>
            </a:r>
          </a:p>
          <a:p>
            <a:endParaRPr lang="en-GB" sz="3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Colonialism</a:t>
            </a:r>
            <a:r>
              <a:rPr lang="en-GB" sz="1100" dirty="0">
                <a:solidFill>
                  <a:schemeClr val="tx1"/>
                </a:solidFill>
              </a:rPr>
              <a:t> took resources and left countries with weak economies and borders.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Botswana</a:t>
            </a:r>
            <a:r>
              <a:rPr lang="en-GB" sz="1100" dirty="0">
                <a:solidFill>
                  <a:schemeClr val="tx1"/>
                </a:solidFill>
              </a:rPr>
              <a:t> was colonised by Britain but gained peaceful independence in 1966.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Pakistan</a:t>
            </a:r>
            <a:r>
              <a:rPr lang="en-GB" sz="1100" dirty="0">
                <a:solidFill>
                  <a:schemeClr val="tx1"/>
                </a:solidFill>
              </a:rPr>
              <a:t> became independent in 1947 after the </a:t>
            </a:r>
            <a:r>
              <a:rPr lang="en-GB" sz="1100" b="1" dirty="0">
                <a:solidFill>
                  <a:schemeClr val="tx1"/>
                </a:solidFill>
              </a:rPr>
              <a:t>Partition of India</a:t>
            </a:r>
            <a:r>
              <a:rPr lang="en-GB" sz="1100" dirty="0">
                <a:solidFill>
                  <a:schemeClr val="tx1"/>
                </a:solidFill>
              </a:rPr>
              <a:t>, which caused major disruption.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Conflict and political instability</a:t>
            </a:r>
            <a:r>
              <a:rPr lang="en-GB" sz="1100" dirty="0">
                <a:solidFill>
                  <a:schemeClr val="tx1"/>
                </a:solidFill>
              </a:rPr>
              <a:t> have slowed Pakistan’s development.</a:t>
            </a:r>
          </a:p>
          <a:p>
            <a:pPr algn="ctr"/>
            <a:endParaRPr lang="en-GB" sz="1100" b="1" dirty="0">
              <a:solidFill>
                <a:schemeClr val="tx1"/>
              </a:solidFill>
            </a:endParaRPr>
          </a:p>
          <a:p>
            <a:pPr algn="ctr"/>
            <a:endParaRPr lang="en-GB" sz="5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247B19-49E1-8057-602E-9FDCC88E9371}"/>
              </a:ext>
            </a:extLst>
          </p:cNvPr>
          <p:cNvSpPr/>
          <p:nvPr/>
        </p:nvSpPr>
        <p:spPr>
          <a:xfrm>
            <a:off x="6081465" y="4997725"/>
            <a:ext cx="2979685" cy="1808678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8: </a:t>
            </a:r>
            <a:r>
              <a:rPr lang="en-GB" sz="1100" u="sng" dirty="0">
                <a:solidFill>
                  <a:schemeClr val="tx1"/>
                </a:solidFill>
              </a:rPr>
              <a:t>How can Pakistan increase its development?</a:t>
            </a:r>
          </a:p>
          <a:p>
            <a:pPr algn="ctr"/>
            <a:endParaRPr lang="en-GB" sz="300" u="sng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Improve </a:t>
            </a:r>
            <a:r>
              <a:rPr lang="en-GB" sz="1100" b="1" dirty="0">
                <a:solidFill>
                  <a:schemeClr val="tx1"/>
                </a:solidFill>
              </a:rPr>
              <a:t>access to education</a:t>
            </a:r>
            <a:r>
              <a:rPr lang="en-GB" sz="1100" dirty="0">
                <a:solidFill>
                  <a:schemeClr val="tx1"/>
                </a:solidFill>
              </a:rPr>
              <a:t>, especially for </a:t>
            </a:r>
            <a:r>
              <a:rPr lang="en-GB" sz="1100" b="1" dirty="0">
                <a:solidFill>
                  <a:schemeClr val="tx1"/>
                </a:solidFill>
              </a:rPr>
              <a:t>girls</a:t>
            </a:r>
            <a:r>
              <a:rPr lang="en-GB" sz="1100" dirty="0">
                <a:solidFill>
                  <a:schemeClr val="tx1"/>
                </a:solidFill>
              </a:rPr>
              <a:t> in rural areas.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Expand </a:t>
            </a:r>
            <a:r>
              <a:rPr lang="en-GB" sz="1100" b="1" dirty="0">
                <a:solidFill>
                  <a:schemeClr val="tx1"/>
                </a:solidFill>
              </a:rPr>
              <a:t>healthcare services</a:t>
            </a:r>
            <a:r>
              <a:rPr lang="en-GB" sz="1100" dirty="0">
                <a:solidFill>
                  <a:schemeClr val="tx1"/>
                </a:solidFill>
              </a:rPr>
              <a:t> to reduce disease and improve life expectancy.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Build better </a:t>
            </a:r>
            <a:r>
              <a:rPr lang="en-GB" sz="1100" b="1" dirty="0">
                <a:solidFill>
                  <a:schemeClr val="tx1"/>
                </a:solidFill>
              </a:rPr>
              <a:t>infrastructure</a:t>
            </a:r>
            <a:r>
              <a:rPr lang="en-GB" sz="1100" dirty="0">
                <a:solidFill>
                  <a:schemeClr val="tx1"/>
                </a:solidFill>
              </a:rPr>
              <a:t> – roads, electricity, internet.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Encourage </a:t>
            </a:r>
            <a:r>
              <a:rPr lang="en-GB" sz="1100" b="1" dirty="0">
                <a:solidFill>
                  <a:schemeClr val="tx1"/>
                </a:solidFill>
              </a:rPr>
              <a:t>foreign investment</a:t>
            </a:r>
            <a:r>
              <a:rPr lang="en-GB" sz="1100" dirty="0">
                <a:solidFill>
                  <a:schemeClr val="tx1"/>
                </a:solidFill>
              </a:rPr>
              <a:t> and support small businesses.</a:t>
            </a:r>
          </a:p>
          <a:p>
            <a:pPr>
              <a:buNone/>
            </a:pPr>
            <a:endParaRPr lang="en-GB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73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943e7e0d-78f4-4e7a-97d4-778d2d77b8cb" xsi:nil="true"/>
    <NotebookType xmlns="943e7e0d-78f4-4e7a-97d4-778d2d77b8cb" xsi:nil="true"/>
    <Distribution_Groups xmlns="943e7e0d-78f4-4e7a-97d4-778d2d77b8cb" xsi:nil="true"/>
    <LMS_Mappings xmlns="943e7e0d-78f4-4e7a-97d4-778d2d77b8cb" xsi:nil="true"/>
    <Teams_Channel_Section_Location xmlns="943e7e0d-78f4-4e7a-97d4-778d2d77b8cb" xsi:nil="true"/>
    <FolderType xmlns="943e7e0d-78f4-4e7a-97d4-778d2d77b8cb" xsi:nil="true"/>
    <Owner xmlns="943e7e0d-78f4-4e7a-97d4-778d2d77b8cb">
      <UserInfo>
        <DisplayName/>
        <AccountId xsi:nil="true"/>
        <AccountType/>
      </UserInfo>
    </Owner>
    <Student_Groups xmlns="943e7e0d-78f4-4e7a-97d4-778d2d77b8cb">
      <UserInfo>
        <DisplayName/>
        <AccountId xsi:nil="true"/>
        <AccountType/>
      </UserInfo>
    </Student_Groups>
    <Invited_Teachers xmlns="943e7e0d-78f4-4e7a-97d4-778d2d77b8cb" xsi:nil="true"/>
    <Invited_Students xmlns="943e7e0d-78f4-4e7a-97d4-778d2d77b8cb" xsi:nil="true"/>
    <DefaultSectionNames xmlns="943e7e0d-78f4-4e7a-97d4-778d2d77b8cb" xsi:nil="true"/>
    <Templates xmlns="943e7e0d-78f4-4e7a-97d4-778d2d77b8cb" xsi:nil="true"/>
    <Students xmlns="943e7e0d-78f4-4e7a-97d4-778d2d77b8cb">
      <UserInfo>
        <DisplayName/>
        <AccountId xsi:nil="true"/>
        <AccountType/>
      </UserInfo>
    </Students>
    <Is_Collaboration_Space_Locked xmlns="943e7e0d-78f4-4e7a-97d4-778d2d77b8cb" xsi:nil="true"/>
    <Self_Registration_Enabled xmlns="943e7e0d-78f4-4e7a-97d4-778d2d77b8cb" xsi:nil="true"/>
    <Has_Teacher_Only_SectionGroup xmlns="943e7e0d-78f4-4e7a-97d4-778d2d77b8cb" xsi:nil="true"/>
    <CultureName xmlns="943e7e0d-78f4-4e7a-97d4-778d2d77b8cb" xsi:nil="true"/>
    <TeamsChannelId xmlns="943e7e0d-78f4-4e7a-97d4-778d2d77b8cb" xsi:nil="true"/>
    <IsNotebookLocked xmlns="943e7e0d-78f4-4e7a-97d4-778d2d77b8cb" xsi:nil="true"/>
    <_activity xmlns="943e7e0d-78f4-4e7a-97d4-778d2d77b8cb" xsi:nil="true"/>
    <Teachers xmlns="943e7e0d-78f4-4e7a-97d4-778d2d77b8cb">
      <UserInfo>
        <DisplayName/>
        <AccountId xsi:nil="true"/>
        <AccountType/>
      </UserInfo>
    </Teachers>
    <AppVersion xmlns="943e7e0d-78f4-4e7a-97d4-778d2d77b8c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F3DA166B1C444DAD447859F87EACFE" ma:contentTypeVersion="39" ma:contentTypeDescription="Create a new document." ma:contentTypeScope="" ma:versionID="e6bc1a205cd63c2c32037a8abde0f88b">
  <xsd:schema xmlns:xsd="http://www.w3.org/2001/XMLSchema" xmlns:xs="http://www.w3.org/2001/XMLSchema" xmlns:p="http://schemas.microsoft.com/office/2006/metadata/properties" xmlns:ns3="943e7e0d-78f4-4e7a-97d4-778d2d77b8cb" xmlns:ns4="d8577cca-f599-4201-832a-5e77dde5debf" targetNamespace="http://schemas.microsoft.com/office/2006/metadata/properties" ma:root="true" ma:fieldsID="52cf70819e58ed618a7ca9c18a044f2c" ns3:_="" ns4:_="">
    <xsd:import namespace="943e7e0d-78f4-4e7a-97d4-778d2d77b8cb"/>
    <xsd:import namespace="d8577cca-f599-4201-832a-5e77dde5de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3e7e0d-78f4-4e7a-97d4-778d2d77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6" nillable="true" ma:displayName="Notebook Type" ma:internalName="NotebookType">
      <xsd:simpleType>
        <xsd:restriction base="dms:Text"/>
      </xsd:simpleType>
    </xsd:element>
    <xsd:element name="FolderType" ma:index="17" nillable="true" ma:displayName="Folder Type" ma:internalName="FolderType">
      <xsd:simpleType>
        <xsd:restriction base="dms:Text"/>
      </xsd:simpleType>
    </xsd:element>
    <xsd:element name="CultureName" ma:index="18" nillable="true" ma:displayName="Culture Name" ma:internalName="CultureName">
      <xsd:simpleType>
        <xsd:restriction base="dms:Text"/>
      </xsd:simpleType>
    </xsd:element>
    <xsd:element name="AppVersion" ma:index="19" nillable="true" ma:displayName="App Version" ma:internalName="AppVersion">
      <xsd:simpleType>
        <xsd:restriction base="dms:Text"/>
      </xsd:simpleType>
    </xsd:element>
    <xsd:element name="TeamsChannelId" ma:index="20" nillable="true" ma:displayName="Teams Channel Id" ma:internalName="TeamsChannelId">
      <xsd:simpleType>
        <xsd:restriction base="dms:Text"/>
      </xsd:simpleType>
    </xsd:element>
    <xsd:element name="Owner" ma:index="2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2" nillable="true" ma:displayName="Math Settings" ma:internalName="Math_Settings">
      <xsd:simpleType>
        <xsd:restriction base="dms:Text"/>
      </xsd:simpleType>
    </xsd:element>
    <xsd:element name="DefaultSectionNames" ma:index="2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  <xsd:element name="Teams_Channel_Section_Location" ma:index="36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46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7cca-f599-4201-832a-5e77dde5debf" elementFormDefault="qualified">
    <xsd:import namespace="http://schemas.microsoft.com/office/2006/documentManagement/types"/>
    <xsd:import namespace="http://schemas.microsoft.com/office/infopath/2007/PartnerControls"/>
    <xsd:element name="SharedWithUsers" ma:index="3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3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8C2129-B378-434E-804E-C43BDDEE1F9F}">
  <ds:schemaRefs>
    <ds:schemaRef ds:uri="d8577cca-f599-4201-832a-5e77dde5deb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943e7e0d-78f4-4e7a-97d4-778d2d77b8c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B1C74BC-19CB-41ED-9B65-D3883648B2E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E596D1-F504-48B1-A036-55DBEDD4303B}">
  <ds:schemaRefs>
    <ds:schemaRef ds:uri="943e7e0d-78f4-4e7a-97d4-778d2d77b8cb"/>
    <ds:schemaRef ds:uri="d8577cca-f599-4201-832a-5e77dde5d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9974</TotalTime>
  <Words>616</Words>
  <Application>Microsoft Office PowerPoint</Application>
  <PresentationFormat>On-screen Show (4:3)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Langton</dc:creator>
  <cp:lastModifiedBy>Miss C Morrison</cp:lastModifiedBy>
  <cp:revision>3</cp:revision>
  <cp:lastPrinted>2024-11-05T08:13:02Z</cp:lastPrinted>
  <dcterms:created xsi:type="dcterms:W3CDTF">2024-09-02T20:50:34Z</dcterms:created>
  <dcterms:modified xsi:type="dcterms:W3CDTF">2025-10-18T18:22:37Z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0x01010059F3DA166B1C444DAD447859F87EACFE</vt:lpwstr>
  </property>
</Properties>
</file>