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3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orrison" userId="4b3ecf94-75e9-4b68-8955-6669999d133b" providerId="ADAL" clId="{C3C1241F-F200-480D-B5A6-44598B60F1EA}"/>
    <pc:docChg chg="undo custSel modSld">
      <pc:chgData name="Miss C Morrison" userId="4b3ecf94-75e9-4b68-8955-6669999d133b" providerId="ADAL" clId="{C3C1241F-F200-480D-B5A6-44598B60F1EA}" dt="2025-08-27T11:27:44.438" v="114" actId="20577"/>
      <pc:docMkLst>
        <pc:docMk/>
      </pc:docMkLst>
      <pc:sldChg chg="modSp mod">
        <pc:chgData name="Miss C Morrison" userId="4b3ecf94-75e9-4b68-8955-6669999d133b" providerId="ADAL" clId="{C3C1241F-F200-480D-B5A6-44598B60F1EA}" dt="2025-08-27T11:24:30.160" v="83" actId="20577"/>
        <pc:sldMkLst>
          <pc:docMk/>
          <pc:sldMk cId="326273470" sldId="302"/>
        </pc:sldMkLst>
        <pc:spChg chg="mod">
          <ac:chgData name="Miss C Morrison" userId="4b3ecf94-75e9-4b68-8955-6669999d133b" providerId="ADAL" clId="{C3C1241F-F200-480D-B5A6-44598B60F1EA}" dt="2025-08-27T11:23:20.879" v="81"/>
          <ac:spMkLst>
            <pc:docMk/>
            <pc:sldMk cId="326273470" sldId="302"/>
            <ac:spMk id="4" creationId="{FBCFEE71-AE2F-BA63-F2C3-B5C2AA9E1108}"/>
          </ac:spMkLst>
        </pc:spChg>
        <pc:spChg chg="mod">
          <ac:chgData name="Miss C Morrison" userId="4b3ecf94-75e9-4b68-8955-6669999d133b" providerId="ADAL" clId="{C3C1241F-F200-480D-B5A6-44598B60F1EA}" dt="2025-08-27T11:24:30.160" v="83" actId="20577"/>
          <ac:spMkLst>
            <pc:docMk/>
            <pc:sldMk cId="326273470" sldId="302"/>
            <ac:spMk id="5" creationId="{CFF52D73-9F1C-F84C-AD46-E9DD9BC0E657}"/>
          </ac:spMkLst>
        </pc:spChg>
        <pc:graphicFrameChg chg="mod modGraphic">
          <ac:chgData name="Miss C Morrison" userId="4b3ecf94-75e9-4b68-8955-6669999d133b" providerId="ADAL" clId="{C3C1241F-F200-480D-B5A6-44598B60F1EA}" dt="2025-08-27T11:22:35.434" v="78" actId="14734"/>
          <ac:graphicFrameMkLst>
            <pc:docMk/>
            <pc:sldMk cId="326273470" sldId="302"/>
            <ac:graphicFrameMk id="13" creationId="{A04FA171-E980-B77D-E94D-BD427450A87C}"/>
          </ac:graphicFrameMkLst>
        </pc:graphicFrameChg>
      </pc:sldChg>
      <pc:sldChg chg="modSp mod">
        <pc:chgData name="Miss C Morrison" userId="4b3ecf94-75e9-4b68-8955-6669999d133b" providerId="ADAL" clId="{C3C1241F-F200-480D-B5A6-44598B60F1EA}" dt="2025-08-27T11:27:44.438" v="114" actId="20577"/>
        <pc:sldMkLst>
          <pc:docMk/>
          <pc:sldMk cId="748330151" sldId="303"/>
        </pc:sldMkLst>
        <pc:spChg chg="mod">
          <ac:chgData name="Miss C Morrison" userId="4b3ecf94-75e9-4b68-8955-6669999d133b" providerId="ADAL" clId="{C3C1241F-F200-480D-B5A6-44598B60F1EA}" dt="2025-08-27T11:27:44.438" v="114" actId="20577"/>
          <ac:spMkLst>
            <pc:docMk/>
            <pc:sldMk cId="748330151" sldId="303"/>
            <ac:spMk id="4" creationId="{9E6166D2-FDC5-BA44-6364-B0617C840271}"/>
          </ac:spMkLst>
        </pc:spChg>
        <pc:spChg chg="mod">
          <ac:chgData name="Miss C Morrison" userId="4b3ecf94-75e9-4b68-8955-6669999d133b" providerId="ADAL" clId="{C3C1241F-F200-480D-B5A6-44598B60F1EA}" dt="2025-08-27T11:27:03.807" v="108" actId="12"/>
          <ac:spMkLst>
            <pc:docMk/>
            <pc:sldMk cId="748330151" sldId="303"/>
            <ac:spMk id="5" creationId="{46269A5E-2FC6-E30E-4D09-9E4AB795EEC6}"/>
          </ac:spMkLst>
        </pc:spChg>
        <pc:graphicFrameChg chg="modGraphic">
          <ac:chgData name="Miss C Morrison" userId="4b3ecf94-75e9-4b68-8955-6669999d133b" providerId="ADAL" clId="{C3C1241F-F200-480D-B5A6-44598B60F1EA}" dt="2025-08-27T11:27:33.364" v="113" actId="12"/>
          <ac:graphicFrameMkLst>
            <pc:docMk/>
            <pc:sldMk cId="748330151" sldId="303"/>
            <ac:graphicFrameMk id="3" creationId="{CA344AC0-26BF-93EB-9526-8A884A12BAB1}"/>
          </ac:graphicFrameMkLst>
        </pc:graphicFrameChg>
      </pc:sldChg>
    </pc:docChg>
  </pc:docChgLst>
  <pc:docChgLst>
    <pc:chgData name="Mr J Langton" userId="f6927150-1bee-45e8-98ac-cbe4998fa985" providerId="ADAL" clId="{A7021960-0F33-4B2B-B1AC-4A5AFF927E15}"/>
    <pc:docChg chg="undo custSel addSld delSld modSld">
      <pc:chgData name="Mr J Langton" userId="f6927150-1bee-45e8-98ac-cbe4998fa985" providerId="ADAL" clId="{A7021960-0F33-4B2B-B1AC-4A5AFF927E15}" dt="2025-08-26T20:37:13.261" v="750" actId="20577"/>
      <pc:docMkLst>
        <pc:docMk/>
      </pc:docMkLst>
      <pc:sldChg chg="addSp delSp modSp mod">
        <pc:chgData name="Mr J Langton" userId="f6927150-1bee-45e8-98ac-cbe4998fa985" providerId="ADAL" clId="{A7021960-0F33-4B2B-B1AC-4A5AFF927E15}" dt="2025-08-26T16:27:17.632" v="488" actId="313"/>
        <pc:sldMkLst>
          <pc:docMk/>
          <pc:sldMk cId="326273470" sldId="302"/>
        </pc:sldMkLst>
        <pc:spChg chg="mod">
          <ac:chgData name="Mr J Langton" userId="f6927150-1bee-45e8-98ac-cbe4998fa985" providerId="ADAL" clId="{A7021960-0F33-4B2B-B1AC-4A5AFF927E15}" dt="2025-08-26T16:25:10.373" v="455" actId="14100"/>
          <ac:spMkLst>
            <pc:docMk/>
            <pc:sldMk cId="326273470" sldId="302"/>
            <ac:spMk id="4" creationId="{FBCFEE71-AE2F-BA63-F2C3-B5C2AA9E1108}"/>
          </ac:spMkLst>
        </pc:spChg>
        <pc:spChg chg="mod">
          <ac:chgData name="Mr J Langton" userId="f6927150-1bee-45e8-98ac-cbe4998fa985" providerId="ADAL" clId="{A7021960-0F33-4B2B-B1AC-4A5AFF927E15}" dt="2025-08-26T16:27:11.389" v="487" actId="20577"/>
          <ac:spMkLst>
            <pc:docMk/>
            <pc:sldMk cId="326273470" sldId="302"/>
            <ac:spMk id="5" creationId="{CFF52D73-9F1C-F84C-AD46-E9DD9BC0E657}"/>
          </ac:spMkLst>
        </pc:spChg>
        <pc:spChg chg="mod">
          <ac:chgData name="Mr J Langton" userId="f6927150-1bee-45e8-98ac-cbe4998fa985" providerId="ADAL" clId="{A7021960-0F33-4B2B-B1AC-4A5AFF927E15}" dt="2025-08-26T16:11:15.334" v="300" actId="20577"/>
          <ac:spMkLst>
            <pc:docMk/>
            <pc:sldMk cId="326273470" sldId="302"/>
            <ac:spMk id="7" creationId="{2B8161C1-84DD-9661-D0EA-91306CA08168}"/>
          </ac:spMkLst>
        </pc:spChg>
        <pc:spChg chg="mod">
          <ac:chgData name="Mr J Langton" userId="f6927150-1bee-45e8-98ac-cbe4998fa985" providerId="ADAL" clId="{A7021960-0F33-4B2B-B1AC-4A5AFF927E15}" dt="2025-08-26T16:11:23.368" v="314" actId="20577"/>
          <ac:spMkLst>
            <pc:docMk/>
            <pc:sldMk cId="326273470" sldId="302"/>
            <ac:spMk id="10" creationId="{D84A02E6-42F0-6878-BC6D-93EDAF60F161}"/>
          </ac:spMkLst>
        </pc:spChg>
        <pc:graphicFrameChg chg="add mod modGraphic">
          <ac:chgData name="Mr J Langton" userId="f6927150-1bee-45e8-98ac-cbe4998fa985" providerId="ADAL" clId="{A7021960-0F33-4B2B-B1AC-4A5AFF927E15}" dt="2025-08-26T16:27:17.632" v="488" actId="313"/>
          <ac:graphicFrameMkLst>
            <pc:docMk/>
            <pc:sldMk cId="326273470" sldId="302"/>
            <ac:graphicFrameMk id="13" creationId="{A04FA171-E980-B77D-E94D-BD427450A87C}"/>
          </ac:graphicFrameMkLst>
        </pc:graphicFrameChg>
      </pc:sldChg>
      <pc:sldChg chg="addSp delSp modSp add mod">
        <pc:chgData name="Mr J Langton" userId="f6927150-1bee-45e8-98ac-cbe4998fa985" providerId="ADAL" clId="{A7021960-0F33-4B2B-B1AC-4A5AFF927E15}" dt="2025-08-26T20:37:13.261" v="750" actId="20577"/>
        <pc:sldMkLst>
          <pc:docMk/>
          <pc:sldMk cId="748330151" sldId="303"/>
        </pc:sldMkLst>
        <pc:spChg chg="mod">
          <ac:chgData name="Mr J Langton" userId="f6927150-1bee-45e8-98ac-cbe4998fa985" providerId="ADAL" clId="{A7021960-0F33-4B2B-B1AC-4A5AFF927E15}" dt="2025-08-26T17:33:22.039" v="691" actId="14100"/>
          <ac:spMkLst>
            <pc:docMk/>
            <pc:sldMk cId="748330151" sldId="303"/>
            <ac:spMk id="4" creationId="{9E6166D2-FDC5-BA44-6364-B0617C840271}"/>
          </ac:spMkLst>
        </pc:spChg>
        <pc:spChg chg="mod">
          <ac:chgData name="Mr J Langton" userId="f6927150-1bee-45e8-98ac-cbe4998fa985" providerId="ADAL" clId="{A7021960-0F33-4B2B-B1AC-4A5AFF927E15}" dt="2025-08-26T20:37:13.261" v="750" actId="20577"/>
          <ac:spMkLst>
            <pc:docMk/>
            <pc:sldMk cId="748330151" sldId="303"/>
            <ac:spMk id="5" creationId="{46269A5E-2FC6-E30E-4D09-9E4AB795EEC6}"/>
          </ac:spMkLst>
        </pc:spChg>
        <pc:graphicFrameChg chg="add mod modGraphic">
          <ac:chgData name="Mr J Langton" userId="f6927150-1bee-45e8-98ac-cbe4998fa985" providerId="ADAL" clId="{A7021960-0F33-4B2B-B1AC-4A5AFF927E15}" dt="2025-08-26T17:39:34.282" v="741" actId="14100"/>
          <ac:graphicFrameMkLst>
            <pc:docMk/>
            <pc:sldMk cId="748330151" sldId="303"/>
            <ac:graphicFrameMk id="3" creationId="{CA344AC0-26BF-93EB-9526-8A884A12BAB1}"/>
          </ac:graphicFrameMkLst>
        </pc:graphicFrameChg>
      </pc:sldChg>
      <pc:sldChg chg="modSp del mod">
        <pc:chgData name="Mr J Langton" userId="f6927150-1bee-45e8-98ac-cbe4998fa985" providerId="ADAL" clId="{A7021960-0F33-4B2B-B1AC-4A5AFF927E15}" dt="2025-08-26T16:27:43.526" v="493" actId="47"/>
        <pc:sldMkLst>
          <pc:docMk/>
          <pc:sldMk cId="1317358989" sldId="303"/>
        </pc:sldMkLst>
      </pc:sldChg>
      <pc:sldChg chg="addSp delSp modSp new del mod">
        <pc:chgData name="Mr J Langton" userId="f6927150-1bee-45e8-98ac-cbe4998fa985" providerId="ADAL" clId="{A7021960-0F33-4B2B-B1AC-4A5AFF927E15}" dt="2025-08-26T17:39:43.267" v="744" actId="47"/>
        <pc:sldMkLst>
          <pc:docMk/>
          <pc:sldMk cId="266005181" sldId="304"/>
        </pc:sldMkLst>
      </pc:sldChg>
    </pc:docChg>
  </pc:docChgLst>
  <pc:docChgLst>
    <pc:chgData name="Mr J Langton" userId="f6927150-1bee-45e8-98ac-cbe4998fa985" providerId="ADAL" clId="{87D5B787-C140-41B6-BE97-3E976469FBDD}"/>
    <pc:docChg chg="undo custSel modSld">
      <pc:chgData name="Mr J Langton" userId="f6927150-1bee-45e8-98ac-cbe4998fa985" providerId="ADAL" clId="{87D5B787-C140-41B6-BE97-3E976469FBDD}" dt="2025-09-04T13:42:23.839" v="74" actId="20577"/>
      <pc:docMkLst>
        <pc:docMk/>
      </pc:docMkLst>
      <pc:sldChg chg="modSp mod">
        <pc:chgData name="Mr J Langton" userId="f6927150-1bee-45e8-98ac-cbe4998fa985" providerId="ADAL" clId="{87D5B787-C140-41B6-BE97-3E976469FBDD}" dt="2025-09-04T13:42:23.839" v="74" actId="20577"/>
        <pc:sldMkLst>
          <pc:docMk/>
          <pc:sldMk cId="326273470" sldId="302"/>
        </pc:sldMkLst>
        <pc:spChg chg="mod">
          <ac:chgData name="Mr J Langton" userId="f6927150-1bee-45e8-98ac-cbe4998fa985" providerId="ADAL" clId="{87D5B787-C140-41B6-BE97-3E976469FBDD}" dt="2025-09-04T13:42:23.839" v="74" actId="20577"/>
          <ac:spMkLst>
            <pc:docMk/>
            <pc:sldMk cId="326273470" sldId="302"/>
            <ac:spMk id="7" creationId="{2B8161C1-84DD-9661-D0EA-91306CA08168}"/>
          </ac:spMkLst>
        </pc:spChg>
        <pc:spChg chg="mod">
          <ac:chgData name="Mr J Langton" userId="f6927150-1bee-45e8-98ac-cbe4998fa985" providerId="ADAL" clId="{87D5B787-C140-41B6-BE97-3E976469FBDD}" dt="2025-09-04T13:42:23.654" v="73" actId="20577"/>
          <ac:spMkLst>
            <pc:docMk/>
            <pc:sldMk cId="326273470" sldId="302"/>
            <ac:spMk id="10" creationId="{D84A02E6-42F0-6878-BC6D-93EDAF60F16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45990" y="648726"/>
            <a:ext cx="3343596" cy="576036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1: </a:t>
            </a:r>
            <a:r>
              <a:rPr lang="en-GB" sz="1100" u="sng" dirty="0">
                <a:solidFill>
                  <a:schemeClr val="tx1"/>
                </a:solidFill>
              </a:rPr>
              <a:t>Why is urbanisation occurring?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Urbanisation: </a:t>
            </a:r>
            <a:r>
              <a:rPr lang="en-US" altLang="en-US" sz="1100" dirty="0">
                <a:solidFill>
                  <a:schemeClr val="tx1"/>
                </a:solidFill>
              </a:rPr>
              <a:t>The growth in the proportion of people living in towns and cities.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Example: </a:t>
            </a:r>
            <a:r>
              <a:rPr lang="en-US" altLang="en-US" sz="1100" dirty="0">
                <a:solidFill>
                  <a:schemeClr val="tx1"/>
                </a:solidFill>
              </a:rPr>
              <a:t>Urbanisation in Preston increased during the Industrial Revolution due to new job opportunities.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Explanation: </a:t>
            </a:r>
            <a:r>
              <a:rPr lang="en-US" altLang="en-US" sz="1100" dirty="0">
                <a:solidFill>
                  <a:schemeClr val="tx1"/>
                </a:solidFill>
              </a:rPr>
              <a:t>Urbanisation is the process where more people live in towns and cities instead of rural areas. It usually happens as people leave the countryside in search of a better life.</a:t>
            </a:r>
            <a:endParaRPr lang="en-GB" sz="1100" b="1" u="sng" dirty="0">
              <a:solidFill>
                <a:schemeClr val="tx1"/>
              </a:solidFill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100" b="1" dirty="0">
              <a:solidFill>
                <a:schemeClr val="tx1"/>
              </a:solidFill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Causes of Urbanisation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Push Factors (reasons people leave rural areas):</a:t>
            </a:r>
            <a:endParaRPr lang="en-US" altLang="en-US" sz="1100" dirty="0">
              <a:solidFill>
                <a:schemeClr val="tx1"/>
              </a:solidFill>
            </a:endParaRP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Decline in farming jobs due to machinery and limited land.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Poverty and low incomes.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Poor infrastructure (few schools, hospitals, poor roads).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Environmental issues (droughts, floods, earthquakes).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Overpopulation – pressure on jobs, land, and housing.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Conflict or war making rural areas unsafe.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100" b="1" dirty="0">
              <a:solidFill>
                <a:schemeClr val="tx1"/>
              </a:solidFill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Pull Factors (reasons people move to cities):</a:t>
            </a:r>
            <a:endParaRPr lang="en-US" altLang="en-US" sz="1100" dirty="0">
              <a:solidFill>
                <a:schemeClr val="tx1"/>
              </a:solidFill>
            </a:endParaRP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More and better-paid jobs in industry and services.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Improved infrastructure (schools, hospitals, transport).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Better housing, clean water, electricity.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Higher standard of living and leisure opportunities.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More exciting, diverse lifestyle.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Joining family or friends already in cities.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Access to better education (schools, colleges, universities).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100" dirty="0">
              <a:solidFill>
                <a:schemeClr val="tx1"/>
              </a:solidFill>
            </a:endParaRPr>
          </a:p>
          <a:p>
            <a:endParaRPr lang="en-GB" sz="1100" b="1" u="sng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2D73-9F1C-F84C-AD46-E9DD9BC0E657}"/>
              </a:ext>
            </a:extLst>
          </p:cNvPr>
          <p:cNvSpPr/>
          <p:nvPr/>
        </p:nvSpPr>
        <p:spPr>
          <a:xfrm>
            <a:off x="3468414" y="648728"/>
            <a:ext cx="5603263" cy="2618348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2: </a:t>
            </a:r>
            <a:r>
              <a:rPr lang="en-GB" sz="1100" u="sng" dirty="0">
                <a:solidFill>
                  <a:schemeClr val="tx1"/>
                </a:solidFill>
              </a:rPr>
              <a:t>Why has the urban area of Preston grown over time?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Urbanisation:</a:t>
            </a:r>
            <a:r>
              <a:rPr lang="en-US" altLang="en-US" sz="1100" dirty="0">
                <a:solidFill>
                  <a:schemeClr val="tx1"/>
                </a:solidFill>
              </a:rPr>
              <a:t> Growth in the proportion of people living in towns and cities, usually from rural-urban migration and natural increase.</a:t>
            </a:r>
            <a:br>
              <a:rPr lang="en-US" altLang="en-US" sz="1100" dirty="0">
                <a:solidFill>
                  <a:schemeClr val="tx1"/>
                </a:solidFill>
              </a:rPr>
            </a:br>
            <a:r>
              <a:rPr lang="en-US" altLang="en-US" sz="1100" i="1" dirty="0">
                <a:solidFill>
                  <a:schemeClr val="tx1"/>
                </a:solidFill>
              </a:rPr>
              <a:t>Example:</a:t>
            </a:r>
            <a:r>
              <a:rPr lang="en-US" altLang="en-US" sz="1100" dirty="0">
                <a:solidFill>
                  <a:schemeClr val="tx1"/>
                </a:solidFill>
              </a:rPr>
              <a:t> Preston grew rapidly in the 19th century as rural migrants worked in mills and factories.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Suburbanisation:</a:t>
            </a:r>
            <a:r>
              <a:rPr lang="en-US" altLang="en-US" sz="1100" dirty="0">
                <a:solidFill>
                  <a:schemeClr val="tx1"/>
                </a:solidFill>
              </a:rPr>
              <a:t> Outward growth of housing into the rural–urban fringe as people move from the city center.</a:t>
            </a:r>
            <a:br>
              <a:rPr lang="en-US" altLang="en-US" sz="1100" dirty="0">
                <a:solidFill>
                  <a:schemeClr val="tx1"/>
                </a:solidFill>
              </a:rPr>
            </a:br>
            <a:r>
              <a:rPr lang="en-US" altLang="en-US" sz="1100" i="1" dirty="0">
                <a:solidFill>
                  <a:schemeClr val="tx1"/>
                </a:solidFill>
              </a:rPr>
              <a:t>Example:</a:t>
            </a:r>
            <a:r>
              <a:rPr lang="en-US" altLang="en-US" sz="1100" dirty="0">
                <a:solidFill>
                  <a:schemeClr val="tx1"/>
                </a:solidFill>
              </a:rPr>
              <a:t> New estates were built in Fulwood in the early 20th century.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Deindustrialisation:</a:t>
            </a:r>
            <a:r>
              <a:rPr lang="en-US" altLang="en-US" sz="1100" dirty="0">
                <a:solidFill>
                  <a:schemeClr val="tx1"/>
                </a:solidFill>
              </a:rPr>
              <a:t> Decline of manufacturing industries in urban areas, causing job losses and economic change.</a:t>
            </a:r>
            <a:br>
              <a:rPr lang="en-US" altLang="en-US" sz="1100" dirty="0">
                <a:solidFill>
                  <a:schemeClr val="tx1"/>
                </a:solidFill>
              </a:rPr>
            </a:br>
            <a:r>
              <a:rPr lang="en-US" altLang="en-US" sz="1100" i="1" dirty="0">
                <a:solidFill>
                  <a:schemeClr val="tx1"/>
                </a:solidFill>
              </a:rPr>
              <a:t>Example:</a:t>
            </a:r>
            <a:r>
              <a:rPr lang="en-US" altLang="en-US" sz="1100" dirty="0">
                <a:solidFill>
                  <a:schemeClr val="tx1"/>
                </a:solidFill>
              </a:rPr>
              <a:t> Preston lost many jobs in the 1950s when cotton and textile factories closed.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Regeneration:</a:t>
            </a:r>
            <a:r>
              <a:rPr lang="en-US" altLang="en-US" sz="1100" dirty="0">
                <a:solidFill>
                  <a:schemeClr val="tx1"/>
                </a:solidFill>
              </a:rPr>
              <a:t> Redevelopment of run-down urban areas to improve the built environment, economy, and quality of life.</a:t>
            </a:r>
            <a:br>
              <a:rPr lang="en-US" altLang="en-US" sz="1100" dirty="0">
                <a:solidFill>
                  <a:schemeClr val="tx1"/>
                </a:solidFill>
              </a:rPr>
            </a:br>
            <a:r>
              <a:rPr lang="en-US" altLang="en-US" sz="1100" i="1" dirty="0">
                <a:solidFill>
                  <a:schemeClr val="tx1"/>
                </a:solidFill>
              </a:rPr>
              <a:t>Example:</a:t>
            </a:r>
            <a:r>
              <a:rPr lang="en-US" altLang="en-US" sz="1100" dirty="0">
                <a:solidFill>
                  <a:schemeClr val="tx1"/>
                </a:solidFill>
              </a:rPr>
              <a:t> Central Preston has been regenerated with new housing, shops, and UCLAN expansion.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How has the urban area of Preston changed over time?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4727D93B-DD96-A5BC-004E-DE04D3E62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04FA171-E980-B77D-E94D-BD427450A8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509725"/>
              </p:ext>
            </p:extLst>
          </p:nvPr>
        </p:nvGraphicFramePr>
        <p:xfrm>
          <a:off x="3468414" y="3347769"/>
          <a:ext cx="5603264" cy="3061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01632">
                  <a:extLst>
                    <a:ext uri="{9D8B030D-6E8A-4147-A177-3AD203B41FA5}">
                      <a16:colId xmlns:a16="http://schemas.microsoft.com/office/drawing/2014/main" val="3243640202"/>
                    </a:ext>
                  </a:extLst>
                </a:gridCol>
                <a:gridCol w="2801632">
                  <a:extLst>
                    <a:ext uri="{9D8B030D-6E8A-4147-A177-3AD203B41FA5}">
                      <a16:colId xmlns:a16="http://schemas.microsoft.com/office/drawing/2014/main" val="3992866211"/>
                    </a:ext>
                  </a:extLst>
                </a:gridCol>
              </a:tblGrid>
              <a:tr h="252681"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100" b="1" u="none" dirty="0">
                          <a:solidFill>
                            <a:schemeClr val="tx1"/>
                          </a:solidFill>
                        </a:rPr>
                        <a:t>Key idea 3: </a:t>
                      </a:r>
                      <a:r>
                        <a:rPr lang="en-GB" sz="1100" b="0" u="sng" dirty="0">
                          <a:solidFill>
                            <a:schemeClr val="tx1"/>
                          </a:solidFill>
                        </a:rPr>
                        <a:t>How is land being used in the urban area of Preston?</a:t>
                      </a:r>
                    </a:p>
                  </a:txBody>
                  <a:tcPr marL="66871" marR="6687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endParaRPr lang="en-GB" sz="11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6871" marR="66871" marT="0" marB="0"/>
                </a:tc>
                <a:extLst>
                  <a:ext uri="{0D108BD9-81ED-4DB2-BD59-A6C34878D82A}">
                    <a16:rowId xmlns:a16="http://schemas.microsoft.com/office/drawing/2014/main" val="1351982861"/>
                  </a:ext>
                </a:extLst>
              </a:tr>
              <a:tr h="14043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</a:rPr>
                        <a:t>Central Business District (CBD)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Busiest part of Preston (city center)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Shops: St George’s Shopping Centre, Fishergate High Street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Historic buildings: Harris Museum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Offices, banks, cafés, restaurants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Land is expensive, space used intensively.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871" marR="6687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</a:rPr>
                        <a:t>Inner City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Close to center, built during the Industrial Revolution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Terraced housing (e.g. Jenkins Street, St Paul’s Road)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Narrow streets, little green space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Some poverty and poor housing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Regeneration projects (e.g. New Hall Lane).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871" marR="6687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96157"/>
                  </a:ext>
                </a:extLst>
              </a:tr>
              <a:tr h="14043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</a:rPr>
                        <a:t>Suburbs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Further out from center (e.g. Fulwood, Ashton-on-Ribble)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Semi-detached and detached homes with gardens and driveways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Quieter, cleaner, family-friendly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Local facilities: schools (e.g. Fulwood Academy), small shops, parks.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871" marR="6687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</a:rPr>
                        <a:t>Rural–Urban Fringe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Edge of city where countryside meets urban growth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Examples: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</a:rPr>
                        <a:t>Goosnargh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, Broughton, Large houses, farms, open space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New housing estates and business parks (e.g. Red Scar Industrial Estate, Eastway)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7800" lvl="0" indent="-1778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"/>
                        <a:tabLst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Mix of farmland, woodland, leisure.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871" marR="6687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5006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D91DA7-D6C7-CF7E-712B-EB33D0054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EBAAA94-0AA8-BE16-66AD-6A41443521FC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6166D2-FDC5-BA44-6364-B0617C840271}"/>
              </a:ext>
            </a:extLst>
          </p:cNvPr>
          <p:cNvSpPr/>
          <p:nvPr/>
        </p:nvSpPr>
        <p:spPr>
          <a:xfrm>
            <a:off x="45991" y="648727"/>
            <a:ext cx="2592435" cy="5743412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4: </a:t>
            </a:r>
            <a:r>
              <a:rPr lang="en-GB" sz="1100" u="sng" dirty="0">
                <a:solidFill>
                  <a:schemeClr val="tx1"/>
                </a:solidFill>
              </a:rPr>
              <a:t>How has urban change brought opportunities?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Economic (Jobs &amp; Money)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More retail jobs</a:t>
            </a:r>
            <a:r>
              <a:rPr lang="en-GB" sz="1100" dirty="0">
                <a:solidFill>
                  <a:schemeClr val="tx1"/>
                </a:solidFill>
              </a:rPr>
              <a:t> – increased from </a:t>
            </a:r>
            <a:r>
              <a:rPr lang="en-GB" sz="1100" b="1" dirty="0">
                <a:solidFill>
                  <a:schemeClr val="tx1"/>
                </a:solidFill>
              </a:rPr>
              <a:t>8,500 (2000)</a:t>
            </a:r>
            <a:r>
              <a:rPr lang="en-GB" sz="1100" dirty="0">
                <a:solidFill>
                  <a:schemeClr val="tx1"/>
                </a:solidFill>
              </a:rPr>
              <a:t> to </a:t>
            </a:r>
            <a:r>
              <a:rPr lang="en-GB" sz="1100" b="1" dirty="0">
                <a:solidFill>
                  <a:schemeClr val="tx1"/>
                </a:solidFill>
              </a:rPr>
              <a:t>12,000+ (2020)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Lower unemployment</a:t>
            </a:r>
            <a:r>
              <a:rPr lang="en-GB" sz="1100" dirty="0">
                <a:solidFill>
                  <a:schemeClr val="tx1"/>
                </a:solidFill>
              </a:rPr>
              <a:t> – more people can find work.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More spending power</a:t>
            </a:r>
            <a:r>
              <a:rPr lang="en-GB" sz="1100" dirty="0">
                <a:solidFill>
                  <a:schemeClr val="tx1"/>
                </a:solidFill>
              </a:rPr>
              <a:t> – families have higher incomes, boosting shops, cafés, and leisure.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Business investment</a:t>
            </a:r>
            <a:r>
              <a:rPr lang="en-GB" sz="1100" dirty="0">
                <a:solidFill>
                  <a:schemeClr val="tx1"/>
                </a:solidFill>
              </a:rPr>
              <a:t> – regeneration projects and new retail/business parks attract companies.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Social (People &amp; Lifestyle)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Better services</a:t>
            </a:r>
            <a:r>
              <a:rPr lang="en-GB" sz="1100" dirty="0">
                <a:solidFill>
                  <a:schemeClr val="tx1"/>
                </a:solidFill>
              </a:rPr>
              <a:t> – more schools, hospitals, and transport links.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Education opportunities</a:t>
            </a:r>
            <a:r>
              <a:rPr lang="en-GB" sz="1100" dirty="0">
                <a:solidFill>
                  <a:schemeClr val="tx1"/>
                </a:solidFill>
              </a:rPr>
              <a:t> – </a:t>
            </a:r>
            <a:r>
              <a:rPr lang="en-GB" sz="1100" b="1" dirty="0" err="1">
                <a:solidFill>
                  <a:schemeClr val="tx1"/>
                </a:solidFill>
              </a:rPr>
              <a:t>UCLan</a:t>
            </a:r>
            <a:r>
              <a:rPr lang="en-GB" sz="1100" dirty="0">
                <a:solidFill>
                  <a:schemeClr val="tx1"/>
                </a:solidFill>
              </a:rPr>
              <a:t> brings thousands of students, offers courses, and creates a lively student community.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Leisure and culture</a:t>
            </a:r>
            <a:r>
              <a:rPr lang="en-GB" sz="1100" dirty="0">
                <a:solidFill>
                  <a:schemeClr val="tx1"/>
                </a:solidFill>
              </a:rPr>
              <a:t> – shopping centres (e.g. </a:t>
            </a:r>
            <a:r>
              <a:rPr lang="en-GB" sz="1100" b="1" dirty="0">
                <a:solidFill>
                  <a:schemeClr val="tx1"/>
                </a:solidFill>
              </a:rPr>
              <a:t>St George’s</a:t>
            </a:r>
            <a:r>
              <a:rPr lang="en-GB" sz="1100" dirty="0">
                <a:solidFill>
                  <a:schemeClr val="tx1"/>
                </a:solidFill>
              </a:rPr>
              <a:t>), cinemas, restaurants, Harris Museum.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Diverse community</a:t>
            </a:r>
            <a:r>
              <a:rPr lang="en-GB" sz="1100" dirty="0">
                <a:solidFill>
                  <a:schemeClr val="tx1"/>
                </a:solidFill>
              </a:rPr>
              <a:t> – people from different backgrounds bring new cultures and events.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Both Social &amp; Economic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Eating out</a:t>
            </a:r>
            <a:r>
              <a:rPr lang="en-GB" sz="1100" dirty="0">
                <a:solidFill>
                  <a:schemeClr val="tx1"/>
                </a:solidFill>
              </a:rPr>
              <a:t> – fun socially (meeting friends) and good economically (creates jobs, supports businesses).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University (</a:t>
            </a:r>
            <a:r>
              <a:rPr lang="en-GB" sz="1100" b="1" dirty="0" err="1">
                <a:solidFill>
                  <a:schemeClr val="tx1"/>
                </a:solidFill>
              </a:rPr>
              <a:t>UCLan</a:t>
            </a:r>
            <a:r>
              <a:rPr lang="en-GB" sz="1100" b="1" dirty="0">
                <a:solidFill>
                  <a:schemeClr val="tx1"/>
                </a:solidFill>
              </a:rPr>
              <a:t>)</a:t>
            </a:r>
            <a:r>
              <a:rPr lang="en-GB" sz="1100" dirty="0">
                <a:solidFill>
                  <a:schemeClr val="tx1"/>
                </a:solidFill>
              </a:rPr>
              <a:t> – social (student life, diversity) and economic (jobs, money into the </a:t>
            </a:r>
            <a:r>
              <a:rPr lang="en-GB" sz="1100">
                <a:solidFill>
                  <a:schemeClr val="tx1"/>
                </a:solidFill>
              </a:rPr>
              <a:t>city).</a:t>
            </a:r>
            <a:endParaRPr lang="en-GB" sz="1100" dirty="0">
              <a:solidFill>
                <a:schemeClr val="tx1"/>
              </a:solidFill>
            </a:endParaRPr>
          </a:p>
          <a:p>
            <a:endParaRPr lang="en-GB" sz="1100" u="sng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269A5E-2FC6-E30E-4D09-9E4AB795EEC6}"/>
              </a:ext>
            </a:extLst>
          </p:cNvPr>
          <p:cNvSpPr/>
          <p:nvPr/>
        </p:nvSpPr>
        <p:spPr>
          <a:xfrm>
            <a:off x="2769533" y="621721"/>
            <a:ext cx="6302144" cy="167492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5: </a:t>
            </a:r>
            <a:r>
              <a:rPr lang="en-GB" sz="1100" u="sng" dirty="0">
                <a:solidFill>
                  <a:schemeClr val="tx1"/>
                </a:solidFill>
              </a:rPr>
              <a:t>How has urban change brought challenges?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Social Challenges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Deprived wards in Preston, such as Fishwick &amp; St. Matthew’s, face higher unemployment, lower GCSE results, poorer health, and shorter life expectancy. Affluent areas like Fulwood and Ashton have better jobs, education, and longer lives, showing clear inequality.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Environmental Challenges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Preston struggles with traffic congestion, air pollution, low recycling rates, and limited green space in deprived areas. Affluent wards benefit from cleaner air, more recycling, and better access to parks.</a:t>
            </a:r>
          </a:p>
          <a:p>
            <a:endParaRPr lang="en-GB" sz="1100" u="sng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DADC1A-D1EA-4B6E-28D1-02F882047EF5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How has the urban area of Preston changed over time?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D37D0F-23C0-13C3-EB34-D82FC80B5EDF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9: Topic One - Urbanisation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A2B34169-D45D-3DED-0E13-E4A2E60725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A344AC0-26BF-93EB-9526-8A884A12BA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952327"/>
              </p:ext>
            </p:extLst>
          </p:nvPr>
        </p:nvGraphicFramePr>
        <p:xfrm>
          <a:off x="2743200" y="2388767"/>
          <a:ext cx="6328477" cy="4019761"/>
        </p:xfrm>
        <a:graphic>
          <a:graphicData uri="http://schemas.openxmlformats.org/drawingml/2006/table">
            <a:tbl>
              <a:tblPr firstRow="1" firstCol="1" bandRow="1"/>
              <a:tblGrid>
                <a:gridCol w="946035">
                  <a:extLst>
                    <a:ext uri="{9D8B030D-6E8A-4147-A177-3AD203B41FA5}">
                      <a16:colId xmlns:a16="http://schemas.microsoft.com/office/drawing/2014/main" val="2858510898"/>
                    </a:ext>
                  </a:extLst>
                </a:gridCol>
                <a:gridCol w="1327765">
                  <a:extLst>
                    <a:ext uri="{9D8B030D-6E8A-4147-A177-3AD203B41FA5}">
                      <a16:colId xmlns:a16="http://schemas.microsoft.com/office/drawing/2014/main" val="2255231208"/>
                    </a:ext>
                  </a:extLst>
                </a:gridCol>
                <a:gridCol w="1856015">
                  <a:extLst>
                    <a:ext uri="{9D8B030D-6E8A-4147-A177-3AD203B41FA5}">
                      <a16:colId xmlns:a16="http://schemas.microsoft.com/office/drawing/2014/main" val="1013759404"/>
                    </a:ext>
                  </a:extLst>
                </a:gridCol>
                <a:gridCol w="2198662">
                  <a:extLst>
                    <a:ext uri="{9D8B030D-6E8A-4147-A177-3AD203B41FA5}">
                      <a16:colId xmlns:a16="http://schemas.microsoft.com/office/drawing/2014/main" val="3620220566"/>
                    </a:ext>
                  </a:extLst>
                </a:gridCol>
              </a:tblGrid>
              <a:tr h="20925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Key idea 6: </a:t>
                      </a:r>
                      <a:r>
                        <a:rPr lang="en-GB" sz="1050" b="0" u="sng" dirty="0">
                          <a:solidFill>
                            <a:schemeClr val="tx1"/>
                          </a:solidFill>
                          <a:latin typeface="+mn-lt"/>
                        </a:rPr>
                        <a:t>How successful have regeneration projects been?</a:t>
                      </a: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7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7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7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6334570"/>
                  </a:ext>
                </a:extLst>
              </a:tr>
              <a:tr h="1421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Project</a:t>
                      </a:r>
                      <a:endParaRPr lang="en-GB" sz="1050" b="1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What?</a:t>
                      </a:r>
                      <a:endParaRPr lang="en-GB" sz="1050" b="1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Benefits</a:t>
                      </a:r>
                      <a:endParaRPr lang="en-GB" sz="1050" b="1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Drawbacks</a:t>
                      </a:r>
                      <a:endParaRPr lang="en-GB" sz="1050" b="1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067696"/>
                  </a:ext>
                </a:extLst>
              </a:tr>
              <a:tr h="7460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Animate (Harris Quarter Leisure Complex)</a:t>
                      </a:r>
                      <a:endParaRPr lang="en-GB" sz="1050" b="1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£45m leisure complex (2025): cinema, bowling, food hall, square, car park.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New jobs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More leisure choice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Boosts spending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Brownfield site reused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Energy-efficient design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Noise &amp; anti-social behaviour</a:t>
                      </a:r>
                      <a:b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Independent shops may lose trade</a:t>
                      </a:r>
                      <a:b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Risk if units empty</a:t>
                      </a:r>
                      <a:b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More traffic &amp; pollution</a:t>
                      </a:r>
                      <a:b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Carbon from construction</a:t>
                      </a:r>
                      <a:endParaRPr lang="en-GB" sz="105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5559327"/>
                  </a:ext>
                </a:extLst>
              </a:tr>
              <a:tr h="7460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Preston Market Place</a:t>
                      </a:r>
                      <a:endParaRPr lang="en-GB" sz="1050" b="1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Restored canopies, new Market Hall (2018), Box Market (containers).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Year-round shopping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Protects heritage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Cheap units for start-ups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More visitors to city </a:t>
                      </a:r>
                      <a:r>
                        <a:rPr lang="en-US" sz="1050" dirty="0" err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centre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Reuse reduces waste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Some traders struggled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Outdoor stalls = weather risk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Online shopping competition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Heating uses energy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Delivery vans add pollution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9526239"/>
                  </a:ext>
                </a:extLst>
              </a:tr>
              <a:tr h="7460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UCLan Campus Masterplan</a:t>
                      </a:r>
                      <a:endParaRPr lang="en-GB" sz="1050" b="1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£200m: Engineering Centre (2019), Student Centre &amp; Square (2021).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Modern student services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Public square = civic pride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Jobs &amp; research links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Boosts local spending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Sustainable design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Construction disruption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Pressure on housing/services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Very costly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Rising rents nearby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Carbon &amp; congestion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447964"/>
                  </a:ext>
                </a:extLst>
              </a:tr>
              <a:tr h="7460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b="1" dirty="0" err="1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Winckley</a:t>
                      </a:r>
                      <a:r>
                        <a:rPr lang="en-US" sz="1050" b="1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Square Gardens</a:t>
                      </a:r>
                      <a:endParaRPr lang="en-GB" sz="1050" b="1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£1.2m restoration (2016): paths, lighting, benches, tree care.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 anchor="ctr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Attractive green space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Community events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Boosts nearby economy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Protects trees &amp; drainage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Encourages walking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Noise from events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Ongoing costs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Higher property prices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Lawns wear out</a:t>
                      </a:r>
                      <a:b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</a:br>
                      <a:r>
                        <a:rPr lang="en-US" sz="1050" dirty="0"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Light pollution harms wildlife</a:t>
                      </a:r>
                      <a:endParaRPr lang="en-GB" sz="105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43511" marR="43511" marT="0" marB="0">
                    <a:lnL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C5F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5977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8330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9848</TotalTime>
  <Words>1180</Words>
  <Application>Microsoft Office PowerPoint</Application>
  <PresentationFormat>On-screen Show (4:3)</PresentationFormat>
  <Paragraphs>105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Mr J Langton</cp:lastModifiedBy>
  <cp:revision>4</cp:revision>
  <cp:lastPrinted>2024-11-05T08:13:02Z</cp:lastPrinted>
  <dcterms:created xsi:type="dcterms:W3CDTF">2024-09-02T20:50:34Z</dcterms:created>
  <dcterms:modified xsi:type="dcterms:W3CDTF">2025-09-04T13:42:26Z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