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60" r:id="rId5"/>
  </p:sldMasterIdLst>
  <p:notesMasterIdLst>
    <p:notesMasterId r:id="rId8"/>
  </p:notesMasterIdLst>
  <p:sldIdLst>
    <p:sldId id="256" r:id="rId6"/>
    <p:sldId id="257" r:id="rId7"/>
  </p:sldIdLst>
  <p:sldSz cx="6858000" cy="9906000" type="A4"/>
  <p:notesSz cx="7010400" cy="9296400"/>
  <p:embeddedFontLst>
    <p:embeddedFont>
      <p:font typeface="Cambria Math" panose="02040503050406030204" pitchFamily="18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i2rkyW8+gUtRUQbiiZgxOvIYQ5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57B1D5-6C4E-4C0A-B874-CD24373E8F96}" v="2" dt="2026-05-21T08:16:40.1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5-21T08:16:40.181" v="5"/>
      <pc:docMkLst>
        <pc:docMk/>
      </pc:docMkLst>
      <pc:sldChg chg="addSp modSp mod">
        <pc:chgData name="Mrs L Webster" userId="e46f0a3f-fc4e-4d7b-94a6-4acf829689c1" providerId="ADAL" clId="{4981A51B-DD4C-40D0-ACC6-95C2C4B61EA3}" dt="2026-05-21T08:16:30.582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5-21T08:16:29.893" v="0" actId="1076"/>
          <ac:spMkLst>
            <pc:docMk/>
            <pc:sldMk cId="0" sldId="256"/>
            <ac:spMk id="15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16:30.582" v="1"/>
          <ac:picMkLst>
            <pc:docMk/>
            <pc:sldMk cId="0" sldId="256"/>
            <ac:picMk id="2" creationId="{A39D14A7-305E-DB01-8C74-1446E0A4BC48}"/>
          </ac:picMkLst>
        </pc:picChg>
      </pc:sldChg>
      <pc:sldChg chg="addSp modSp mod">
        <pc:chgData name="Mrs L Webster" userId="e46f0a3f-fc4e-4d7b-94a6-4acf829689c1" providerId="ADAL" clId="{4981A51B-DD4C-40D0-ACC6-95C2C4B61EA3}" dt="2026-05-21T08:16:40.181" v="5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5-21T08:16:39.507" v="4" actId="1076"/>
          <ac:spMkLst>
            <pc:docMk/>
            <pc:sldMk cId="0" sldId="257"/>
            <ac:spMk id="181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16:40.181" v="5"/>
          <ac:picMkLst>
            <pc:docMk/>
            <pc:sldMk cId="0" sldId="257"/>
            <ac:picMk id="2" creationId="{A492D1DD-471D-4590-3E7F-902A48B2126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"/>
          <p:cNvSpPr txBox="1"/>
          <p:nvPr/>
        </p:nvSpPr>
        <p:spPr>
          <a:xfrm>
            <a:off x="2201159" y="71257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Algebraic Notation and Substitution</a:t>
            </a:r>
            <a:endParaRPr dirty="0"/>
          </a:p>
        </p:txBody>
      </p:sp>
      <p:sp>
        <p:nvSpPr>
          <p:cNvPr id="157" name="Google Shape;157;p1"/>
          <p:cNvSpPr txBox="1"/>
          <p:nvPr/>
        </p:nvSpPr>
        <p:spPr>
          <a:xfrm>
            <a:off x="196849" y="3116563"/>
            <a:ext cx="29463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Function Machines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Bar Modelling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Inverse Operations 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3232150" y="2825749"/>
            <a:ext cx="3517900" cy="361988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"/>
          <p:cNvSpPr txBox="1"/>
          <p:nvPr/>
        </p:nvSpPr>
        <p:spPr>
          <a:xfrm>
            <a:off x="3273749" y="2881800"/>
            <a:ext cx="3412800" cy="309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Substitution into expressions - 1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chemeClr val="dk1"/>
                </a:solidFill>
              </a:rPr>
              <a:t>Example 1</a:t>
            </a:r>
            <a:endParaRPr sz="1200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4y means 4 lots of ‘y’ 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If y = 7, this means the expression is asking for 4 lots of 7.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 x 7 = 28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u="sng">
                <a:solidFill>
                  <a:schemeClr val="dk1"/>
                </a:solidFill>
              </a:rPr>
              <a:t>Example 2</a:t>
            </a:r>
            <a:endParaRPr sz="1200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y - 2 means y subtract 2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If y = 7, this means the expression is asking for 7 subtract 2.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7 - 2 = 5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160" name="Google Shape;160;p1"/>
          <p:cNvSpPr/>
          <p:nvPr/>
        </p:nvSpPr>
        <p:spPr>
          <a:xfrm>
            <a:off x="175734" y="3944168"/>
            <a:ext cx="2971065" cy="311757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"/>
          <p:cNvSpPr txBox="1"/>
          <p:nvPr/>
        </p:nvSpPr>
        <p:spPr>
          <a:xfrm>
            <a:off x="154300" y="3937425"/>
            <a:ext cx="2971200" cy="39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Function Machine - 1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A 1-step function machine has only </a:t>
            </a:r>
            <a:r>
              <a:rPr lang="en-GB" sz="1100" b="1">
                <a:solidFill>
                  <a:schemeClr val="dk1"/>
                </a:solidFill>
              </a:rPr>
              <a:t>one operation</a:t>
            </a:r>
            <a:r>
              <a:rPr lang="en-GB" sz="1100">
                <a:solidFill>
                  <a:schemeClr val="dk1"/>
                </a:solidFill>
              </a:rPr>
              <a:t> (rule) applied to the input.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Input → [Operation] → Output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 b="1">
                <a:solidFill>
                  <a:schemeClr val="dk1"/>
                </a:solidFill>
              </a:rPr>
              <a:t>Finding the Output</a:t>
            </a:r>
            <a:endParaRPr sz="11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Machine: Add 5           Input: 7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7 → +5 → 12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Machine: Multiply by a      Input: 4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 → x a → 4a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To find the input from the output. Use the </a:t>
            </a:r>
            <a:r>
              <a:rPr lang="en-GB" sz="1100" b="1">
                <a:solidFill>
                  <a:schemeClr val="dk1"/>
                </a:solidFill>
              </a:rPr>
              <a:t>inverse</a:t>
            </a:r>
            <a:r>
              <a:rPr lang="en-GB" sz="1100">
                <a:solidFill>
                  <a:schemeClr val="dk1"/>
                </a:solidFill>
              </a:rPr>
              <a:t> operation.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162" name="Google Shape;162;p1"/>
          <p:cNvSpPr/>
          <p:nvPr/>
        </p:nvSpPr>
        <p:spPr>
          <a:xfrm>
            <a:off x="3232150" y="6507048"/>
            <a:ext cx="3517900" cy="303962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"/>
          <p:cNvSpPr txBox="1"/>
          <p:nvPr/>
        </p:nvSpPr>
        <p:spPr>
          <a:xfrm>
            <a:off x="3273750" y="6566169"/>
            <a:ext cx="3517800" cy="31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Substitution into expressions - 2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dk1"/>
                </a:solidFill>
              </a:rPr>
              <a:t>Example</a:t>
            </a:r>
            <a:endParaRPr sz="1100" u="sng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Expression: 2x+5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If, x=4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Substitute: 2×4+5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Step 1 (Multiplication): 8+5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Step 2 (Addition): 13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100" u="sng">
              <a:solidFill>
                <a:schemeClr val="dk1"/>
              </a:solidFill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157926" y="7123159"/>
            <a:ext cx="2967516" cy="24235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"/>
          <p:cNvSpPr txBox="1"/>
          <p:nvPr/>
        </p:nvSpPr>
        <p:spPr>
          <a:xfrm>
            <a:off x="154350" y="7129500"/>
            <a:ext cx="2971200" cy="239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Function Machine - 2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</a:rPr>
              <a:t>Input → [Operation 1] → [Operation 2] → Output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 b="1">
                <a:solidFill>
                  <a:schemeClr val="dk1"/>
                </a:solidFill>
              </a:rPr>
              <a:t>Finding the Output</a:t>
            </a:r>
            <a:endParaRPr sz="1100" b="1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Machine: Multiply by 2, add 3     Input: 4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4 → x 2 → + 3 → 11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Machine: Multiply by 5, subtract 3  Input: b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b → x 5 → - 3 → 5b - 3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2201159" y="1192859"/>
            <a:ext cx="4656900" cy="16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Function:</a:t>
            </a:r>
            <a:r>
              <a:rPr lang="en-GB" sz="1100"/>
              <a:t> mathematical relationship between an input and output, written as a rule 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Input:</a:t>
            </a:r>
            <a:r>
              <a:rPr lang="en-GB" sz="1100"/>
              <a:t> number, term or expression that goes into a function and results in an output 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Output:</a:t>
            </a:r>
            <a:r>
              <a:rPr lang="en-GB" sz="1100"/>
              <a:t> number, term or expression that results from a function being applied to an input 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Inverse:</a:t>
            </a:r>
            <a:r>
              <a:rPr lang="en-GB" sz="1100"/>
              <a:t> opposite effect of 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Substitution: </a:t>
            </a:r>
            <a:r>
              <a:rPr lang="en-GB" sz="1100"/>
              <a:t>replace letters with numerical values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Expression: </a:t>
            </a:r>
            <a:r>
              <a:rPr lang="en-GB" sz="1100"/>
              <a:t>collection of terms involving variables and numbers</a:t>
            </a:r>
            <a:endParaRPr sz="1100"/>
          </a:p>
        </p:txBody>
      </p:sp>
      <p:sp>
        <p:nvSpPr>
          <p:cNvPr id="167" name="Google Shape;167;p1"/>
          <p:cNvSpPr txBox="1"/>
          <p:nvPr/>
        </p:nvSpPr>
        <p:spPr>
          <a:xfrm>
            <a:off x="130278" y="1287971"/>
            <a:ext cx="2193600" cy="12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Know inverse operations.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Know correct algebraic notation e.g. 4 x b = 4b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Know how to identify square and square root on a calculator.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Know the meaning of variable, term and expression. </a:t>
            </a:r>
            <a:endParaRPr/>
          </a:p>
        </p:txBody>
      </p:sp>
      <p:sp>
        <p:nvSpPr>
          <p:cNvPr id="168" name="Google Shape;168;p1"/>
          <p:cNvSpPr txBox="1"/>
          <p:nvPr/>
        </p:nvSpPr>
        <p:spPr>
          <a:xfrm>
            <a:off x="638175" y="8440550"/>
            <a:ext cx="2667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FF00FF"/>
                </a:solidFill>
              </a:rPr>
              <a:t>8</a:t>
            </a:r>
            <a:endParaRPr sz="1100">
              <a:solidFill>
                <a:srgbClr val="FF00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9D14A7-305E-DB01-8C74-1446E0A4BC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59" y="1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"/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"/>
          <p:cNvSpPr/>
          <p:nvPr/>
        </p:nvSpPr>
        <p:spPr>
          <a:xfrm>
            <a:off x="3171775" y="2825750"/>
            <a:ext cx="3517800" cy="32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Substitution into expressions - 1 step</a:t>
            </a:r>
            <a:endParaRPr b="1" u="sng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 u="sng"/>
              <a:t>I</a:t>
            </a:r>
            <a:r>
              <a:rPr lang="en-GB" sz="1100"/>
              <a:t>f x=8, what is the value of x+5?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/>
              <a:t>If y=15, what is the value of y−7?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/>
              <a:t>If a=6, what is the value of 3a?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/>
              <a:t>If b=20, what is the value of</a:t>
            </a:r>
            <a:r>
              <a:rPr lang="en-GB" sz="11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 </a:t>
            </a:r>
            <a:r>
              <a:rPr lang="en-GB" sz="1100"/>
              <a:t> </a:t>
            </a:r>
            <a:r>
              <a:rPr lang="en-GB" sz="1100" u="sng"/>
              <a:t>b</a:t>
            </a:r>
            <a:r>
              <a:rPr lang="en-GB" sz="1100"/>
              <a:t>?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/>
              <a:t>                                              4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/>
              <a:t>If c=9, what is the value of c</a:t>
            </a:r>
            <a:r>
              <a:rPr lang="en-GB" sz="1100" baseline="30000"/>
              <a:t>2</a:t>
            </a:r>
            <a:r>
              <a:rPr lang="en-GB" sz="1100"/>
              <a:t>?</a:t>
            </a:r>
            <a:endParaRPr sz="11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175" name="Google Shape;175;p2"/>
          <p:cNvSpPr/>
          <p:nvPr/>
        </p:nvSpPr>
        <p:spPr>
          <a:xfrm>
            <a:off x="126760" y="4058567"/>
            <a:ext cx="2933940" cy="210109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"/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"/>
          <p:cNvSpPr txBox="1"/>
          <p:nvPr/>
        </p:nvSpPr>
        <p:spPr>
          <a:xfrm>
            <a:off x="133423" y="6346010"/>
            <a:ext cx="3517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Function Machine - 2 step</a:t>
            </a:r>
            <a:endParaRPr/>
          </a:p>
        </p:txBody>
      </p:sp>
      <p:sp>
        <p:nvSpPr>
          <p:cNvPr id="178" name="Google Shape;178;p2"/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"/>
          <p:cNvSpPr txBox="1"/>
          <p:nvPr/>
        </p:nvSpPr>
        <p:spPr>
          <a:xfrm>
            <a:off x="3159826" y="6346000"/>
            <a:ext cx="3612900" cy="20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Substitution into expressions - 2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>
                <a:solidFill>
                  <a:schemeClr val="dk1"/>
                </a:solidFill>
              </a:rPr>
              <a:t>If m=5, what is the value of 3m−4?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If p=7, what is the value of 2(p+1)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</p:txBody>
      </p:sp>
      <p:sp>
        <p:nvSpPr>
          <p:cNvPr id="180" name="Google Shape;180;p2"/>
          <p:cNvSpPr/>
          <p:nvPr/>
        </p:nvSpPr>
        <p:spPr>
          <a:xfrm>
            <a:off x="133414" y="4058575"/>
            <a:ext cx="2934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Function Machine - 1 step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</p:txBody>
      </p:sp>
      <p:sp>
        <p:nvSpPr>
          <p:cNvPr id="181" name="Google Shape;181;p2"/>
          <p:cNvSpPr txBox="1"/>
          <p:nvPr/>
        </p:nvSpPr>
        <p:spPr>
          <a:xfrm>
            <a:off x="2118236" y="60667"/>
            <a:ext cx="497101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Algebra – Algebraic Notation and Substitution</a:t>
            </a:r>
            <a:endParaRPr/>
          </a:p>
        </p:txBody>
      </p:sp>
      <p:sp>
        <p:nvSpPr>
          <p:cNvPr id="182" name="Google Shape;182;p2"/>
          <p:cNvSpPr txBox="1"/>
          <p:nvPr/>
        </p:nvSpPr>
        <p:spPr>
          <a:xfrm>
            <a:off x="194175" y="1323975"/>
            <a:ext cx="2686200" cy="23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The inverse of addition is…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The inverse of division is…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The inverse of squaring is…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Complete the calculation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8 +            = 15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5 x            = 65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183" name="Google Shape;183;p2"/>
          <p:cNvSpPr txBox="1"/>
          <p:nvPr/>
        </p:nvSpPr>
        <p:spPr>
          <a:xfrm>
            <a:off x="565663" y="2714625"/>
            <a:ext cx="266700" cy="228600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2"/>
          <p:cNvSpPr txBox="1"/>
          <p:nvPr/>
        </p:nvSpPr>
        <p:spPr>
          <a:xfrm>
            <a:off x="565663" y="3200400"/>
            <a:ext cx="266700" cy="228600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2"/>
          <p:cNvSpPr txBox="1"/>
          <p:nvPr/>
        </p:nvSpPr>
        <p:spPr>
          <a:xfrm>
            <a:off x="3124225" y="1200150"/>
            <a:ext cx="3612900" cy="15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Define the following keywords: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Function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Input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Output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Inverse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Substitution</a:t>
            </a:r>
            <a:endParaRPr sz="11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/>
              <a:t>Expression</a:t>
            </a:r>
            <a:endParaRPr sz="1100" b="1"/>
          </a:p>
        </p:txBody>
      </p:sp>
      <p:pic>
        <p:nvPicPr>
          <p:cNvPr id="186" name="Google Shape;186;p2"/>
          <p:cNvPicPr preferRelativeResize="0"/>
          <p:nvPr/>
        </p:nvPicPr>
        <p:blipFill rotWithShape="1">
          <a:blip r:embed="rId3">
            <a:alphaModFix/>
          </a:blip>
          <a:srcRect l="41861" t="27728" r="39700" b="60176"/>
          <a:stretch/>
        </p:blipFill>
        <p:spPr>
          <a:xfrm>
            <a:off x="194175" y="4487125"/>
            <a:ext cx="1481150" cy="550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"/>
          <p:cNvPicPr preferRelativeResize="0"/>
          <p:nvPr/>
        </p:nvPicPr>
        <p:blipFill rotWithShape="1">
          <a:blip r:embed="rId4">
            <a:alphaModFix/>
          </a:blip>
          <a:srcRect l="63787" t="49261" r="18604" b="39528"/>
          <a:stretch/>
        </p:blipFill>
        <p:spPr>
          <a:xfrm>
            <a:off x="194176" y="5266738"/>
            <a:ext cx="1409700" cy="508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"/>
          <p:cNvPicPr preferRelativeResize="0"/>
          <p:nvPr/>
        </p:nvPicPr>
        <p:blipFill rotWithShape="1">
          <a:blip r:embed="rId5">
            <a:alphaModFix/>
          </a:blip>
          <a:srcRect l="41694" t="81415" r="34052" b="7079"/>
          <a:stretch/>
        </p:blipFill>
        <p:spPr>
          <a:xfrm>
            <a:off x="194175" y="6653801"/>
            <a:ext cx="2329950" cy="62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"/>
          <p:cNvPicPr preferRelativeResize="0"/>
          <p:nvPr/>
        </p:nvPicPr>
        <p:blipFill rotWithShape="1">
          <a:blip r:embed="rId6">
            <a:alphaModFix/>
          </a:blip>
          <a:srcRect l="42192" t="33038" r="35382" b="55162"/>
          <a:stretch/>
        </p:blipFill>
        <p:spPr>
          <a:xfrm>
            <a:off x="194174" y="7556099"/>
            <a:ext cx="2107278" cy="62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"/>
          <p:cNvPicPr preferRelativeResize="0"/>
          <p:nvPr/>
        </p:nvPicPr>
        <p:blipFill rotWithShape="1">
          <a:blip r:embed="rId7">
            <a:alphaModFix/>
          </a:blip>
          <a:srcRect l="42192" t="71386" r="27242" b="17109"/>
          <a:stretch/>
        </p:blipFill>
        <p:spPr>
          <a:xfrm>
            <a:off x="241800" y="8515538"/>
            <a:ext cx="2543175" cy="542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492D1DD-471D-4590-3E7F-902A48B212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759" y="1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7" ma:contentTypeDescription="Create a new document." ma:contentTypeScope="" ma:versionID="6271a692163063d8b6f2b175744833fa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ba348498c1c6fa715e6315713b4ec319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3E032B-9785-43D5-BA66-7BCC6531561E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852D1AEF-1B38-4F73-8A52-B233A58005C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FDC437-2F48-4462-9303-1FEEBEADF3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</Words>
  <Application>Microsoft Office PowerPoint</Application>
  <PresentationFormat>A4 Paper (210x297 mm)</PresentationFormat>
  <Paragraphs>105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Cambria Math</vt:lpstr>
      <vt:lpstr>Arial</vt:lpstr>
      <vt:lpstr>Office Theme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2026-05-21T08:16:46Z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