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4"/>
    <p:sldMasterId id="2147483672" r:id="rId5"/>
  </p:sldMasterIdLst>
  <p:notesMasterIdLst>
    <p:notesMasterId r:id="rId8"/>
  </p:notesMasterIdLst>
  <p:sldIdLst>
    <p:sldId id="256" r:id="rId6"/>
    <p:sldId id="257" r:id="rId7"/>
  </p:sldIdLst>
  <p:sldSz cx="6858000" cy="9906000" type="A4"/>
  <p:notesSz cx="7010400" cy="92964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9" roundtripDataSignature="AMtx7mhnIXEvPTAm9DkT+zvMxyN+uGpqE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F8AAC73-302E-427B-8959-62857CA4CECB}" v="2" dt="2026-06-23T14:01:29.10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941" autoAdjust="0"/>
    <p:restoredTop sz="94660"/>
  </p:normalViewPr>
  <p:slideViewPr>
    <p:cSldViewPr snapToGrid="0">
      <p:cViewPr varScale="1">
        <p:scale>
          <a:sx n="82" d="100"/>
          <a:sy n="82" d="100"/>
        </p:scale>
        <p:origin x="319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customschemas.google.com/relationships/presentationmetadata" Target="metadata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L Webster" userId="e46f0a3f-fc4e-4d7b-94a6-4acf829689c1" providerId="ADAL" clId="{4981A51B-DD4C-40D0-ACC6-95C2C4B61EA3}"/>
    <pc:docChg chg="modSld">
      <pc:chgData name="Mrs L Webster" userId="e46f0a3f-fc4e-4d7b-94a6-4acf829689c1" providerId="ADAL" clId="{4981A51B-DD4C-40D0-ACC6-95C2C4B61EA3}" dt="2026-06-23T14:01:31.699" v="3" actId="1076"/>
      <pc:docMkLst>
        <pc:docMk/>
      </pc:docMkLst>
      <pc:sldChg chg="addSp modSp mod">
        <pc:chgData name="Mrs L Webster" userId="e46f0a3f-fc4e-4d7b-94a6-4acf829689c1" providerId="ADAL" clId="{4981A51B-DD4C-40D0-ACC6-95C2C4B61EA3}" dt="2026-06-23T14:01:27.490" v="1"/>
        <pc:sldMkLst>
          <pc:docMk/>
          <pc:sldMk cId="0" sldId="256"/>
        </pc:sldMkLst>
        <pc:spChg chg="mod">
          <ac:chgData name="Mrs L Webster" userId="e46f0a3f-fc4e-4d7b-94a6-4acf829689c1" providerId="ADAL" clId="{4981A51B-DD4C-40D0-ACC6-95C2C4B61EA3}" dt="2026-06-23T14:01:26.563" v="0" actId="1076"/>
          <ac:spMkLst>
            <pc:docMk/>
            <pc:sldMk cId="0" sldId="256"/>
            <ac:spMk id="226" creationId="{00000000-0000-0000-0000-000000000000}"/>
          </ac:spMkLst>
        </pc:spChg>
        <pc:picChg chg="add mod">
          <ac:chgData name="Mrs L Webster" userId="e46f0a3f-fc4e-4d7b-94a6-4acf829689c1" providerId="ADAL" clId="{4981A51B-DD4C-40D0-ACC6-95C2C4B61EA3}" dt="2026-06-23T14:01:27.490" v="1"/>
          <ac:picMkLst>
            <pc:docMk/>
            <pc:sldMk cId="0" sldId="256"/>
            <ac:picMk id="2" creationId="{DD5DC012-C007-3DDC-0021-7F9C073AF301}"/>
          </ac:picMkLst>
        </pc:picChg>
      </pc:sldChg>
      <pc:sldChg chg="addSp modSp mod">
        <pc:chgData name="Mrs L Webster" userId="e46f0a3f-fc4e-4d7b-94a6-4acf829689c1" providerId="ADAL" clId="{4981A51B-DD4C-40D0-ACC6-95C2C4B61EA3}" dt="2026-06-23T14:01:31.699" v="3" actId="1076"/>
        <pc:sldMkLst>
          <pc:docMk/>
          <pc:sldMk cId="4154648508" sldId="257"/>
        </pc:sldMkLst>
        <pc:spChg chg="mod">
          <ac:chgData name="Mrs L Webster" userId="e46f0a3f-fc4e-4d7b-94a6-4acf829689c1" providerId="ADAL" clId="{4981A51B-DD4C-40D0-ACC6-95C2C4B61EA3}" dt="2026-06-23T14:01:31.699" v="3" actId="1076"/>
          <ac:spMkLst>
            <pc:docMk/>
            <pc:sldMk cId="4154648508" sldId="257"/>
            <ac:spMk id="226" creationId="{00000000-0000-0000-0000-000000000000}"/>
          </ac:spMkLst>
        </pc:spChg>
        <pc:picChg chg="add mod">
          <ac:chgData name="Mrs L Webster" userId="e46f0a3f-fc4e-4d7b-94a6-4acf829689c1" providerId="ADAL" clId="{4981A51B-DD4C-40D0-ACC6-95C2C4B61EA3}" dt="2026-06-23T14:01:29.103" v="2"/>
          <ac:picMkLst>
            <pc:docMk/>
            <pc:sldMk cId="4154648508" sldId="257"/>
            <ac:picMk id="4" creationId="{89B51204-79D0-1160-C367-0FC455DEB5FC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68625" y="697225"/>
            <a:ext cx="4673825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1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" name="Google Shape;224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98700" y="696913"/>
            <a:ext cx="24130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1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" name="Google Shape;224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98700" y="696913"/>
            <a:ext cx="24130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46270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7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6" name="Google Shape;16;p7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" name="Google Shape;17;p7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" name="Google Shape;18;p7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" name="Google Shape;19;p7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8"/>
          <p:cNvSpPr txBox="1"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2" name="Google Shape;22;p8"/>
          <p:cNvSpPr txBox="1"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500"/>
              <a:buFont typeface="Arial"/>
              <a:buNone/>
              <a:defRPr sz="1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350"/>
              <a:buFont typeface="Arial"/>
              <a:buNone/>
              <a:defRPr sz="135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3" name="Google Shape;23;p8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4" name="Google Shape;24;p8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5" name="Google Shape;25;p8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9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8" name="Google Shape;28;p9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9" name="Google Shape;29;p9"/>
          <p:cNvSpPr txBox="1">
            <a:spLocks noGrp="1"/>
          </p:cNvSpPr>
          <p:nvPr>
            <p:ph type="body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0" name="Google Shape;30;p9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1" name="Google Shape;31;p9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2" name="Google Shape;32;p9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0"/>
          <p:cNvSpPr txBox="1"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35" name="Google Shape;35;p10"/>
          <p:cNvSpPr txBox="1"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None/>
              <a:defRPr sz="135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6" name="Google Shape;36;p10"/>
          <p:cNvSpPr txBox="1">
            <a:spLocks noGrp="1"/>
          </p:cNvSpPr>
          <p:nvPr>
            <p:ph type="body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7" name="Google Shape;37;p10"/>
          <p:cNvSpPr txBox="1">
            <a:spLocks noGrp="1"/>
          </p:cNvSpPr>
          <p:nvPr>
            <p:ph type="body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None/>
              <a:defRPr sz="135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body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9" name="Google Shape;39;p10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0" name="Google Shape;40;p10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1" name="Google Shape;41;p10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1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5" name="Google Shape;45;p11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6" name="Google Shape;46;p11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2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9" name="Google Shape;49;p12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0" name="Google Shape;50;p12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3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body"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619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body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Font typeface="Arial"/>
              <a:buNone/>
              <a:defRPr sz="10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0" name="Google Shape;60;p14"/>
          <p:cNvSpPr>
            <a:spLocks noGrp="1"/>
          </p:cNvSpPr>
          <p:nvPr>
            <p:ph type="pic" idx="2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</p:sp>
      <p:sp>
        <p:nvSpPr>
          <p:cNvPr id="61" name="Google Shape;61;p14"/>
          <p:cNvSpPr txBox="1">
            <a:spLocks noGrp="1"/>
          </p:cNvSpPr>
          <p:nvPr>
            <p:ph type="body" idx="1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Font typeface="Arial"/>
              <a:buNone/>
              <a:defRPr sz="10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14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7" name="Google Shape;67;p15"/>
          <p:cNvSpPr txBox="1">
            <a:spLocks noGrp="1"/>
          </p:cNvSpPr>
          <p:nvPr>
            <p:ph type="body" idx="1"/>
          </p:nvPr>
        </p:nvSpPr>
        <p:spPr>
          <a:xfrm rot="5400000">
            <a:off x="286367" y="2822135"/>
            <a:ext cx="6285266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8" name="Google Shape;68;p15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9" name="Google Shape;69;p15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6"/>
          <p:cNvSpPr txBox="1">
            <a:spLocks noGrp="1"/>
          </p:cNvSpPr>
          <p:nvPr>
            <p:ph type="title"/>
          </p:nvPr>
        </p:nvSpPr>
        <p:spPr>
          <a:xfrm rot="5400000">
            <a:off x="1449696" y="3985464"/>
            <a:ext cx="8394877" cy="147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3" name="Google Shape;73;p16"/>
          <p:cNvSpPr txBox="1">
            <a:spLocks noGrp="1"/>
          </p:cNvSpPr>
          <p:nvPr>
            <p:ph type="body" idx="1"/>
          </p:nvPr>
        </p:nvSpPr>
        <p:spPr>
          <a:xfrm rot="5400000">
            <a:off x="-1550679" y="2549570"/>
            <a:ext cx="8394877" cy="43505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4" name="Google Shape;74;p16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5" name="Google Shape;75;p16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28"/>
          <p:cNvSpPr txBox="1"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55" name="Google Shape;155;p28"/>
          <p:cNvSpPr txBox="1"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6" name="Google Shape;156;p28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7" name="Google Shape;157;p28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8" name="Google Shape;158;p28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29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61" name="Google Shape;161;p29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2" name="Google Shape;162;p29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3" name="Google Shape;163;p29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4" name="Google Shape;164;p29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30"/>
          <p:cNvSpPr txBox="1"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67" name="Google Shape;167;p30"/>
          <p:cNvSpPr txBox="1"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8" name="Google Shape;168;p30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9" name="Google Shape;169;p30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0" name="Google Shape;170;p30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31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73" name="Google Shape;173;p31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4" name="Google Shape;174;p31"/>
          <p:cNvSpPr txBox="1">
            <a:spLocks noGrp="1"/>
          </p:cNvSpPr>
          <p:nvPr>
            <p:ph type="body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5" name="Google Shape;175;p31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6" name="Google Shape;176;p31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7" name="Google Shape;177;p31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32"/>
          <p:cNvSpPr txBox="1"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80" name="Google Shape;180;p32"/>
          <p:cNvSpPr txBox="1"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1" name="Google Shape;181;p32"/>
          <p:cNvSpPr txBox="1">
            <a:spLocks noGrp="1"/>
          </p:cNvSpPr>
          <p:nvPr>
            <p:ph type="body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2" name="Google Shape;182;p32"/>
          <p:cNvSpPr txBox="1">
            <a:spLocks noGrp="1"/>
          </p:cNvSpPr>
          <p:nvPr>
            <p:ph type="body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3" name="Google Shape;183;p32"/>
          <p:cNvSpPr txBox="1">
            <a:spLocks noGrp="1"/>
          </p:cNvSpPr>
          <p:nvPr>
            <p:ph type="body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4" name="Google Shape;184;p32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5" name="Google Shape;185;p32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6" name="Google Shape;186;p32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33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89" name="Google Shape;189;p33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0" name="Google Shape;190;p33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1" name="Google Shape;191;p33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34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4" name="Google Shape;194;p34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5" name="Google Shape;195;p34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35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98" name="Google Shape;198;p35"/>
          <p:cNvSpPr txBox="1">
            <a:spLocks noGrp="1"/>
          </p:cNvSpPr>
          <p:nvPr>
            <p:ph type="body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9" name="Google Shape;199;p35"/>
          <p:cNvSpPr txBox="1">
            <a:spLocks noGrp="1"/>
          </p:cNvSpPr>
          <p:nvPr>
            <p:ph type="body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0" name="Google Shape;200;p35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1" name="Google Shape;201;p35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2" name="Google Shape;202;p35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36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05" name="Google Shape;205;p36"/>
          <p:cNvSpPr>
            <a:spLocks noGrp="1"/>
          </p:cNvSpPr>
          <p:nvPr>
            <p:ph type="pic" idx="2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</p:sp>
      <p:sp>
        <p:nvSpPr>
          <p:cNvPr id="206" name="Google Shape;206;p36"/>
          <p:cNvSpPr txBox="1">
            <a:spLocks noGrp="1"/>
          </p:cNvSpPr>
          <p:nvPr>
            <p:ph type="body" idx="1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7" name="Google Shape;207;p36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8" name="Google Shape;208;p36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9" name="Google Shape;209;p36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37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12" name="Google Shape;212;p37"/>
          <p:cNvSpPr txBox="1">
            <a:spLocks noGrp="1"/>
          </p:cNvSpPr>
          <p:nvPr>
            <p:ph type="body" idx="1"/>
          </p:nvPr>
        </p:nvSpPr>
        <p:spPr>
          <a:xfrm rot="5400000">
            <a:off x="286544" y="2821782"/>
            <a:ext cx="6284912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3" name="Google Shape;213;p37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4" name="Google Shape;214;p37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5" name="Google Shape;215;p37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38"/>
          <p:cNvSpPr txBox="1">
            <a:spLocks noGrp="1"/>
          </p:cNvSpPr>
          <p:nvPr>
            <p:ph type="title"/>
          </p:nvPr>
        </p:nvSpPr>
        <p:spPr>
          <a:xfrm rot="5400000">
            <a:off x="1450181" y="3985419"/>
            <a:ext cx="8394700" cy="1477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18" name="Google Shape;218;p38"/>
          <p:cNvSpPr txBox="1">
            <a:spLocks noGrp="1"/>
          </p:cNvSpPr>
          <p:nvPr>
            <p:ph type="body" idx="1"/>
          </p:nvPr>
        </p:nvSpPr>
        <p:spPr>
          <a:xfrm rot="5400000">
            <a:off x="-1583531" y="2582069"/>
            <a:ext cx="8394700" cy="4284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9" name="Google Shape;219;p38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20" name="Google Shape;220;p38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21" name="Google Shape;221;p38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6;p3" descr="Unity Academy Blackpool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7;p3"/>
          <p:cNvSpPr/>
          <p:nvPr/>
        </p:nvSpPr>
        <p:spPr>
          <a:xfrm>
            <a:off x="172277" y="992402"/>
            <a:ext cx="2017470" cy="1758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Google Shape;8;p3"/>
          <p:cNvSpPr/>
          <p:nvPr/>
        </p:nvSpPr>
        <p:spPr>
          <a:xfrm>
            <a:off x="2238734" y="992402"/>
            <a:ext cx="4547073" cy="1758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" name="Google Shape;9;p3"/>
          <p:cNvSpPr/>
          <p:nvPr/>
        </p:nvSpPr>
        <p:spPr>
          <a:xfrm>
            <a:off x="172277" y="2808840"/>
            <a:ext cx="2955934" cy="104055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" name="Google Shape;10;p3"/>
          <p:cNvSpPr txBox="1"/>
          <p:nvPr/>
        </p:nvSpPr>
        <p:spPr>
          <a:xfrm>
            <a:off x="154314" y="102329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Essential knowledge</a:t>
            </a:r>
            <a:endParaRPr/>
          </a:p>
        </p:txBody>
      </p:sp>
      <p:sp>
        <p:nvSpPr>
          <p:cNvPr id="11" name="Google Shape;11;p3"/>
          <p:cNvSpPr txBox="1"/>
          <p:nvPr/>
        </p:nvSpPr>
        <p:spPr>
          <a:xfrm>
            <a:off x="2220771" y="99240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Key Vocabulary</a:t>
            </a:r>
            <a:endParaRPr/>
          </a:p>
        </p:txBody>
      </p:sp>
      <p:sp>
        <p:nvSpPr>
          <p:cNvPr id="12" name="Google Shape;12;p3"/>
          <p:cNvSpPr txBox="1"/>
          <p:nvPr/>
        </p:nvSpPr>
        <p:spPr>
          <a:xfrm>
            <a:off x="154314" y="2846896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Prior learning links</a:t>
            </a: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2.png"/><Relationship Id="rId18" Type="http://schemas.openxmlformats.org/officeDocument/2006/relationships/image" Target="../media/image27.png"/><Relationship Id="rId3" Type="http://schemas.openxmlformats.org/officeDocument/2006/relationships/image" Target="../media/image12.png"/><Relationship Id="rId21" Type="http://schemas.openxmlformats.org/officeDocument/2006/relationships/image" Target="../media/image30.png"/><Relationship Id="rId7" Type="http://schemas.openxmlformats.org/officeDocument/2006/relationships/image" Target="../media/image16.png"/><Relationship Id="rId12" Type="http://schemas.openxmlformats.org/officeDocument/2006/relationships/image" Target="../media/image21.png"/><Relationship Id="rId17" Type="http://schemas.openxmlformats.org/officeDocument/2006/relationships/image" Target="../media/image26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25.png"/><Relationship Id="rId20" Type="http://schemas.openxmlformats.org/officeDocument/2006/relationships/image" Target="../media/image2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5" Type="http://schemas.openxmlformats.org/officeDocument/2006/relationships/image" Target="../media/image24.png"/><Relationship Id="rId10" Type="http://schemas.openxmlformats.org/officeDocument/2006/relationships/image" Target="../media/image19.png"/><Relationship Id="rId19" Type="http://schemas.openxmlformats.org/officeDocument/2006/relationships/image" Target="../media/image28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Relationship Id="rId14" Type="http://schemas.openxmlformats.org/officeDocument/2006/relationships/image" Target="../media/image23.png"/><Relationship Id="rId22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"/>
          <p:cNvSpPr txBox="1"/>
          <p:nvPr/>
        </p:nvSpPr>
        <p:spPr>
          <a:xfrm>
            <a:off x="2351778" y="207478"/>
            <a:ext cx="625792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Year 7 – </a:t>
            </a:r>
            <a:r>
              <a:rPr lang="en-GB" sz="1800" dirty="0">
                <a:solidFill>
                  <a:schemeClr val="dk1"/>
                </a:solidFill>
              </a:rPr>
              <a:t>Four Operations</a:t>
            </a:r>
            <a:endParaRPr dirty="0"/>
          </a:p>
        </p:txBody>
      </p:sp>
      <p:sp>
        <p:nvSpPr>
          <p:cNvPr id="227" name="Google Shape;227;p1"/>
          <p:cNvSpPr txBox="1"/>
          <p:nvPr/>
        </p:nvSpPr>
        <p:spPr>
          <a:xfrm>
            <a:off x="168549" y="3113263"/>
            <a:ext cx="2946300" cy="6001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 dirty="0">
                <a:solidFill>
                  <a:schemeClr val="dk1"/>
                </a:solidFill>
                <a:latin typeface="+mj-lt"/>
                <a:ea typeface="Calibri"/>
                <a:cs typeface="Calibri"/>
                <a:sym typeface="Calibri"/>
              </a:rPr>
              <a:t>Place value of decimals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 dirty="0">
                <a:solidFill>
                  <a:schemeClr val="dk1"/>
                </a:solidFill>
                <a:latin typeface="+mj-lt"/>
                <a:ea typeface="Calibri"/>
                <a:cs typeface="Calibri"/>
                <a:sym typeface="Calibri"/>
              </a:rPr>
              <a:t>Multiplying by powers of ten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 dirty="0">
                <a:solidFill>
                  <a:schemeClr val="dk1"/>
                </a:solidFill>
                <a:latin typeface="+mj-lt"/>
                <a:ea typeface="Calibri"/>
                <a:cs typeface="Calibri"/>
                <a:sym typeface="Calibri"/>
              </a:rPr>
              <a:t>Add and subtract integers</a:t>
            </a:r>
            <a:endParaRPr sz="1100" dirty="0">
              <a:solidFill>
                <a:schemeClr val="dk1"/>
              </a:solidFill>
              <a:latin typeface="+mj-lt"/>
            </a:endParaRPr>
          </a:p>
        </p:txBody>
      </p:sp>
      <p:sp>
        <p:nvSpPr>
          <p:cNvPr id="228" name="Google Shape;228;p1"/>
          <p:cNvSpPr/>
          <p:nvPr/>
        </p:nvSpPr>
        <p:spPr>
          <a:xfrm>
            <a:off x="3232150" y="2854777"/>
            <a:ext cx="3517900" cy="1341701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9" name="Google Shape;229;p1"/>
              <p:cNvSpPr txBox="1"/>
              <p:nvPr/>
            </p:nvSpPr>
            <p:spPr>
              <a:xfrm>
                <a:off x="3232150" y="2854777"/>
                <a:ext cx="3507560" cy="13233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b="1" u="sng" dirty="0">
                    <a:solidFill>
                      <a:schemeClr val="dk1"/>
                    </a:solidFill>
                  </a:rPr>
                  <a:t>Multiply integers</a:t>
                </a: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100" b="1" u="sng" dirty="0">
                    <a:solidFill>
                      <a:schemeClr val="dk1"/>
                    </a:solidFill>
                  </a:rPr>
                  <a:t>Multiplication of decimals</a:t>
                </a: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100" dirty="0">
                    <a:solidFill>
                      <a:schemeClr val="dk1"/>
                    </a:solidFill>
                  </a:rPr>
                  <a:t>Turn decimals into integers</a:t>
                </a: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100" dirty="0">
                    <a:solidFill>
                      <a:schemeClr val="dk1"/>
                    </a:solidFill>
                  </a:rPr>
                  <a:t>e.g. 0.2 x 0.3 = 2 x 3</a:t>
                </a: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100" dirty="0">
                    <a:solidFill>
                      <a:schemeClr val="dk1"/>
                    </a:solidFill>
                  </a:rPr>
                  <a:t>0.2 x 10 = 2</a:t>
                </a: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100" dirty="0">
                    <a:solidFill>
                      <a:schemeClr val="dk1"/>
                    </a:solidFill>
                  </a:rPr>
                  <a:t>0.3 x 10 = 3</a:t>
                </a: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100" dirty="0">
                    <a:solidFill>
                      <a:schemeClr val="dk1"/>
                    </a:solidFill>
                  </a:rPr>
                  <a:t>Therefore 6 </a:t>
                </a:r>
                <a14:m>
                  <m:oMath xmlns:m="http://schemas.openxmlformats.org/officeDocument/2006/math">
                    <m:r>
                      <a:rPr lang="en-GB" sz="1100" i="1" smtClean="0">
                        <a:solidFill>
                          <a:schemeClr val="dk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  <m:r>
                      <a:rPr lang="en-GB" sz="1100" b="0" i="1" smtClean="0">
                        <a:solidFill>
                          <a:schemeClr val="dk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10</m:t>
                    </m:r>
                    <m:r>
                      <a:rPr lang="en-GB" sz="1100" i="1" smtClean="0">
                        <a:solidFill>
                          <a:schemeClr val="dk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  <m:r>
                      <a:rPr lang="en-GB" sz="1100" b="0" i="1" smtClean="0">
                        <a:solidFill>
                          <a:schemeClr val="dk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10=0.06</m:t>
                    </m:r>
                  </m:oMath>
                </a14:m>
                <a:endParaRPr sz="1100" dirty="0">
                  <a:solidFill>
                    <a:schemeClr val="dk1"/>
                  </a:solidFill>
                </a:endParaRPr>
              </a:p>
            </p:txBody>
          </p:sp>
        </mc:Choice>
        <mc:Fallback xmlns="">
          <p:sp>
            <p:nvSpPr>
              <p:cNvPr id="229" name="Google Shape;229;p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2150" y="2854777"/>
                <a:ext cx="3507560" cy="1323399"/>
              </a:xfrm>
              <a:prstGeom prst="rect">
                <a:avLst/>
              </a:prstGeom>
              <a:blipFill>
                <a:blip r:embed="rId3"/>
                <a:stretch>
                  <a:fillRect l="-521" t="-461" b="-2304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0" name="Google Shape;230;p1"/>
          <p:cNvSpPr/>
          <p:nvPr/>
        </p:nvSpPr>
        <p:spPr>
          <a:xfrm>
            <a:off x="175734" y="3944167"/>
            <a:ext cx="2971065" cy="276638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" name="Google Shape;231;p1"/>
          <p:cNvSpPr txBox="1"/>
          <p:nvPr/>
        </p:nvSpPr>
        <p:spPr>
          <a:xfrm>
            <a:off x="154242" y="3944077"/>
            <a:ext cx="2971200" cy="815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Add and subtract integers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Remember the place value for each column. You may need to move 10 ones to the ones column to be able to subtract.</a:t>
            </a:r>
          </a:p>
        </p:txBody>
      </p:sp>
      <p:sp>
        <p:nvSpPr>
          <p:cNvPr id="232" name="Google Shape;232;p1"/>
          <p:cNvSpPr/>
          <p:nvPr/>
        </p:nvSpPr>
        <p:spPr>
          <a:xfrm>
            <a:off x="3232150" y="4293685"/>
            <a:ext cx="3525034" cy="1533182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3" name="Google Shape;233;p1"/>
              <p:cNvSpPr txBox="1"/>
              <p:nvPr/>
            </p:nvSpPr>
            <p:spPr>
              <a:xfrm>
                <a:off x="3209357" y="4293685"/>
                <a:ext cx="1959324" cy="13233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b="1" u="sng" dirty="0">
                    <a:solidFill>
                      <a:schemeClr val="dk1"/>
                    </a:solidFill>
                  </a:rPr>
                  <a:t>Divide integers</a:t>
                </a: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100" dirty="0">
                    <a:solidFill>
                      <a:schemeClr val="dk1"/>
                    </a:solidFill>
                  </a:rPr>
                  <a:t>For more complex division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100" i="1" smtClean="0">
                          <a:solidFill>
                            <a:schemeClr val="dk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÷</m:t>
                      </m:r>
                      <m:r>
                        <a:rPr lang="en-GB" sz="1100" b="0" i="1" smtClean="0">
                          <a:solidFill>
                            <a:schemeClr val="dk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24=</m:t>
                      </m:r>
                      <m:r>
                        <a:rPr lang="en-GB" sz="1100" i="1">
                          <a:solidFill>
                            <a:schemeClr val="dk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÷</m:t>
                      </m:r>
                      <m:r>
                        <a:rPr lang="en-GB" sz="1100" b="0" i="1" smtClean="0">
                          <a:solidFill>
                            <a:schemeClr val="dk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6</m:t>
                      </m:r>
                      <m:r>
                        <a:rPr lang="en-GB" sz="1100" i="1">
                          <a:solidFill>
                            <a:schemeClr val="dk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÷</m:t>
                      </m:r>
                      <m:r>
                        <a:rPr lang="en-GB" sz="1100" b="0" i="1" smtClean="0">
                          <a:solidFill>
                            <a:schemeClr val="dk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4</m:t>
                      </m:r>
                    </m:oMath>
                  </m:oMathPara>
                </a14:m>
                <a:endParaRPr lang="en-GB" sz="1100" dirty="0">
                  <a:solidFill>
                    <a:schemeClr val="dk1"/>
                  </a:solidFill>
                </a:endParaRPr>
              </a:p>
              <a:p>
                <a:r>
                  <a:rPr lang="en-GB" sz="1100" dirty="0">
                    <a:solidFill>
                      <a:schemeClr val="dk1"/>
                    </a:solidFill>
                  </a:rPr>
                  <a:t>Break the division down into more steps using factors</a:t>
                </a:r>
              </a:p>
              <a:p>
                <a:endParaRPr lang="en-GB" sz="1100" dirty="0">
                  <a:solidFill>
                    <a:schemeClr val="dk1"/>
                  </a:solidFill>
                </a:endParaRP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GB" sz="1100" dirty="0">
                  <a:solidFill>
                    <a:schemeClr val="dk1"/>
                  </a:solidFill>
                </a:endParaRPr>
              </a:p>
            </p:txBody>
          </p:sp>
        </mc:Choice>
        <mc:Fallback xmlns="">
          <p:sp>
            <p:nvSpPr>
              <p:cNvPr id="233" name="Google Shape;233;p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09357" y="4293685"/>
                <a:ext cx="1959324" cy="1323399"/>
              </a:xfrm>
              <a:prstGeom prst="rect">
                <a:avLst/>
              </a:prstGeom>
              <a:blipFill>
                <a:blip r:embed="rId4"/>
                <a:stretch>
                  <a:fillRect l="-932" t="-461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4" name="Google Shape;234;p1"/>
          <p:cNvSpPr/>
          <p:nvPr/>
        </p:nvSpPr>
        <p:spPr>
          <a:xfrm>
            <a:off x="175734" y="6843580"/>
            <a:ext cx="2967516" cy="2892834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5" name="Google Shape;235;p1"/>
          <p:cNvSpPr txBox="1"/>
          <p:nvPr/>
        </p:nvSpPr>
        <p:spPr>
          <a:xfrm>
            <a:off x="204631" y="6843580"/>
            <a:ext cx="2802000" cy="815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Multiply by 10, 100, 1000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Every 10 means that the place value of the number increases. When multiplying by 100 the number moves 2 place value</a:t>
            </a:r>
            <a:endParaRPr lang="en-GB" sz="1100" dirty="0"/>
          </a:p>
        </p:txBody>
      </p:sp>
      <p:sp>
        <p:nvSpPr>
          <p:cNvPr id="237" name="Google Shape;237;p1"/>
          <p:cNvSpPr txBox="1"/>
          <p:nvPr/>
        </p:nvSpPr>
        <p:spPr>
          <a:xfrm>
            <a:off x="181129" y="1195616"/>
            <a:ext cx="1946400" cy="131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dirty="0"/>
              <a:t>Times Tables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dirty="0"/>
              <a:t>Place value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dirty="0"/>
              <a:t>BIDMAS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dirty="0"/>
              <a:t>Powers of 10</a:t>
            </a:r>
            <a:endParaRPr dirty="0"/>
          </a:p>
        </p:txBody>
      </p:sp>
      <p:sp>
        <p:nvSpPr>
          <p:cNvPr id="32" name="Google Shape;232;p1">
            <a:extLst>
              <a:ext uri="{FF2B5EF4-FFF2-40B4-BE49-F238E27FC236}">
                <a16:creationId xmlns:a16="http://schemas.microsoft.com/office/drawing/2014/main" id="{78DD19A0-01AB-4512-B3B7-F584B842CEF6}"/>
              </a:ext>
            </a:extLst>
          </p:cNvPr>
          <p:cNvSpPr/>
          <p:nvPr/>
        </p:nvSpPr>
        <p:spPr>
          <a:xfrm>
            <a:off x="3232150" y="6039119"/>
            <a:ext cx="3517900" cy="1845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" name="Google Shape;233;p1">
            <a:extLst>
              <a:ext uri="{FF2B5EF4-FFF2-40B4-BE49-F238E27FC236}">
                <a16:creationId xmlns:a16="http://schemas.microsoft.com/office/drawing/2014/main" id="{B296B08F-7E9C-472A-A03B-F2D1E8CB7749}"/>
              </a:ext>
            </a:extLst>
          </p:cNvPr>
          <p:cNvSpPr txBox="1"/>
          <p:nvPr/>
        </p:nvSpPr>
        <p:spPr>
          <a:xfrm>
            <a:off x="3209357" y="6050170"/>
            <a:ext cx="3517800" cy="11541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Divide decimals by integers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The place holder in division methods is essential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Ensure that any amount left over is carried to the next number during short division 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</p:txBody>
      </p:sp>
      <p:sp>
        <p:nvSpPr>
          <p:cNvPr id="38" name="Google Shape;232;p1">
            <a:extLst>
              <a:ext uri="{FF2B5EF4-FFF2-40B4-BE49-F238E27FC236}">
                <a16:creationId xmlns:a16="http://schemas.microsoft.com/office/drawing/2014/main" id="{48488B27-EFC6-448F-BB61-FF925F753583}"/>
              </a:ext>
            </a:extLst>
          </p:cNvPr>
          <p:cNvSpPr/>
          <p:nvPr/>
        </p:nvSpPr>
        <p:spPr>
          <a:xfrm>
            <a:off x="3232150" y="7959625"/>
            <a:ext cx="3517900" cy="1731200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Google Shape;233;p1">
                <a:extLst>
                  <a:ext uri="{FF2B5EF4-FFF2-40B4-BE49-F238E27FC236}">
                    <a16:creationId xmlns:a16="http://schemas.microsoft.com/office/drawing/2014/main" id="{4BB80887-1A29-4E93-BDE8-1C41B590C283}"/>
                  </a:ext>
                </a:extLst>
              </p:cNvPr>
              <p:cNvSpPr txBox="1"/>
              <p:nvPr/>
            </p:nvSpPr>
            <p:spPr>
              <a:xfrm>
                <a:off x="3143250" y="7959625"/>
                <a:ext cx="3517800" cy="13695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b="1" u="sng" dirty="0">
                    <a:solidFill>
                      <a:schemeClr val="dk1"/>
                    </a:solidFill>
                  </a:rPr>
                  <a:t>Order of Operations</a:t>
                </a: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100" dirty="0">
                    <a:solidFill>
                      <a:schemeClr val="dk1"/>
                    </a:solidFill>
                  </a:rPr>
                  <a:t>If you have operations that are on the same tier work from left to right</a:t>
                </a: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100" dirty="0">
                    <a:solidFill>
                      <a:schemeClr val="dk1"/>
                    </a:solidFill>
                  </a:rPr>
                  <a:t>e.g. </a:t>
                </a: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100" dirty="0">
                    <a:solidFill>
                      <a:schemeClr val="dk1"/>
                    </a:solidFill>
                  </a:rPr>
                  <a:t>3 x 4 </a:t>
                </a:r>
                <a14:m>
                  <m:oMath xmlns:m="http://schemas.openxmlformats.org/officeDocument/2006/math">
                    <m:r>
                      <a:rPr lang="en-GB" sz="1100" i="1" smtClean="0">
                        <a:solidFill>
                          <a:schemeClr val="dk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1100" dirty="0">
                    <a:solidFill>
                      <a:schemeClr val="dk1"/>
                    </a:solidFill>
                  </a:rPr>
                  <a:t> 2</a:t>
                </a: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100" dirty="0">
                    <a:solidFill>
                      <a:schemeClr val="dk1"/>
                    </a:solidFill>
                  </a:rPr>
                  <a:t>12 </a:t>
                </a:r>
                <a14:m>
                  <m:oMath xmlns:m="http://schemas.openxmlformats.org/officeDocument/2006/math">
                    <m:r>
                      <a:rPr lang="en-GB" sz="1100" i="1" smtClean="0">
                        <a:solidFill>
                          <a:schemeClr val="dk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1100" dirty="0">
                    <a:solidFill>
                      <a:schemeClr val="dk1"/>
                    </a:solidFill>
                  </a:rPr>
                  <a:t> 2 = 6</a:t>
                </a: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b="1" u="sng" dirty="0">
                  <a:solidFill>
                    <a:schemeClr val="dk1"/>
                  </a:solidFill>
                </a:endParaRPr>
              </a:p>
            </p:txBody>
          </p:sp>
        </mc:Choice>
        <mc:Fallback xmlns="">
          <p:sp>
            <p:nvSpPr>
              <p:cNvPr id="39" name="Google Shape;233;p1">
                <a:extLst>
                  <a:ext uri="{FF2B5EF4-FFF2-40B4-BE49-F238E27FC236}">
                    <a16:creationId xmlns:a16="http://schemas.microsoft.com/office/drawing/2014/main" id="{4BB80887-1A29-4E93-BDE8-1C41B590C28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43250" y="7959625"/>
                <a:ext cx="3517800" cy="1369565"/>
              </a:xfrm>
              <a:prstGeom prst="rect">
                <a:avLst/>
              </a:prstGeom>
              <a:blipFill>
                <a:blip r:embed="rId5"/>
                <a:stretch>
                  <a:fillRect l="-520" t="-893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9" name="Picture 18">
            <a:extLst>
              <a:ext uri="{FF2B5EF4-FFF2-40B4-BE49-F238E27FC236}">
                <a16:creationId xmlns:a16="http://schemas.microsoft.com/office/drawing/2014/main" id="{29C2272E-A003-4A62-82BE-2651DAC0623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9194" y="4861394"/>
            <a:ext cx="2806337" cy="1446678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5ADC7D1D-82CF-4D16-A8F2-8AEA819B0DA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86154" y="4590938"/>
            <a:ext cx="1553556" cy="55807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25038E8F-9123-4DA4-BBCF-DB1C00006C0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74967" y="2883768"/>
            <a:ext cx="1475083" cy="914552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6799A79F-523C-4BE7-8B03-60E83E4D403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66955" y="8511057"/>
            <a:ext cx="2427572" cy="1041436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DF2D48EA-D44B-4707-BC0C-1517B86702F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49194" y="7670816"/>
            <a:ext cx="2438740" cy="2019582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FD2DA9DA-AD6F-44E2-A677-7B8447D6BEF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368691" y="6967684"/>
            <a:ext cx="1188482" cy="768638"/>
          </a:xfrm>
          <a:prstGeom prst="rect">
            <a:avLst/>
          </a:prstGeom>
        </p:spPr>
      </p:pic>
      <p:sp>
        <p:nvSpPr>
          <p:cNvPr id="68" name="Google Shape;237;p1">
            <a:extLst>
              <a:ext uri="{FF2B5EF4-FFF2-40B4-BE49-F238E27FC236}">
                <a16:creationId xmlns:a16="http://schemas.microsoft.com/office/drawing/2014/main" id="{626FC629-FDA1-400E-81D6-EF2BDE8C12B0}"/>
              </a:ext>
            </a:extLst>
          </p:cNvPr>
          <p:cNvSpPr txBox="1"/>
          <p:nvPr/>
        </p:nvSpPr>
        <p:spPr>
          <a:xfrm>
            <a:off x="2273450" y="1238654"/>
            <a:ext cx="4387600" cy="131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100" dirty="0"/>
              <a:t>Divisor: The number we divide by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100" dirty="0"/>
              <a:t>Commutative – Changing the order of operations does not change the result (x and +)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100" dirty="0"/>
              <a:t>Place value – Value of a digit depending on its place in a number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100" dirty="0"/>
              <a:t>Place holder – We use 0 as a place holder to show that there are none of a particular place in a number </a:t>
            </a:r>
            <a:endParaRPr sz="11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D5DC012-C007-3DDC-0021-7F9C073AF30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79105" y="42816"/>
            <a:ext cx="1807549" cy="90948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"/>
          <p:cNvSpPr txBox="1"/>
          <p:nvPr/>
        </p:nvSpPr>
        <p:spPr>
          <a:xfrm>
            <a:off x="2081368" y="204333"/>
            <a:ext cx="625792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Year 7 – </a:t>
            </a:r>
            <a:r>
              <a:rPr lang="en-GB" sz="1800" dirty="0">
                <a:solidFill>
                  <a:schemeClr val="dk1"/>
                </a:solidFill>
              </a:rPr>
              <a:t>Four Operations</a:t>
            </a:r>
            <a:endParaRPr dirty="0"/>
          </a:p>
        </p:txBody>
      </p:sp>
      <p:sp>
        <p:nvSpPr>
          <p:cNvPr id="228" name="Google Shape;228;p1"/>
          <p:cNvSpPr/>
          <p:nvPr/>
        </p:nvSpPr>
        <p:spPr>
          <a:xfrm>
            <a:off x="3232150" y="2854777"/>
            <a:ext cx="3517900" cy="105691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" name="Google Shape;229;p1"/>
          <p:cNvSpPr txBox="1"/>
          <p:nvPr/>
        </p:nvSpPr>
        <p:spPr>
          <a:xfrm>
            <a:off x="3232150" y="2854777"/>
            <a:ext cx="3738000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Multiply integers</a:t>
            </a:r>
            <a:endParaRPr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a.)	b.)	c.)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>
              <a:solidFill>
                <a:schemeClr val="dk1"/>
              </a:solidFill>
            </a:endParaRPr>
          </a:p>
        </p:txBody>
      </p:sp>
      <p:sp>
        <p:nvSpPr>
          <p:cNvPr id="230" name="Google Shape;230;p1"/>
          <p:cNvSpPr/>
          <p:nvPr/>
        </p:nvSpPr>
        <p:spPr>
          <a:xfrm>
            <a:off x="175734" y="3944167"/>
            <a:ext cx="2971065" cy="276638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" name="Google Shape;231;p1"/>
          <p:cNvSpPr txBox="1"/>
          <p:nvPr/>
        </p:nvSpPr>
        <p:spPr>
          <a:xfrm>
            <a:off x="154242" y="3944077"/>
            <a:ext cx="2971200" cy="23390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Add and subtract integers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Find the answer to the following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a.) 12 + 19	     f.) 476 + 352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b.) 24 + 37	     g.) 798 + 342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c.) 68 + 92	     h.) 1028 + 86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d.) 96 + 37	     </a:t>
            </a:r>
            <a:r>
              <a:rPr lang="en-GB" sz="1100" dirty="0" err="1">
                <a:solidFill>
                  <a:schemeClr val="dk1"/>
                </a:solidFill>
              </a:rPr>
              <a:t>i</a:t>
            </a:r>
            <a:r>
              <a:rPr lang="en-GB" sz="1100" dirty="0">
                <a:solidFill>
                  <a:schemeClr val="dk1"/>
                </a:solidFill>
              </a:rPr>
              <a:t>.) 1476 + 265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e.) 112 + 87	     j.) 2056 + 1972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</p:txBody>
      </p:sp>
      <p:sp>
        <p:nvSpPr>
          <p:cNvPr id="232" name="Google Shape;232;p1"/>
          <p:cNvSpPr/>
          <p:nvPr/>
        </p:nvSpPr>
        <p:spPr>
          <a:xfrm>
            <a:off x="3225016" y="3940718"/>
            <a:ext cx="3525034" cy="1158480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3" name="Google Shape;233;p1"/>
          <p:cNvSpPr txBox="1"/>
          <p:nvPr/>
        </p:nvSpPr>
        <p:spPr>
          <a:xfrm>
            <a:off x="3185958" y="4044760"/>
            <a:ext cx="3517800" cy="4770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Divide integers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a.)		b.)  </a:t>
            </a:r>
            <a:endParaRPr sz="1100" dirty="0">
              <a:solidFill>
                <a:schemeClr val="dk1"/>
              </a:solidFill>
            </a:endParaRPr>
          </a:p>
        </p:txBody>
      </p:sp>
      <p:sp>
        <p:nvSpPr>
          <p:cNvPr id="234" name="Google Shape;234;p1"/>
          <p:cNvSpPr/>
          <p:nvPr/>
        </p:nvSpPr>
        <p:spPr>
          <a:xfrm>
            <a:off x="175734" y="6843580"/>
            <a:ext cx="2967516" cy="2892834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5" name="Google Shape;235;p1"/>
          <p:cNvSpPr txBox="1"/>
          <p:nvPr/>
        </p:nvSpPr>
        <p:spPr>
          <a:xfrm>
            <a:off x="204630" y="6843580"/>
            <a:ext cx="2967515" cy="26776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Multiply by 10, 100, 1000</a:t>
            </a:r>
            <a:endParaRPr lang="en-GB" sz="1100"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Find the answer to the following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a.) 12 x 10		g.) 0.98 x 10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b.) 12 x 100		h.) 0.98 x 100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c.) 12 x 1000		I.) 0.98 x 1000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d.) 2.4 x 10		j.) 12.1 x 10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e.) 2.4 x 100		k.) 12.1 x 100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f.) 2.4 x 1000		l.) 12.1 x 1000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</p:txBody>
      </p:sp>
      <p:sp>
        <p:nvSpPr>
          <p:cNvPr id="32" name="Google Shape;232;p1">
            <a:extLst>
              <a:ext uri="{FF2B5EF4-FFF2-40B4-BE49-F238E27FC236}">
                <a16:creationId xmlns:a16="http://schemas.microsoft.com/office/drawing/2014/main" id="{78DD19A0-01AB-4512-B3B7-F584B842CEF6}"/>
              </a:ext>
            </a:extLst>
          </p:cNvPr>
          <p:cNvSpPr/>
          <p:nvPr/>
        </p:nvSpPr>
        <p:spPr>
          <a:xfrm>
            <a:off x="3232150" y="5221134"/>
            <a:ext cx="3517900" cy="2173877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" name="Google Shape;233;p1">
            <a:extLst>
              <a:ext uri="{FF2B5EF4-FFF2-40B4-BE49-F238E27FC236}">
                <a16:creationId xmlns:a16="http://schemas.microsoft.com/office/drawing/2014/main" id="{B296B08F-7E9C-472A-A03B-F2D1E8CB7749}"/>
              </a:ext>
            </a:extLst>
          </p:cNvPr>
          <p:cNvSpPr txBox="1"/>
          <p:nvPr/>
        </p:nvSpPr>
        <p:spPr>
          <a:xfrm>
            <a:off x="3168291" y="5231113"/>
            <a:ext cx="3517800" cy="20466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Divide decimals by integers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a.)		d.)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b.)		e.)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c.)		f.)</a:t>
            </a:r>
          </a:p>
        </p:txBody>
      </p:sp>
      <p:sp>
        <p:nvSpPr>
          <p:cNvPr id="38" name="Google Shape;232;p1">
            <a:extLst>
              <a:ext uri="{FF2B5EF4-FFF2-40B4-BE49-F238E27FC236}">
                <a16:creationId xmlns:a16="http://schemas.microsoft.com/office/drawing/2014/main" id="{48488B27-EFC6-448F-BB61-FF925F753583}"/>
              </a:ext>
            </a:extLst>
          </p:cNvPr>
          <p:cNvSpPr/>
          <p:nvPr/>
        </p:nvSpPr>
        <p:spPr>
          <a:xfrm>
            <a:off x="3232150" y="7516948"/>
            <a:ext cx="3517900" cy="2173877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" name="Google Shape;233;p1">
            <a:extLst>
              <a:ext uri="{FF2B5EF4-FFF2-40B4-BE49-F238E27FC236}">
                <a16:creationId xmlns:a16="http://schemas.microsoft.com/office/drawing/2014/main" id="{4BB80887-1A29-4E93-BDE8-1C41B590C283}"/>
              </a:ext>
            </a:extLst>
          </p:cNvPr>
          <p:cNvSpPr txBox="1"/>
          <p:nvPr/>
        </p:nvSpPr>
        <p:spPr>
          <a:xfrm>
            <a:off x="3232250" y="7516948"/>
            <a:ext cx="3517800" cy="18312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Order of Operations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Find the answer to the following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a.)	                 	e.)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b.)		f.)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c.)		g.)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d.)		h.)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BAC35CB-48B0-43A7-9160-440778815E53}"/>
              </a:ext>
            </a:extLst>
          </p:cNvPr>
          <p:cNvSpPr txBox="1"/>
          <p:nvPr/>
        </p:nvSpPr>
        <p:spPr>
          <a:xfrm>
            <a:off x="2209800" y="1280803"/>
            <a:ext cx="432389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Define the following key terms:</a:t>
            </a:r>
          </a:p>
          <a:p>
            <a:r>
              <a:rPr lang="en-GB" sz="1100" dirty="0"/>
              <a:t>Divisor -</a:t>
            </a:r>
          </a:p>
          <a:p>
            <a:endParaRPr lang="en-GB" sz="1100" dirty="0"/>
          </a:p>
          <a:p>
            <a:r>
              <a:rPr lang="en-GB" sz="1100" dirty="0"/>
              <a:t>Commutative -</a:t>
            </a:r>
          </a:p>
          <a:p>
            <a:endParaRPr lang="en-GB" sz="1100" dirty="0"/>
          </a:p>
          <a:p>
            <a:r>
              <a:rPr lang="en-GB" sz="1100" dirty="0"/>
              <a:t>Place Value –</a:t>
            </a:r>
          </a:p>
          <a:p>
            <a:endParaRPr lang="en-GB" sz="1100" dirty="0"/>
          </a:p>
          <a:p>
            <a:r>
              <a:rPr lang="en-GB" sz="1100" dirty="0"/>
              <a:t>Place holder -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E825525-D5AB-4742-9789-3B9E260B0F46}"/>
              </a:ext>
            </a:extLst>
          </p:cNvPr>
          <p:cNvSpPr/>
          <p:nvPr/>
        </p:nvSpPr>
        <p:spPr>
          <a:xfrm>
            <a:off x="168549" y="952500"/>
            <a:ext cx="2041251" cy="295919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b="1" u="sng" dirty="0">
                <a:solidFill>
                  <a:sysClr val="windowText" lastClr="000000"/>
                </a:solidFill>
              </a:rPr>
              <a:t>Prior Knowledge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1.) Write the value of the 8 in: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a.) 0.823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b.) 0.018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c.) 0.982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2.) Write the value of the 2 in: 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a.) 0.342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b.) 0.21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c.) 0.121</a:t>
            </a:r>
          </a:p>
          <a:p>
            <a:endParaRPr lang="en-GB" b="1" u="sng" dirty="0">
              <a:solidFill>
                <a:sysClr val="windowText" lastClr="000000"/>
              </a:solidFill>
            </a:endParaRPr>
          </a:p>
          <a:p>
            <a:endParaRPr lang="en-GB" sz="1100" dirty="0">
              <a:solidFill>
                <a:sysClr val="windowText" lastClr="000000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F538C2A-2D00-4DA9-A180-A2EC24C119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6423" y="3106717"/>
            <a:ext cx="628738" cy="60968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4E42923-4222-4071-BA09-0B007C6336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09436" y="3100815"/>
            <a:ext cx="619211" cy="60015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1510F45-021C-4E8E-AF88-D243E0A7BDC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12447" y="3137685"/>
            <a:ext cx="552527" cy="53347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C04F99E-C614-465E-BA20-8B004EEEFF3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95036" y="4315975"/>
            <a:ext cx="1048358" cy="52417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BE613D9-E6B2-423C-A788-05D9097BE15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54400" y="5546425"/>
            <a:ext cx="1161329" cy="48584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0925CAC-E6AF-41D8-8F21-982ECA8A641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19082" y="6191583"/>
            <a:ext cx="1000265" cy="44773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E84C272-5C0F-4835-A431-0DE7A9E9CAF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542591" y="6907714"/>
            <a:ext cx="1000803" cy="38005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F5BB5BF-2DD1-47FD-9B7E-F55BB6A69FF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332966" y="5616186"/>
            <a:ext cx="1200725" cy="532772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E6D349CF-B243-4478-A38F-728AFE7E9CC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354934" y="6258948"/>
            <a:ext cx="1178758" cy="478336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D92A87B7-39CC-46B7-A763-BCFE299896F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354934" y="6862261"/>
            <a:ext cx="1178757" cy="35435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60B501D0-170B-4385-B801-3D921BDFD97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338872" y="4401952"/>
            <a:ext cx="1326668" cy="342158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9D9D9B59-12BF-411C-93D6-1D145AEA06ED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529583" y="8053782"/>
            <a:ext cx="1143160" cy="257211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3BD0110A-CF64-4317-A0D6-5B4B890B86D7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542591" y="8345871"/>
            <a:ext cx="1143160" cy="276264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420213B3-9563-4F17-AE88-11B44C283545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539667" y="8737471"/>
            <a:ext cx="1228896" cy="24768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ACDD9612-1F20-48B9-B51B-DEB09800B005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539667" y="9059160"/>
            <a:ext cx="1362265" cy="352474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9EE64B62-3073-4C94-9DC4-E6250EAE7B22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5412447" y="8030873"/>
            <a:ext cx="1190791" cy="323895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C8C33D98-F0DE-4CF9-B3AB-C05D5D12CAD1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5406810" y="8402249"/>
            <a:ext cx="1190791" cy="247685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5BD0084B-12D5-4C2C-A6AB-A076059C7A99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5347469" y="8699004"/>
            <a:ext cx="1343212" cy="304843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B0B2F5F9-3945-4220-A7DD-A15DE3D6FA90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5378230" y="9064727"/>
            <a:ext cx="1247949" cy="33342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9B51204-79D0-1160-C367-0FC455DEB5FC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179105" y="42816"/>
            <a:ext cx="1807549" cy="909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6485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Custom Design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935E8212CA504F9454DD16E254539B" ma:contentTypeVersion="18" ma:contentTypeDescription="Create a new document." ma:contentTypeScope="" ma:versionID="5de424942addd924e090689d0f10473c">
  <xsd:schema xmlns:xsd="http://www.w3.org/2001/XMLSchema" xmlns:xs="http://www.w3.org/2001/XMLSchema" xmlns:p="http://schemas.microsoft.com/office/2006/metadata/properties" xmlns:ns2="100964db-d436-474d-b180-2754017d2744" xmlns:ns3="25282912-017c-4221-86bb-52eb7cb208d2" targetNamespace="http://schemas.microsoft.com/office/2006/metadata/properties" ma:root="true" ma:fieldsID="5b30a6b2ce5b280c2c512cb255ea64f1" ns2:_="" ns3:_="">
    <xsd:import namespace="100964db-d436-474d-b180-2754017d2744"/>
    <xsd:import namespace="25282912-017c-4221-86bb-52eb7cb20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2:MediaServiceObjectDetectorVersions" minOccurs="0"/>
                <xsd:element ref="ns2:MediaServiceSearchPropertie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0964db-d436-474d-b180-2754017d274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60063869-38f1-419a-87f7-68f1e617908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282912-017c-4221-86bb-52eb7cb20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7b24fb89-f7a5-46d6-8105-37382a6c7f56}" ma:internalName="TaxCatchAll" ma:showField="CatchAllData" ma:web="25282912-017c-4221-86bb-52eb7cb208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00964db-d436-474d-b180-2754017d2744">
      <Terms xmlns="http://schemas.microsoft.com/office/infopath/2007/PartnerControls"/>
    </lcf76f155ced4ddcb4097134ff3c332f>
    <TaxCatchAll xmlns="25282912-017c-4221-86bb-52eb7cb208d2" xsi:nil="true"/>
  </documentManagement>
</p:properties>
</file>

<file path=customXml/itemProps1.xml><?xml version="1.0" encoding="utf-8"?>
<ds:datastoreItem xmlns:ds="http://schemas.openxmlformats.org/officeDocument/2006/customXml" ds:itemID="{20F2D023-12ED-4339-85E0-83820224B3A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29C0B54-8201-4263-8203-6959AA3C4915}"/>
</file>

<file path=customXml/itemProps3.xml><?xml version="1.0" encoding="utf-8"?>
<ds:datastoreItem xmlns:ds="http://schemas.openxmlformats.org/officeDocument/2006/customXml" ds:itemID="{EFADE9AB-0219-43BA-AAB8-152AABD58941}">
  <ds:schemaRefs>
    <ds:schemaRef ds:uri="http://schemas.microsoft.com/office/2006/metadata/properties"/>
    <ds:schemaRef ds:uri="http://schemas.microsoft.com/office/infopath/2007/PartnerControls"/>
    <ds:schemaRef ds:uri="100964db-d436-474d-b180-2754017d2744"/>
    <ds:schemaRef ds:uri="25282912-017c-4221-86bb-52eb7cb208d2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1902</TotalTime>
  <Words>546</Words>
  <Application>Microsoft Office PowerPoint</Application>
  <PresentationFormat>A4 Paper (210x297 mm)</PresentationFormat>
  <Paragraphs>106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Cambria Math</vt:lpstr>
      <vt:lpstr>Office Theme</vt:lpstr>
      <vt:lpstr>1_Custom Design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Kathryn Bentley</dc:creator>
  <cp:lastModifiedBy>Mrs L Webster</cp:lastModifiedBy>
  <cp:revision>18</cp:revision>
  <dcterms:created xsi:type="dcterms:W3CDTF">2024-01-23T10:53:54Z</dcterms:created>
  <dcterms:modified xsi:type="dcterms:W3CDTF">2026-06-23T14:01:40Z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0x0101009E935E8212CA504F9454DD16E254539B</vt:lpwstr>
  </property>
  <property fmtid="{D5CDD505-2E9C-101B-9397-08002B2CF9AE}" pid="3" name="MediaServiceImageTags">
    <vt:lpwstr/>
  </property>
</Properties>
</file>