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handoutMasterIdLst>
    <p:handoutMasterId r:id="rId8"/>
  </p:handoutMasterIdLst>
  <p:sldIdLst>
    <p:sldId id="261" r:id="rId5"/>
    <p:sldId id="265" r:id="rId6"/>
    <p:sldId id="266" r:id="rId7"/>
  </p:sldIdLst>
  <p:sldSz cx="9601200" cy="12801600" type="A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3941" userDrawn="1">
          <p15:clr>
            <a:srgbClr val="A4A3A4"/>
          </p15:clr>
        </p15:guide>
        <p15:guide id="2" pos="306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6008B"/>
    <a:srgbClr val="EC008C"/>
    <a:srgbClr val="B5D4D7"/>
    <a:srgbClr val="FFCCFF"/>
    <a:srgbClr val="007A87"/>
    <a:srgbClr val="363839"/>
    <a:srgbClr val="9EA3A6"/>
    <a:srgbClr val="007A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35" d="100"/>
          <a:sy n="35" d="100"/>
        </p:scale>
        <p:origin x="2491" y="38"/>
      </p:cViewPr>
      <p:guideLst>
        <p:guide orient="horz" pos="3941"/>
        <p:guide pos="3069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tableStyles" Target="tableStyle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theme" Target="theme/theme1.xml"/><Relationship Id="rId5" Type="http://schemas.openxmlformats.org/officeDocument/2006/relationships/slide" Target="slides/slide1.xml"/><Relationship Id="rId10" Type="http://schemas.openxmlformats.org/officeDocument/2006/relationships/viewProps" Target="viewProps.xml"/><Relationship Id="rId4" Type="http://schemas.openxmlformats.org/officeDocument/2006/relationships/slideMaster" Target="slideMasters/slideMaster1.xml"/><Relationship Id="rId9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 Plant" userId="cdd6a917-fd24-4eee-924a-027dec89c281" providerId="ADAL" clId="{CA614806-27C8-4700-A313-A06E7425E3E3}"/>
    <pc:docChg chg="delSld">
      <pc:chgData name="Mr M Plant" userId="cdd6a917-fd24-4eee-924a-027dec89c281" providerId="ADAL" clId="{CA614806-27C8-4700-A313-A06E7425E3E3}" dt="2026-06-24T08:27:06.780" v="0" actId="47"/>
      <pc:docMkLst>
        <pc:docMk/>
      </pc:docMkLst>
      <pc:sldChg chg="del">
        <pc:chgData name="Mr M Plant" userId="cdd6a917-fd24-4eee-924a-027dec89c281" providerId="ADAL" clId="{CA614806-27C8-4700-A313-A06E7425E3E3}" dt="2026-06-24T08:27:06.780" v="0" actId="47"/>
        <pc:sldMkLst>
          <pc:docMk/>
          <pc:sldMk cId="1945906606" sldId="263"/>
        </pc:sldMkLst>
      </pc:sldChg>
    </pc:docChg>
  </pc:docChgLst>
  <pc:docChgLst>
    <pc:chgData name="Mr L Johnson" userId="S::l.johnson@fulwoodacademy.co.uk::3f48bbcb-5163-46ff-bf60-fab0d44d3b1c" providerId="AD" clId="Web-{BAC5F7B7-D900-532D-E3EF-0D1AEF802E4F}"/>
    <pc:docChg chg="modSld">
      <pc:chgData name="Mr L Johnson" userId="S::l.johnson@fulwoodacademy.co.uk::3f48bbcb-5163-46ff-bf60-fab0d44d3b1c" providerId="AD" clId="Web-{BAC5F7B7-D900-532D-E3EF-0D1AEF802E4F}" dt="2026-06-16T14:59:22.049" v="15" actId="14100"/>
      <pc:docMkLst>
        <pc:docMk/>
      </pc:docMkLst>
      <pc:sldChg chg="modSp">
        <pc:chgData name="Mr L Johnson" userId="S::l.johnson@fulwoodacademy.co.uk::3f48bbcb-5163-46ff-bf60-fab0d44d3b1c" providerId="AD" clId="Web-{BAC5F7B7-D900-532D-E3EF-0D1AEF802E4F}" dt="2026-06-16T14:59:10.783" v="14" actId="14100"/>
        <pc:sldMkLst>
          <pc:docMk/>
          <pc:sldMk cId="2704768462" sldId="261"/>
        </pc:sldMkLst>
        <pc:spChg chg="mod">
          <ac:chgData name="Mr L Johnson" userId="S::l.johnson@fulwoodacademy.co.uk::3f48bbcb-5163-46ff-bf60-fab0d44d3b1c" providerId="AD" clId="Web-{BAC5F7B7-D900-532D-E3EF-0D1AEF802E4F}" dt="2026-06-16T14:58:21.547" v="8" actId="1076"/>
          <ac:spMkLst>
            <pc:docMk/>
            <pc:sldMk cId="2704768462" sldId="261"/>
            <ac:spMk id="25" creationId="{77CE58DA-4909-93DF-E19D-5BE9F77872AB}"/>
          </ac:spMkLst>
        </pc:spChg>
        <pc:spChg chg="mod">
          <ac:chgData name="Mr L Johnson" userId="S::l.johnson@fulwoodacademy.co.uk::3f48bbcb-5163-46ff-bf60-fab0d44d3b1c" providerId="AD" clId="Web-{BAC5F7B7-D900-532D-E3EF-0D1AEF802E4F}" dt="2026-06-16T14:59:10.783" v="14" actId="14100"/>
          <ac:spMkLst>
            <pc:docMk/>
            <pc:sldMk cId="2704768462" sldId="261"/>
            <ac:spMk id="144" creationId="{00000000-0000-0000-0000-000000000000}"/>
          </ac:spMkLst>
        </pc:spChg>
        <pc:cxnChg chg="mod">
          <ac:chgData name="Mr L Johnson" userId="S::l.johnson@fulwoodacademy.co.uk::3f48bbcb-5163-46ff-bf60-fab0d44d3b1c" providerId="AD" clId="Web-{BAC5F7B7-D900-532D-E3EF-0D1AEF802E4F}" dt="2026-06-16T14:58:28.891" v="9" actId="14100"/>
          <ac:cxnSpMkLst>
            <pc:docMk/>
            <pc:sldMk cId="2704768462" sldId="261"/>
            <ac:cxnSpMk id="41" creationId="{2F694C34-BE6A-AA0A-8E6D-BFEE040429A8}"/>
          </ac:cxnSpMkLst>
        </pc:cxnChg>
      </pc:sldChg>
      <pc:sldChg chg="modSp">
        <pc:chgData name="Mr L Johnson" userId="S::l.johnson@fulwoodacademy.co.uk::3f48bbcb-5163-46ff-bf60-fab0d44d3b1c" providerId="AD" clId="Web-{BAC5F7B7-D900-532D-E3EF-0D1AEF802E4F}" dt="2026-06-16T14:58:54.798" v="11" actId="14100"/>
        <pc:sldMkLst>
          <pc:docMk/>
          <pc:sldMk cId="2344696521" sldId="265"/>
        </pc:sldMkLst>
        <pc:spChg chg="mod">
          <ac:chgData name="Mr L Johnson" userId="S::l.johnson@fulwoodacademy.co.uk::3f48bbcb-5163-46ff-bf60-fab0d44d3b1c" providerId="AD" clId="Web-{BAC5F7B7-D900-532D-E3EF-0D1AEF802E4F}" dt="2026-06-16T14:58:54.798" v="11" actId="14100"/>
          <ac:spMkLst>
            <pc:docMk/>
            <pc:sldMk cId="2344696521" sldId="265"/>
            <ac:spMk id="144" creationId="{A40A0D66-CC12-6350-7156-01B69C49B89E}"/>
          </ac:spMkLst>
        </pc:spChg>
      </pc:sldChg>
      <pc:sldChg chg="modSp">
        <pc:chgData name="Mr L Johnson" userId="S::l.johnson@fulwoodacademy.co.uk::3f48bbcb-5163-46ff-bf60-fab0d44d3b1c" providerId="AD" clId="Web-{BAC5F7B7-D900-532D-E3EF-0D1AEF802E4F}" dt="2026-06-16T14:59:22.049" v="15" actId="14100"/>
        <pc:sldMkLst>
          <pc:docMk/>
          <pc:sldMk cId="3861627676" sldId="266"/>
        </pc:sldMkLst>
        <pc:spChg chg="mod">
          <ac:chgData name="Mr L Johnson" userId="S::l.johnson@fulwoodacademy.co.uk::3f48bbcb-5163-46ff-bf60-fab0d44d3b1c" providerId="AD" clId="Web-{BAC5F7B7-D900-532D-E3EF-0D1AEF802E4F}" dt="2026-06-16T14:59:22.049" v="15" actId="14100"/>
          <ac:spMkLst>
            <pc:docMk/>
            <pc:sldMk cId="3861627676" sldId="266"/>
            <ac:spMk id="144" creationId="{08461B32-B182-F6F6-6EF3-95BA014D26FE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89EA4C5-4D95-47E6-8D2C-119A91A1BC1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EC0C99F-ACEF-4D84-B95F-53FE8F06F52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E4A40F6-0F5E-4FB0-98F1-7CD3F118C073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D61355-A645-4E3C-934D-5DF5F046AE1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6889206-812A-4CEF-9F81-239AC2B53AA6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AE245B4-B269-4D21-98AD-496F6182E1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997980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20090" y="2095078"/>
            <a:ext cx="8161020" cy="4456853"/>
          </a:xfrm>
        </p:spPr>
        <p:txBody>
          <a:bodyPr anchor="b"/>
          <a:lstStyle>
            <a:lvl1pPr algn="ctr"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00150" y="6723804"/>
            <a:ext cx="7200900" cy="3090756"/>
          </a:xfrm>
        </p:spPr>
        <p:txBody>
          <a:bodyPr/>
          <a:lstStyle>
            <a:lvl1pPr marL="0" indent="0" algn="ctr">
              <a:buNone/>
              <a:defRPr sz="2520"/>
            </a:lvl1pPr>
            <a:lvl2pPr marL="480060" indent="0" algn="ctr">
              <a:buNone/>
              <a:defRPr sz="2100"/>
            </a:lvl2pPr>
            <a:lvl3pPr marL="960120" indent="0" algn="ctr">
              <a:buNone/>
              <a:defRPr sz="1890"/>
            </a:lvl3pPr>
            <a:lvl4pPr marL="1440180" indent="0" algn="ctr">
              <a:buNone/>
              <a:defRPr sz="1680"/>
            </a:lvl4pPr>
            <a:lvl5pPr marL="1920240" indent="0" algn="ctr">
              <a:buNone/>
              <a:defRPr sz="1680"/>
            </a:lvl5pPr>
            <a:lvl6pPr marL="2400300" indent="0" algn="ctr">
              <a:buNone/>
              <a:defRPr sz="1680"/>
            </a:lvl6pPr>
            <a:lvl7pPr marL="2880360" indent="0" algn="ctr">
              <a:buNone/>
              <a:defRPr sz="1680"/>
            </a:lvl7pPr>
            <a:lvl8pPr marL="3360420" indent="0" algn="ctr">
              <a:buNone/>
              <a:defRPr sz="1680"/>
            </a:lvl8pPr>
            <a:lvl9pPr marL="3840480" indent="0" algn="ctr">
              <a:buNone/>
              <a:defRPr sz="168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890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180306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55082" y="3191514"/>
            <a:ext cx="8281035" cy="5325109"/>
          </a:xfrm>
        </p:spPr>
        <p:txBody>
          <a:bodyPr anchor="b"/>
          <a:lstStyle>
            <a:lvl1pPr>
              <a:defRPr sz="63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55082" y="8567000"/>
            <a:ext cx="8281035" cy="2800349"/>
          </a:xfrm>
        </p:spPr>
        <p:txBody>
          <a:bodyPr/>
          <a:lstStyle>
            <a:lvl1pPr marL="0" indent="0">
              <a:buNone/>
              <a:defRPr sz="2520">
                <a:solidFill>
                  <a:schemeClr val="tx1"/>
                </a:solidFill>
              </a:defRPr>
            </a:lvl1pPr>
            <a:lvl2pPr marL="48006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960120" indent="0">
              <a:buNone/>
              <a:defRPr sz="1890">
                <a:solidFill>
                  <a:schemeClr val="tx1">
                    <a:tint val="75000"/>
                  </a:schemeClr>
                </a:solidFill>
              </a:defRPr>
            </a:lvl3pPr>
            <a:lvl4pPr marL="14401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4pPr>
            <a:lvl5pPr marL="192024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5pPr>
            <a:lvl6pPr marL="240030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6pPr>
            <a:lvl7pPr marL="288036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7pPr>
            <a:lvl8pPr marL="336042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8pPr>
            <a:lvl9pPr marL="3840480" indent="0">
              <a:buNone/>
              <a:defRPr sz="1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03713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0083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60608" y="3407833"/>
            <a:ext cx="4080510" cy="81224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76392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681570"/>
            <a:ext cx="8281035" cy="2474384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1334" y="3138171"/>
            <a:ext cx="4061757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1334" y="4676140"/>
            <a:ext cx="4061757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0608" y="3138171"/>
            <a:ext cx="4081761" cy="1537969"/>
          </a:xfrm>
        </p:spPr>
        <p:txBody>
          <a:bodyPr anchor="b"/>
          <a:lstStyle>
            <a:lvl1pPr marL="0" indent="0">
              <a:buNone/>
              <a:defRPr sz="2520" b="1"/>
            </a:lvl1pPr>
            <a:lvl2pPr marL="480060" indent="0">
              <a:buNone/>
              <a:defRPr sz="2100" b="1"/>
            </a:lvl2pPr>
            <a:lvl3pPr marL="960120" indent="0">
              <a:buNone/>
              <a:defRPr sz="1890" b="1"/>
            </a:lvl3pPr>
            <a:lvl4pPr marL="1440180" indent="0">
              <a:buNone/>
              <a:defRPr sz="1680" b="1"/>
            </a:lvl4pPr>
            <a:lvl5pPr marL="1920240" indent="0">
              <a:buNone/>
              <a:defRPr sz="1680" b="1"/>
            </a:lvl5pPr>
            <a:lvl6pPr marL="2400300" indent="0">
              <a:buNone/>
              <a:defRPr sz="1680" b="1"/>
            </a:lvl6pPr>
            <a:lvl7pPr marL="2880360" indent="0">
              <a:buNone/>
              <a:defRPr sz="1680" b="1"/>
            </a:lvl7pPr>
            <a:lvl8pPr marL="3360420" indent="0">
              <a:buNone/>
              <a:defRPr sz="1680" b="1"/>
            </a:lvl8pPr>
            <a:lvl9pPr marL="3840480" indent="0">
              <a:buNone/>
              <a:defRPr sz="168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60608" y="4676140"/>
            <a:ext cx="4081761" cy="687789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1157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38189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0572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81760" y="1843196"/>
            <a:ext cx="4860608" cy="9097433"/>
          </a:xfrm>
        </p:spPr>
        <p:txBody>
          <a:bodyPr/>
          <a:lstStyle>
            <a:lvl1pPr>
              <a:defRPr sz="3360"/>
            </a:lvl1pPr>
            <a:lvl2pPr>
              <a:defRPr sz="2940"/>
            </a:lvl2pPr>
            <a:lvl3pPr>
              <a:defRPr sz="252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87852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1333" y="853440"/>
            <a:ext cx="3096637" cy="2987040"/>
          </a:xfrm>
        </p:spPr>
        <p:txBody>
          <a:bodyPr anchor="b"/>
          <a:lstStyle>
            <a:lvl1pPr>
              <a:defRPr sz="336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081760" y="1843196"/>
            <a:ext cx="4860608" cy="9097433"/>
          </a:xfrm>
        </p:spPr>
        <p:txBody>
          <a:bodyPr anchor="t"/>
          <a:lstStyle>
            <a:lvl1pPr marL="0" indent="0">
              <a:buNone/>
              <a:defRPr sz="3360"/>
            </a:lvl1pPr>
            <a:lvl2pPr marL="480060" indent="0">
              <a:buNone/>
              <a:defRPr sz="2940"/>
            </a:lvl2pPr>
            <a:lvl3pPr marL="960120" indent="0">
              <a:buNone/>
              <a:defRPr sz="2520"/>
            </a:lvl3pPr>
            <a:lvl4pPr marL="1440180" indent="0">
              <a:buNone/>
              <a:defRPr sz="2100"/>
            </a:lvl4pPr>
            <a:lvl5pPr marL="1920240" indent="0">
              <a:buNone/>
              <a:defRPr sz="2100"/>
            </a:lvl5pPr>
            <a:lvl6pPr marL="2400300" indent="0">
              <a:buNone/>
              <a:defRPr sz="2100"/>
            </a:lvl6pPr>
            <a:lvl7pPr marL="2880360" indent="0">
              <a:buNone/>
              <a:defRPr sz="2100"/>
            </a:lvl7pPr>
            <a:lvl8pPr marL="3360420" indent="0">
              <a:buNone/>
              <a:defRPr sz="2100"/>
            </a:lvl8pPr>
            <a:lvl9pPr marL="3840480" indent="0">
              <a:buNone/>
              <a:defRPr sz="21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1333" y="3840480"/>
            <a:ext cx="3096637" cy="7114964"/>
          </a:xfrm>
        </p:spPr>
        <p:txBody>
          <a:bodyPr/>
          <a:lstStyle>
            <a:lvl1pPr marL="0" indent="0">
              <a:buNone/>
              <a:defRPr sz="1680"/>
            </a:lvl1pPr>
            <a:lvl2pPr marL="480060" indent="0">
              <a:buNone/>
              <a:defRPr sz="1470"/>
            </a:lvl2pPr>
            <a:lvl3pPr marL="960120" indent="0">
              <a:buNone/>
              <a:defRPr sz="1260"/>
            </a:lvl3pPr>
            <a:lvl4pPr marL="1440180" indent="0">
              <a:buNone/>
              <a:defRPr sz="1050"/>
            </a:lvl4pPr>
            <a:lvl5pPr marL="1920240" indent="0">
              <a:buNone/>
              <a:defRPr sz="1050"/>
            </a:lvl5pPr>
            <a:lvl6pPr marL="2400300" indent="0">
              <a:buNone/>
              <a:defRPr sz="1050"/>
            </a:lvl6pPr>
            <a:lvl7pPr marL="2880360" indent="0">
              <a:buNone/>
              <a:defRPr sz="1050"/>
            </a:lvl7pPr>
            <a:lvl8pPr marL="3360420" indent="0">
              <a:buNone/>
              <a:defRPr sz="1050"/>
            </a:lvl8pPr>
            <a:lvl9pPr marL="3840480" indent="0">
              <a:buNone/>
              <a:defRPr sz="10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48645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9014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870859" y="681567"/>
            <a:ext cx="2070259" cy="1084876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0083" y="681567"/>
            <a:ext cx="6090761" cy="1084876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13631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0083" y="681570"/>
            <a:ext cx="8281035" cy="24743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0083" y="3407833"/>
            <a:ext cx="8281035" cy="812249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083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F7DB44-C37A-48DC-A2F6-1B5CDD71949D}" type="datetimeFigureOut">
              <a:rPr lang="en-GB" smtClean="0"/>
              <a:t>24/06/2026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80398" y="11865189"/>
            <a:ext cx="3240405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780848" y="11865189"/>
            <a:ext cx="2160270" cy="68156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A9B950-FA48-457B-A0D1-5FFC314D8B8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48765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60120" rtl="0" eaLnBrk="1" latinLnBrk="0" hangingPunct="1">
        <a:lnSpc>
          <a:spcPct val="90000"/>
        </a:lnSpc>
        <a:spcBef>
          <a:spcPct val="0"/>
        </a:spcBef>
        <a:buNone/>
        <a:defRPr sz="46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40030" indent="-240030" algn="l" defTabSz="960120" rtl="0" eaLnBrk="1" latinLnBrk="0" hangingPunct="1">
        <a:lnSpc>
          <a:spcPct val="90000"/>
        </a:lnSpc>
        <a:spcBef>
          <a:spcPts val="1050"/>
        </a:spcBef>
        <a:buFont typeface="Arial" panose="020B0604020202020204" pitchFamily="34" charset="0"/>
        <a:buChar char="•"/>
        <a:defRPr sz="2940" kern="1200">
          <a:solidFill>
            <a:schemeClr val="tx1"/>
          </a:solidFill>
          <a:latin typeface="+mn-lt"/>
          <a:ea typeface="+mn-ea"/>
          <a:cs typeface="+mn-cs"/>
        </a:defRPr>
      </a:lvl1pPr>
      <a:lvl2pPr marL="7200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520" kern="1200">
          <a:solidFill>
            <a:schemeClr val="tx1"/>
          </a:solidFill>
          <a:latin typeface="+mn-lt"/>
          <a:ea typeface="+mn-ea"/>
          <a:cs typeface="+mn-cs"/>
        </a:defRPr>
      </a:lvl2pPr>
      <a:lvl3pPr marL="12001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802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216027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64033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312039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60045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4080510" indent="-240030" algn="l" defTabSz="96012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1pPr>
      <a:lvl2pPr marL="4800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2pPr>
      <a:lvl3pPr marL="9601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3pPr>
      <a:lvl4pPr marL="14401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4pPr>
      <a:lvl5pPr marL="192024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5pPr>
      <a:lvl6pPr marL="240030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6pPr>
      <a:lvl7pPr marL="288036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7pPr>
      <a:lvl8pPr marL="336042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8pPr>
      <a:lvl9pPr marL="3840480" algn="l" defTabSz="960120" rtl="0" eaLnBrk="1" latinLnBrk="0" hangingPunct="1">
        <a:defRPr sz="189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13" Type="http://schemas.openxmlformats.org/officeDocument/2006/relationships/image" Target="../media/image26.svg"/><Relationship Id="rId18" Type="http://schemas.openxmlformats.org/officeDocument/2006/relationships/image" Target="../media/image29.png"/><Relationship Id="rId3" Type="http://schemas.openxmlformats.org/officeDocument/2006/relationships/image" Target="../media/image16.jpeg"/><Relationship Id="rId7" Type="http://schemas.openxmlformats.org/officeDocument/2006/relationships/image" Target="../media/image20.png"/><Relationship Id="rId12" Type="http://schemas.openxmlformats.org/officeDocument/2006/relationships/image" Target="../media/image25.png"/><Relationship Id="rId17" Type="http://schemas.openxmlformats.org/officeDocument/2006/relationships/image" Target="../media/image28.png"/><Relationship Id="rId2" Type="http://schemas.openxmlformats.org/officeDocument/2006/relationships/image" Target="../media/image15.png"/><Relationship Id="rId16" Type="http://schemas.openxmlformats.org/officeDocument/2006/relationships/image" Target="../media/image11.png"/><Relationship Id="rId20" Type="http://schemas.openxmlformats.org/officeDocument/2006/relationships/image" Target="../media/image3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9.png"/><Relationship Id="rId11" Type="http://schemas.openxmlformats.org/officeDocument/2006/relationships/image" Target="../media/image24.png"/><Relationship Id="rId5" Type="http://schemas.openxmlformats.org/officeDocument/2006/relationships/image" Target="../media/image18.png"/><Relationship Id="rId15" Type="http://schemas.openxmlformats.org/officeDocument/2006/relationships/image" Target="../media/image10.png"/><Relationship Id="rId10" Type="http://schemas.openxmlformats.org/officeDocument/2006/relationships/image" Target="../media/image23.png"/><Relationship Id="rId19" Type="http://schemas.openxmlformats.org/officeDocument/2006/relationships/image" Target="../media/image30.svg"/><Relationship Id="rId4" Type="http://schemas.openxmlformats.org/officeDocument/2006/relationships/image" Target="../media/image17.png"/><Relationship Id="rId9" Type="http://schemas.openxmlformats.org/officeDocument/2006/relationships/image" Target="../media/image22.png"/><Relationship Id="rId14" Type="http://schemas.openxmlformats.org/officeDocument/2006/relationships/image" Target="../media/image2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11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10.png"/><Relationship Id="rId17" Type="http://schemas.openxmlformats.org/officeDocument/2006/relationships/image" Target="../media/image45.jpeg"/><Relationship Id="rId2" Type="http://schemas.openxmlformats.org/officeDocument/2006/relationships/image" Target="../media/image32.jpeg"/><Relationship Id="rId16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5" Type="http://schemas.openxmlformats.org/officeDocument/2006/relationships/image" Target="../media/image43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Relationship Id="rId1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" name="Picture 134" descr="A black and white image of a gallows&#10;&#10;AI-generated content may be incorrect.">
            <a:extLst>
              <a:ext uri="{FF2B5EF4-FFF2-40B4-BE49-F238E27FC236}">
                <a16:creationId xmlns:a16="http://schemas.microsoft.com/office/drawing/2014/main" id="{22507DF7-EB75-0360-B750-6BF3FD618C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87686" y="2367720"/>
            <a:ext cx="773088" cy="673086"/>
          </a:xfrm>
          <a:prstGeom prst="rect">
            <a:avLst/>
          </a:prstGeom>
        </p:spPr>
      </p:pic>
      <p:pic>
        <p:nvPicPr>
          <p:cNvPr id="125" name="Picture 124" descr="A black and white image of a person&#10;&#10;AI-generated content may be incorrect.">
            <a:extLst>
              <a:ext uri="{FF2B5EF4-FFF2-40B4-BE49-F238E27FC236}">
                <a16:creationId xmlns:a16="http://schemas.microsoft.com/office/drawing/2014/main" id="{6229AF26-C7D2-1A75-7D40-1580E5ACBD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3543" y="2780789"/>
            <a:ext cx="493049" cy="710171"/>
          </a:xfrm>
          <a:prstGeom prst="rect">
            <a:avLst/>
          </a:prstGeom>
        </p:spPr>
      </p:pic>
      <p:pic>
        <p:nvPicPr>
          <p:cNvPr id="123" name="Picture 122" descr="A person with long hair wearing a hat&#10;&#10;AI-generated content may be incorrect.">
            <a:extLst>
              <a:ext uri="{FF2B5EF4-FFF2-40B4-BE49-F238E27FC236}">
                <a16:creationId xmlns:a16="http://schemas.microsoft.com/office/drawing/2014/main" id="{3EF56D19-AC86-B725-1BC3-CC560F24C0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74523" y="771603"/>
            <a:ext cx="701850" cy="715794"/>
          </a:xfrm>
          <a:prstGeom prst="rect">
            <a:avLst/>
          </a:prstGeom>
        </p:spPr>
      </p:pic>
      <p:pic>
        <p:nvPicPr>
          <p:cNvPr id="121" name="Picture 120" descr="A black and white image of a book and a candle&#10;&#10;AI-generated content may be incorrect.">
            <a:extLst>
              <a:ext uri="{FF2B5EF4-FFF2-40B4-BE49-F238E27FC236}">
                <a16:creationId xmlns:a16="http://schemas.microsoft.com/office/drawing/2014/main" id="{6F88850A-2A67-00E0-FD8B-FB75C60EBAF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833929" y="9788213"/>
            <a:ext cx="910750" cy="622896"/>
          </a:xfrm>
          <a:prstGeom prst="rect">
            <a:avLst/>
          </a:prstGeom>
        </p:spPr>
      </p:pic>
      <p:pic>
        <p:nvPicPr>
          <p:cNvPr id="117" name="Picture 116" descr="A black crown with white dots&#10;&#10;AI-generated content may be incorrect.">
            <a:extLst>
              <a:ext uri="{FF2B5EF4-FFF2-40B4-BE49-F238E27FC236}">
                <a16:creationId xmlns:a16="http://schemas.microsoft.com/office/drawing/2014/main" id="{25E66138-D2E0-42C7-8152-AB62C31BC8C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3251" y="2970078"/>
            <a:ext cx="698851" cy="546122"/>
          </a:xfrm>
          <a:prstGeom prst="rect">
            <a:avLst/>
          </a:prstGeom>
        </p:spPr>
      </p:pic>
      <p:pic>
        <p:nvPicPr>
          <p:cNvPr id="116" name="Picture 115" descr="A black cross and a hat&#10;&#10;AI-generated content may be incorrect.">
            <a:extLst>
              <a:ext uri="{FF2B5EF4-FFF2-40B4-BE49-F238E27FC236}">
                <a16:creationId xmlns:a16="http://schemas.microsoft.com/office/drawing/2014/main" id="{BFD093EF-DF44-1DA4-FA5F-E502035A29F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57235" y="7711601"/>
            <a:ext cx="727672" cy="818004"/>
          </a:xfrm>
          <a:prstGeom prst="rect">
            <a:avLst/>
          </a:prstGeom>
        </p:spPr>
      </p:pic>
      <p:pic>
        <p:nvPicPr>
          <p:cNvPr id="115" name="Picture 114" descr="A black and white symbol of a scale and a scroll&#10;&#10;AI-generated content may be incorrect.">
            <a:extLst>
              <a:ext uri="{FF2B5EF4-FFF2-40B4-BE49-F238E27FC236}">
                <a16:creationId xmlns:a16="http://schemas.microsoft.com/office/drawing/2014/main" id="{3613F14D-509D-DA13-327E-AF5CE801E19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825" y="5429120"/>
            <a:ext cx="808438" cy="878941"/>
          </a:xfrm>
          <a:prstGeom prst="rect">
            <a:avLst/>
          </a:prstGeom>
        </p:spPr>
      </p:pic>
      <p:pic>
        <p:nvPicPr>
          <p:cNvPr id="113" name="Picture 112" descr="A black and white logo of a helmet and two rifles&#10;&#10;AI-generated content may be incorrect.">
            <a:extLst>
              <a:ext uri="{FF2B5EF4-FFF2-40B4-BE49-F238E27FC236}">
                <a16:creationId xmlns:a16="http://schemas.microsoft.com/office/drawing/2014/main" id="{7F474CCE-15D6-4903-12AA-4B971133336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009379" y="2790108"/>
            <a:ext cx="935893" cy="701920"/>
          </a:xfrm>
          <a:prstGeom prst="rect">
            <a:avLst/>
          </a:prstGeom>
        </p:spPr>
      </p:pic>
      <p:pic>
        <p:nvPicPr>
          <p:cNvPr id="95" name="Picture 94" descr="A black and white flower&#10;&#10;AI-generated content may be incorrect.">
            <a:extLst>
              <a:ext uri="{FF2B5EF4-FFF2-40B4-BE49-F238E27FC236}">
                <a16:creationId xmlns:a16="http://schemas.microsoft.com/office/drawing/2014/main" id="{8B9B5D5E-C5F4-4B7F-AE5F-74B14517530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514732" y="3291722"/>
            <a:ext cx="899709" cy="808667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966E969F-C727-4BFF-AAE5-6856E8A06B88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79D66A49-1463-9D47-A58E-F5C50C17B380}"/>
              </a:ext>
            </a:extLst>
          </p:cNvPr>
          <p:cNvSpPr/>
          <p:nvPr/>
        </p:nvSpPr>
        <p:spPr>
          <a:xfrm rot="16200000">
            <a:off x="1477311" y="1727116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0677CBE9-CC1D-4211-9EAB-815B981A66AD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B64291F4-B294-4EAE-BE6A-1E698E71AAF3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E7A8EDCF-3A87-4473-8233-69B87B9FA5D3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3346435E-0FC4-4067-8FA9-4AA7CB3FC6A7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FDD44234-9F7E-478C-A1C7-83ECF0C22A09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55289239-78C7-4CED-AAF8-AAD155B63115}"/>
              </a:ext>
            </a:extLst>
          </p:cNvPr>
          <p:cNvSpPr/>
          <p:nvPr/>
        </p:nvSpPr>
        <p:spPr>
          <a:xfrm rot="5400000" flipH="1">
            <a:off x="6401477" y="2485808"/>
            <a:ext cx="2759064" cy="213183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4F4418F8-8DC8-4229-A64B-ACE2420AAA07}"/>
              </a:ext>
            </a:extLst>
          </p:cNvPr>
          <p:cNvSpPr/>
          <p:nvPr/>
        </p:nvSpPr>
        <p:spPr>
          <a:xfrm>
            <a:off x="1482431" y="2172195"/>
            <a:ext cx="6471047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1DA01F9E-3264-4301-B353-70C87CE34286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/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/>
          <p:cNvSpPr/>
          <p:nvPr/>
        </p:nvSpPr>
        <p:spPr>
          <a:xfrm>
            <a:off x="3431" y="-5473"/>
            <a:ext cx="9606614" cy="728565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/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/>
          <p:cNvSpPr/>
          <p:nvPr/>
        </p:nvSpPr>
        <p:spPr>
          <a:xfrm>
            <a:off x="25567" y="41035"/>
            <a:ext cx="33325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YEAR 7 – History</a:t>
            </a:r>
          </a:p>
        </p:txBody>
      </p:sp>
      <p:sp>
        <p:nvSpPr>
          <p:cNvPr id="405" name="Rectangle 404"/>
          <p:cNvSpPr/>
          <p:nvPr/>
        </p:nvSpPr>
        <p:spPr>
          <a:xfrm>
            <a:off x="1153562" y="771603"/>
            <a:ext cx="108467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8</a:t>
            </a:r>
          </a:p>
          <a:p>
            <a:pPr algn="ctr"/>
            <a:r>
              <a:rPr lang="en-GB" sz="1200" dirty="0"/>
              <a:t>History 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AC1A78AC-0BA9-4D6A-AF82-315EB9B1B5D2}"/>
              </a:ext>
            </a:extLst>
          </p:cNvPr>
          <p:cNvCxnSpPr>
            <a:cxnSpLocks/>
          </p:cNvCxnSpPr>
          <p:nvPr/>
        </p:nvCxnSpPr>
        <p:spPr>
          <a:xfrm>
            <a:off x="1832730" y="2415149"/>
            <a:ext cx="6197613" cy="84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505E4AFE-1951-49D4-99AA-8E255E0B892F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F1A0B2FD-F88F-413B-AD2C-7D6729946059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E87ECD70-74B6-4FB2-A243-E913355C00A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/>
          <p:cNvGrpSpPr/>
          <p:nvPr/>
        </p:nvGrpSpPr>
        <p:grpSpPr>
          <a:xfrm>
            <a:off x="7285281" y="10490852"/>
            <a:ext cx="1271570" cy="1241391"/>
            <a:chOff x="7285281" y="10490852"/>
            <a:chExt cx="1271570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67D857C8-6DBF-1441-BED6-4FF1EB531C36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7341872" y="10899646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3737292-D276-4836-AF5E-0A1D8E72757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6F77AC31-46FE-40D5-9F9E-8A60BCBEA49A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5A864DF6-4AE8-478F-A6B6-932D80CDB4AC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70420AA4-C8B8-4B42-A905-790FF4FE57D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/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483" name="Group 482"/>
          <p:cNvGrpSpPr/>
          <p:nvPr/>
        </p:nvGrpSpPr>
        <p:grpSpPr>
          <a:xfrm>
            <a:off x="935901" y="8328722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73B2E537-2E94-164D-A891-794C913A475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7F00163B-8BDB-AF44-A463-AD1ACB8794F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560EBA4B-8AEC-D046-B76B-ED0FD5A6C7DD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52E5CC05-4CA0-46E8-98CB-15E8345F6494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11DD11F-83F7-4528-9BAC-EB308BED084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941B530-F01B-4B68-92DB-E2E0561451BC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FAB0B1C1-70C5-4FFC-9EE9-D680D0C8E7BE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CBF681FF-47CC-44BB-9D2A-4AA3B2573C7B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E69BBAC2-2708-42AF-82A1-2EA441C422F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0775CEFF-9815-4102-B688-A8EE717A42E6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698CF00-9E0D-476B-AF38-1FE1A3EE1833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D5FEB202-2B98-412A-8436-94079D72EFDF}"/>
              </a:ext>
            </a:extLst>
          </p:cNvPr>
          <p:cNvGrpSpPr/>
          <p:nvPr/>
        </p:nvGrpSpPr>
        <p:grpSpPr>
          <a:xfrm>
            <a:off x="5851074" y="170943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6BBDF91D-3500-4AB7-B065-DFDFD880D64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6B56B51C-33CD-4EE4-A351-830B819D45F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9C415D81-0550-4E89-8F12-14A5FA1B90BD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00234DB-30A0-A14D-B827-8C2DCE0238B9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2317" y="10585608"/>
            <a:ext cx="614613" cy="5130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FF26AE5A-1166-4B5C-BF0A-5A50C463408C}"/>
              </a:ext>
            </a:extLst>
          </p:cNvPr>
          <p:cNvSpPr txBox="1"/>
          <p:nvPr/>
        </p:nvSpPr>
        <p:spPr>
          <a:xfrm>
            <a:off x="5349967" y="10170110"/>
            <a:ext cx="219392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 - How effectively did the Normans conquer England? 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C3FA2F8C-BD2B-EA46-8D5D-0F3383BE1ABC}"/>
              </a:ext>
            </a:extLst>
          </p:cNvPr>
          <p:cNvCxnSpPr>
            <a:cxnSpLocks/>
            <a:stCxn id="102" idx="2"/>
          </p:cNvCxnSpPr>
          <p:nvPr/>
        </p:nvCxnSpPr>
        <p:spPr>
          <a:xfrm flipH="1">
            <a:off x="4052348" y="6287501"/>
            <a:ext cx="641341" cy="19393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BAB63CD5-E071-4893-849A-2772889EA40D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06B7D164-1858-4541-8C3A-54F75AAFB537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8F35621-0C11-4491-9B3D-926CB65330E0}"/>
              </a:ext>
            </a:extLst>
          </p:cNvPr>
          <p:cNvSpPr txBox="1"/>
          <p:nvPr/>
        </p:nvSpPr>
        <p:spPr>
          <a:xfrm>
            <a:off x="11930" y="12238032"/>
            <a:ext cx="2123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>
                <a:solidFill>
                  <a:schemeClr val="bg1"/>
                </a:solidFill>
              </a:rPr>
              <a:t>LEARNING JOURNEY</a:t>
            </a:r>
            <a:endParaRPr lang="en-GB" i="1">
              <a:solidFill>
                <a:schemeClr val="bg1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3D8EE846-8965-4EAC-EA23-83F6C57BC43F}"/>
              </a:ext>
            </a:extLst>
          </p:cNvPr>
          <p:cNvSpPr txBox="1"/>
          <p:nvPr/>
        </p:nvSpPr>
        <p:spPr>
          <a:xfrm>
            <a:off x="5436660" y="7865082"/>
            <a:ext cx="1528016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 – </a:t>
            </a:r>
            <a:r>
              <a:rPr lang="en-GB" sz="1050" b="1" dirty="0"/>
              <a:t>How hard was life in Medieval England?</a:t>
            </a:r>
            <a:r>
              <a:rPr lang="en-US" sz="1050" b="1" dirty="0"/>
              <a:t> 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4A3697FB-D4B9-D6E3-266C-F1BCE45612A9}"/>
              </a:ext>
            </a:extLst>
          </p:cNvPr>
          <p:cNvCxnSpPr>
            <a:cxnSpLocks/>
          </p:cNvCxnSpPr>
          <p:nvPr/>
        </p:nvCxnSpPr>
        <p:spPr>
          <a:xfrm flipH="1">
            <a:off x="5320363" y="8458231"/>
            <a:ext cx="750375" cy="31764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03A3037C-7CD0-E1F8-0DF8-D9E520CDC191}"/>
              </a:ext>
            </a:extLst>
          </p:cNvPr>
          <p:cNvSpPr txBox="1"/>
          <p:nvPr/>
        </p:nvSpPr>
        <p:spPr>
          <a:xfrm>
            <a:off x="3463899" y="5710420"/>
            <a:ext cx="2459580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How successfully did medieval monarchs meet the challenges with which they were faced? 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26B53F6-2EDF-43E7-8071-D85E78F2D91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A083B4B6-1866-45EB-BE5F-C5B659480C9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281" name="Group 280">
            <a:extLst>
              <a:ext uri="{FF2B5EF4-FFF2-40B4-BE49-F238E27FC236}">
                <a16:creationId xmlns:a16="http://schemas.microsoft.com/office/drawing/2014/main" id="{B7199678-5489-4A25-862C-98954428DE49}"/>
              </a:ext>
            </a:extLst>
          </p:cNvPr>
          <p:cNvGrpSpPr/>
          <p:nvPr/>
        </p:nvGrpSpPr>
        <p:grpSpPr>
          <a:xfrm>
            <a:off x="6060530" y="10720633"/>
            <a:ext cx="1528016" cy="766601"/>
            <a:chOff x="1212628" y="4031237"/>
            <a:chExt cx="1214980" cy="1304869"/>
          </a:xfrm>
        </p:grpSpPr>
        <p:sp>
          <p:nvSpPr>
            <p:cNvPr id="284" name="Oval 283">
              <a:extLst>
                <a:ext uri="{FF2B5EF4-FFF2-40B4-BE49-F238E27FC236}">
                  <a16:creationId xmlns:a16="http://schemas.microsoft.com/office/drawing/2014/main" id="{C4EC9FA0-8ECF-4D5C-BB78-132B86DD3AC7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285" name="Oval 284">
              <a:extLst>
                <a:ext uri="{FF2B5EF4-FFF2-40B4-BE49-F238E27FC236}">
                  <a16:creationId xmlns:a16="http://schemas.microsoft.com/office/drawing/2014/main" id="{0836D07D-62A0-41AA-8F12-304C1D969E26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Baseline</a:t>
              </a:r>
            </a:p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</a:t>
              </a:r>
            </a:p>
          </p:txBody>
        </p:sp>
      </p:grpSp>
      <p:grpSp>
        <p:nvGrpSpPr>
          <p:cNvPr id="470" name="Group 469">
            <a:extLst>
              <a:ext uri="{FF2B5EF4-FFF2-40B4-BE49-F238E27FC236}">
                <a16:creationId xmlns:a16="http://schemas.microsoft.com/office/drawing/2014/main" id="{9119BD9B-D68B-E74D-510A-A8BAE446A137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471" name="Oval 470">
              <a:extLst>
                <a:ext uri="{FF2B5EF4-FFF2-40B4-BE49-F238E27FC236}">
                  <a16:creationId xmlns:a16="http://schemas.microsoft.com/office/drawing/2014/main" id="{A37C2C9A-7912-CBB8-D8FE-9082713DC2ED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6" name="Oval 475">
              <a:extLst>
                <a:ext uri="{FF2B5EF4-FFF2-40B4-BE49-F238E27FC236}">
                  <a16:creationId xmlns:a16="http://schemas.microsoft.com/office/drawing/2014/main" id="{2B427EE8-0AF1-E429-6726-AC0B21DA41B8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175" name="TextBox 174">
            <a:extLst>
              <a:ext uri="{FF2B5EF4-FFF2-40B4-BE49-F238E27FC236}">
                <a16:creationId xmlns:a16="http://schemas.microsoft.com/office/drawing/2014/main" id="{3CF28E62-B1AC-53FE-3744-06902D0C8237}"/>
              </a:ext>
            </a:extLst>
          </p:cNvPr>
          <p:cNvSpPr txBox="1"/>
          <p:nvPr/>
        </p:nvSpPr>
        <p:spPr>
          <a:xfrm>
            <a:off x="1622025" y="5236951"/>
            <a:ext cx="1182010" cy="5770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050" b="1" dirty="0">
                <a:solidFill>
                  <a:schemeClr val="bg1"/>
                </a:solidFill>
              </a:rPr>
              <a:t>Assessed writing and feedback THREE</a:t>
            </a:r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88037B53-00DB-3F8D-AF86-82B91068FA1C}"/>
              </a:ext>
            </a:extLst>
          </p:cNvPr>
          <p:cNvSpPr txBox="1"/>
          <p:nvPr/>
        </p:nvSpPr>
        <p:spPr>
          <a:xfrm>
            <a:off x="155574" y="3515980"/>
            <a:ext cx="1020462" cy="1061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 – Was Elizabeth the most successful Tudor monarch?</a:t>
            </a:r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D2D5ACD3-8699-E241-8BB8-44CFEF11891F}"/>
              </a:ext>
            </a:extLst>
          </p:cNvPr>
          <p:cNvCxnSpPr>
            <a:cxnSpLocks/>
          </p:cNvCxnSpPr>
          <p:nvPr/>
        </p:nvCxnSpPr>
        <p:spPr>
          <a:xfrm>
            <a:off x="1189781" y="4206327"/>
            <a:ext cx="290576" cy="3974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27D5F79C-EDBD-4604-7028-E8166875B9E3}"/>
              </a:ext>
            </a:extLst>
          </p:cNvPr>
          <p:cNvGrpSpPr/>
          <p:nvPr/>
        </p:nvGrpSpPr>
        <p:grpSpPr>
          <a:xfrm>
            <a:off x="4640806" y="2020394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315ED380-EF44-8894-978A-2F327A16E63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3F5E99AE-4182-FEB7-A704-CB3267AD5C0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Three 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:a16="http://schemas.microsoft.com/office/drawing/2014/main" id="{05C7B23E-1630-A627-E312-D7E44955D415}"/>
              </a:ext>
            </a:extLst>
          </p:cNvPr>
          <p:cNvSpPr txBox="1"/>
          <p:nvPr/>
        </p:nvSpPr>
        <p:spPr>
          <a:xfrm>
            <a:off x="6070738" y="3468580"/>
            <a:ext cx="1793102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 – Why did the loss of a British king’s head not lead to the end of monarchy?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EC014A25-2F4C-588C-4BF1-1BC40774BABC}"/>
              </a:ext>
            </a:extLst>
          </p:cNvPr>
          <p:cNvCxnSpPr>
            <a:cxnSpLocks/>
          </p:cNvCxnSpPr>
          <p:nvPr/>
        </p:nvCxnSpPr>
        <p:spPr>
          <a:xfrm>
            <a:off x="6577681" y="4210420"/>
            <a:ext cx="166503" cy="22947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9141156B-0D10-20D0-F51A-2939FE1ED370}"/>
              </a:ext>
            </a:extLst>
          </p:cNvPr>
          <p:cNvCxnSpPr>
            <a:cxnSpLocks/>
            <a:stCxn id="9" idx="2"/>
          </p:cNvCxnSpPr>
          <p:nvPr/>
        </p:nvCxnSpPr>
        <p:spPr>
          <a:xfrm flipH="1" flipV="1">
            <a:off x="3878647" y="1876454"/>
            <a:ext cx="185043" cy="4261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06EA454A-A756-E791-3AE5-E3A8755B6271}"/>
              </a:ext>
            </a:extLst>
          </p:cNvPr>
          <p:cNvSpPr txBox="1"/>
          <p:nvPr/>
        </p:nvSpPr>
        <p:spPr>
          <a:xfrm>
            <a:off x="3174305" y="1018818"/>
            <a:ext cx="1778769" cy="9002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Six – What does the development of Lancaster tell us about life in the North-West from Roman Times to the present day? 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5CBBDDA3-0A60-5B59-4575-130AF0A3B87F}"/>
              </a:ext>
            </a:extLst>
          </p:cNvPr>
          <p:cNvCxnSpPr>
            <a:cxnSpLocks/>
          </p:cNvCxnSpPr>
          <p:nvPr/>
        </p:nvCxnSpPr>
        <p:spPr>
          <a:xfrm flipH="1">
            <a:off x="3540441" y="1911833"/>
            <a:ext cx="348386" cy="35982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TextBox 21">
            <a:extLst>
              <a:ext uri="{FF2B5EF4-FFF2-40B4-BE49-F238E27FC236}">
                <a16:creationId xmlns:a16="http://schemas.microsoft.com/office/drawing/2014/main" id="{2039C118-36C3-E34B-AE76-2BD20B402EBA}"/>
              </a:ext>
            </a:extLst>
          </p:cNvPr>
          <p:cNvSpPr txBox="1"/>
          <p:nvPr/>
        </p:nvSpPr>
        <p:spPr>
          <a:xfrm>
            <a:off x="424718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vulnerable to attack was England in 1066?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1756FF1-7CC1-E66C-25D6-A3378E0349F2}"/>
              </a:ext>
            </a:extLst>
          </p:cNvPr>
          <p:cNvSpPr txBox="1"/>
          <p:nvPr/>
        </p:nvSpPr>
        <p:spPr>
          <a:xfrm>
            <a:off x="64325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a Norman Duke become King of England?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FB482BB5-BAAD-CFE0-5E25-4466C12358A9}"/>
              </a:ext>
            </a:extLst>
          </p:cNvPr>
          <p:cNvSpPr txBox="1"/>
          <p:nvPr/>
        </p:nvSpPr>
        <p:spPr>
          <a:xfrm>
            <a:off x="2168252" y="10140630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three men believe they should be the next king?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77CE58DA-4909-93DF-E19D-5BE9F77872AB}"/>
              </a:ext>
            </a:extLst>
          </p:cNvPr>
          <p:cNvSpPr txBox="1"/>
          <p:nvPr/>
        </p:nvSpPr>
        <p:spPr>
          <a:xfrm>
            <a:off x="106958" y="9555926"/>
            <a:ext cx="799454" cy="1223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William achieve control over England?</a:t>
            </a:r>
          </a:p>
          <a:p>
            <a:endParaRPr lang="en-US" sz="1050" dirty="0">
              <a:ea typeface="Calibri"/>
              <a:cs typeface="Calibri"/>
            </a:endParaRP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2E28F320-5C94-96B9-9D57-572E2ED5724F}"/>
              </a:ext>
            </a:extLst>
          </p:cNvPr>
          <p:cNvSpPr txBox="1"/>
          <p:nvPr/>
        </p:nvSpPr>
        <p:spPr>
          <a:xfrm>
            <a:off x="3778273" y="9430901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What was the purpose and key features of Norman Castles? </a:t>
            </a:r>
            <a:endParaRPr lang="en-US" sz="105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843BD1E7-3F0A-A912-DF66-0864D29872CD}"/>
              </a:ext>
            </a:extLst>
          </p:cNvPr>
          <p:cNvSpPr txBox="1"/>
          <p:nvPr/>
        </p:nvSpPr>
        <p:spPr>
          <a:xfrm>
            <a:off x="2274421" y="7866699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William so cruel during the ‘Harrying of the North’?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314CE0A7-80D1-6B92-40FE-A3D8B1AA507D}"/>
              </a:ext>
            </a:extLst>
          </p:cNvPr>
          <p:cNvCxnSpPr>
            <a:cxnSpLocks/>
          </p:cNvCxnSpPr>
          <p:nvPr/>
        </p:nvCxnSpPr>
        <p:spPr>
          <a:xfrm>
            <a:off x="3575179" y="8279905"/>
            <a:ext cx="477169" cy="53128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3DF375B6-41EE-0290-D2C4-BD47634E0C28}"/>
              </a:ext>
            </a:extLst>
          </p:cNvPr>
          <p:cNvCxnSpPr>
            <a:cxnSpLocks/>
          </p:cNvCxnSpPr>
          <p:nvPr/>
        </p:nvCxnSpPr>
        <p:spPr>
          <a:xfrm flipH="1" flipV="1">
            <a:off x="4610068" y="11208698"/>
            <a:ext cx="6879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EB238CF8-B3D3-F2E0-9017-FBAA92215EBD}"/>
              </a:ext>
            </a:extLst>
          </p:cNvPr>
          <p:cNvCxnSpPr>
            <a:cxnSpLocks/>
          </p:cNvCxnSpPr>
          <p:nvPr/>
        </p:nvCxnSpPr>
        <p:spPr>
          <a:xfrm flipV="1">
            <a:off x="1739977" y="11208698"/>
            <a:ext cx="6080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2F694C34-BE6A-AA0A-8E6D-BFEE040429A8}"/>
              </a:ext>
            </a:extLst>
          </p:cNvPr>
          <p:cNvCxnSpPr>
            <a:cxnSpLocks/>
          </p:cNvCxnSpPr>
          <p:nvPr/>
        </p:nvCxnSpPr>
        <p:spPr>
          <a:xfrm>
            <a:off x="878821" y="10417204"/>
            <a:ext cx="725998" cy="2112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4F7787C4-F10A-461D-9DDA-83F6030FDDB5}"/>
              </a:ext>
            </a:extLst>
          </p:cNvPr>
          <p:cNvCxnSpPr>
            <a:cxnSpLocks/>
          </p:cNvCxnSpPr>
          <p:nvPr/>
        </p:nvCxnSpPr>
        <p:spPr>
          <a:xfrm>
            <a:off x="3425556" y="10554610"/>
            <a:ext cx="89176" cy="4077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BB58737-57B8-4F9B-4B9C-2C9AFBAE597E}"/>
              </a:ext>
            </a:extLst>
          </p:cNvPr>
          <p:cNvCxnSpPr>
            <a:cxnSpLocks/>
          </p:cNvCxnSpPr>
          <p:nvPr/>
        </p:nvCxnSpPr>
        <p:spPr>
          <a:xfrm flipH="1" flipV="1">
            <a:off x="4780928" y="9080510"/>
            <a:ext cx="400557" cy="3400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3A0E2BB6-5F06-FC53-91E6-8C858C33AC26}"/>
              </a:ext>
            </a:extLst>
          </p:cNvPr>
          <p:cNvSpPr txBox="1"/>
          <p:nvPr/>
        </p:nvSpPr>
        <p:spPr>
          <a:xfrm>
            <a:off x="6336488" y="9430901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religion so important in Medieval England?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BB20C0E1-E412-2C26-94DD-34A876423DA9}"/>
              </a:ext>
            </a:extLst>
          </p:cNvPr>
          <p:cNvSpPr txBox="1"/>
          <p:nvPr/>
        </p:nvSpPr>
        <p:spPr>
          <a:xfrm>
            <a:off x="8694774" y="8985916"/>
            <a:ext cx="782248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life like in Medieval towns and villages?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584C0903-1B72-DC4C-F28A-C891ACFFCE18}"/>
              </a:ext>
            </a:extLst>
          </p:cNvPr>
          <p:cNvSpPr txBox="1"/>
          <p:nvPr/>
        </p:nvSpPr>
        <p:spPr>
          <a:xfrm>
            <a:off x="7146739" y="7853946"/>
            <a:ext cx="78224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the Crusades?</a:t>
            </a:r>
          </a:p>
        </p:txBody>
      </p:sp>
      <p:sp>
        <p:nvSpPr>
          <p:cNvPr id="50" name="TextBox 49">
            <a:extLst>
              <a:ext uri="{FF2B5EF4-FFF2-40B4-BE49-F238E27FC236}">
                <a16:creationId xmlns:a16="http://schemas.microsoft.com/office/drawing/2014/main" id="{A9E1CAE9-DBDC-516F-61F7-510ADDD71BF3}"/>
              </a:ext>
            </a:extLst>
          </p:cNvPr>
          <p:cNvSpPr txBox="1"/>
          <p:nvPr/>
        </p:nvSpPr>
        <p:spPr>
          <a:xfrm>
            <a:off x="8752642" y="5684472"/>
            <a:ext cx="78224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life like for Medieval women?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5498ADD0-39DC-4F6D-63B5-3D8C5D25F550}"/>
              </a:ext>
            </a:extLst>
          </p:cNvPr>
          <p:cNvSpPr txBox="1"/>
          <p:nvPr/>
        </p:nvSpPr>
        <p:spPr>
          <a:xfrm>
            <a:off x="6446929" y="7119167"/>
            <a:ext cx="1299159" cy="416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Who healed the sick?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E0FCE76D-9AAD-287A-D230-2AE07260791D}"/>
              </a:ext>
            </a:extLst>
          </p:cNvPr>
          <p:cNvSpPr txBox="1"/>
          <p:nvPr/>
        </p:nvSpPr>
        <p:spPr>
          <a:xfrm>
            <a:off x="4107793" y="7117784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AHHH THE PLAGUE! What caused the Black Death?</a:t>
            </a:r>
          </a:p>
        </p:txBody>
      </p:sp>
      <p:sp>
        <p:nvSpPr>
          <p:cNvPr id="53" name="TextBox 52">
            <a:extLst>
              <a:ext uri="{FF2B5EF4-FFF2-40B4-BE49-F238E27FC236}">
                <a16:creationId xmlns:a16="http://schemas.microsoft.com/office/drawing/2014/main" id="{C2A0FAD8-1F99-D0C4-798C-EC2A8D37780E}"/>
              </a:ext>
            </a:extLst>
          </p:cNvPr>
          <p:cNvSpPr txBox="1"/>
          <p:nvPr/>
        </p:nvSpPr>
        <p:spPr>
          <a:xfrm>
            <a:off x="6664518" y="5699219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Medieval people have fun?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8137189C-2280-6C93-879B-C4AFE5A73480}"/>
              </a:ext>
            </a:extLst>
          </p:cNvPr>
          <p:cNvCxnSpPr>
            <a:cxnSpLocks/>
          </p:cNvCxnSpPr>
          <p:nvPr/>
        </p:nvCxnSpPr>
        <p:spPr>
          <a:xfrm flipH="1" flipV="1">
            <a:off x="6888020" y="9100044"/>
            <a:ext cx="400557" cy="3400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BFDD1F76-483B-E6CC-5316-56424D6C4712}"/>
              </a:ext>
            </a:extLst>
          </p:cNvPr>
          <p:cNvCxnSpPr>
            <a:cxnSpLocks/>
          </p:cNvCxnSpPr>
          <p:nvPr/>
        </p:nvCxnSpPr>
        <p:spPr>
          <a:xfrm flipH="1" flipV="1">
            <a:off x="8295315" y="9110613"/>
            <a:ext cx="400557" cy="34000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C415C958-DF64-9859-E528-A51BDE9B2A38}"/>
              </a:ext>
            </a:extLst>
          </p:cNvPr>
          <p:cNvCxnSpPr>
            <a:cxnSpLocks/>
          </p:cNvCxnSpPr>
          <p:nvPr/>
        </p:nvCxnSpPr>
        <p:spPr>
          <a:xfrm flipH="1" flipV="1">
            <a:off x="7009380" y="6756968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C0DA5228-1595-8393-FCD3-179B4A465109}"/>
              </a:ext>
            </a:extLst>
          </p:cNvPr>
          <p:cNvCxnSpPr>
            <a:cxnSpLocks/>
          </p:cNvCxnSpPr>
          <p:nvPr/>
        </p:nvCxnSpPr>
        <p:spPr>
          <a:xfrm flipV="1">
            <a:off x="5043452" y="6800092"/>
            <a:ext cx="712142" cy="3216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C8C66F71-B3DF-9E50-670D-028D73A961A5}"/>
              </a:ext>
            </a:extLst>
          </p:cNvPr>
          <p:cNvCxnSpPr>
            <a:cxnSpLocks/>
          </p:cNvCxnSpPr>
          <p:nvPr/>
        </p:nvCxnSpPr>
        <p:spPr>
          <a:xfrm flipH="1">
            <a:off x="7192940" y="8407710"/>
            <a:ext cx="328986" cy="3389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9" name="Straight Connector 448">
            <a:extLst>
              <a:ext uri="{FF2B5EF4-FFF2-40B4-BE49-F238E27FC236}">
                <a16:creationId xmlns:a16="http://schemas.microsoft.com/office/drawing/2014/main" id="{15018286-9161-56CA-9388-C41EEF8C1889}"/>
              </a:ext>
            </a:extLst>
          </p:cNvPr>
          <p:cNvCxnSpPr>
            <a:cxnSpLocks/>
          </p:cNvCxnSpPr>
          <p:nvPr/>
        </p:nvCxnSpPr>
        <p:spPr>
          <a:xfrm flipH="1">
            <a:off x="8739858" y="6433432"/>
            <a:ext cx="466808" cy="5058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1" name="Straight Connector 450">
            <a:extLst>
              <a:ext uri="{FF2B5EF4-FFF2-40B4-BE49-F238E27FC236}">
                <a16:creationId xmlns:a16="http://schemas.microsoft.com/office/drawing/2014/main" id="{574C739F-FFD6-09CA-1B15-1D67DE697234}"/>
              </a:ext>
            </a:extLst>
          </p:cNvPr>
          <p:cNvCxnSpPr>
            <a:cxnSpLocks/>
          </p:cNvCxnSpPr>
          <p:nvPr/>
        </p:nvCxnSpPr>
        <p:spPr>
          <a:xfrm>
            <a:off x="7580402" y="6108267"/>
            <a:ext cx="354907" cy="37521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TextBox 454">
            <a:extLst>
              <a:ext uri="{FF2B5EF4-FFF2-40B4-BE49-F238E27FC236}">
                <a16:creationId xmlns:a16="http://schemas.microsoft.com/office/drawing/2014/main" id="{0D67A215-244D-2FF7-BF3F-8D21F0D49A2D}"/>
              </a:ext>
            </a:extLst>
          </p:cNvPr>
          <p:cNvSpPr txBox="1"/>
          <p:nvPr/>
        </p:nvSpPr>
        <p:spPr>
          <a:xfrm>
            <a:off x="1964875" y="7260230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Cousin Stephen steal the crown of Queen Matilda?</a:t>
            </a:r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3F263CFE-FD44-6B6F-CF53-B778DCB26FCE}"/>
              </a:ext>
            </a:extLst>
          </p:cNvPr>
          <p:cNvSpPr txBox="1"/>
          <p:nvPr/>
        </p:nvSpPr>
        <p:spPr>
          <a:xfrm>
            <a:off x="2603639" y="5201326"/>
            <a:ext cx="78224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successful was Maud?</a:t>
            </a:r>
          </a:p>
        </p:txBody>
      </p:sp>
      <p:sp>
        <p:nvSpPr>
          <p:cNvPr id="457" name="TextBox 456">
            <a:extLst>
              <a:ext uri="{FF2B5EF4-FFF2-40B4-BE49-F238E27FC236}">
                <a16:creationId xmlns:a16="http://schemas.microsoft.com/office/drawing/2014/main" id="{AE970621-9BCE-C024-3ACD-4C3E3B3EF044}"/>
              </a:ext>
            </a:extLst>
          </p:cNvPr>
          <p:cNvSpPr txBox="1"/>
          <p:nvPr/>
        </p:nvSpPr>
        <p:spPr>
          <a:xfrm>
            <a:off x="1717003" y="5084996"/>
            <a:ext cx="78224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significant was Eleanor?</a:t>
            </a:r>
          </a:p>
        </p:txBody>
      </p:sp>
      <p:sp>
        <p:nvSpPr>
          <p:cNvPr id="458" name="TextBox 457">
            <a:extLst>
              <a:ext uri="{FF2B5EF4-FFF2-40B4-BE49-F238E27FC236}">
                <a16:creationId xmlns:a16="http://schemas.microsoft.com/office/drawing/2014/main" id="{8E95369B-37B8-0B4F-014B-E5D644501345}"/>
              </a:ext>
            </a:extLst>
          </p:cNvPr>
          <p:cNvSpPr txBox="1"/>
          <p:nvPr/>
        </p:nvSpPr>
        <p:spPr>
          <a:xfrm>
            <a:off x="155574" y="7112269"/>
            <a:ext cx="138428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King Henry II whipped to seek forgiveness?</a:t>
            </a:r>
          </a:p>
        </p:txBody>
      </p:sp>
      <p:sp>
        <p:nvSpPr>
          <p:cNvPr id="459" name="TextBox 458">
            <a:extLst>
              <a:ext uri="{FF2B5EF4-FFF2-40B4-BE49-F238E27FC236}">
                <a16:creationId xmlns:a16="http://schemas.microsoft.com/office/drawing/2014/main" id="{E9A6D506-83E6-3BF3-67D4-82D7131AC632}"/>
              </a:ext>
            </a:extLst>
          </p:cNvPr>
          <p:cNvSpPr txBox="1"/>
          <p:nvPr/>
        </p:nvSpPr>
        <p:spPr>
          <a:xfrm>
            <a:off x="42630" y="4807667"/>
            <a:ext cx="78224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/>
              <a:t>How ‘bad’ was Bad King John?</a:t>
            </a:r>
            <a:endParaRPr lang="en-US" sz="1050" dirty="0"/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6EF784A4-C705-700C-4349-4BF96A364269}"/>
              </a:ext>
            </a:extLst>
          </p:cNvPr>
          <p:cNvCxnSpPr>
            <a:cxnSpLocks/>
          </p:cNvCxnSpPr>
          <p:nvPr/>
        </p:nvCxnSpPr>
        <p:spPr>
          <a:xfrm>
            <a:off x="2930809" y="5937098"/>
            <a:ext cx="372331" cy="56887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FF504093-8BD2-A2C8-B505-EA6EB4590D99}"/>
              </a:ext>
            </a:extLst>
          </p:cNvPr>
          <p:cNvCxnSpPr>
            <a:cxnSpLocks/>
          </p:cNvCxnSpPr>
          <p:nvPr/>
        </p:nvCxnSpPr>
        <p:spPr>
          <a:xfrm flipH="1" flipV="1">
            <a:off x="3103729" y="6875095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4" name="Straight Connector 463">
            <a:extLst>
              <a:ext uri="{FF2B5EF4-FFF2-40B4-BE49-F238E27FC236}">
                <a16:creationId xmlns:a16="http://schemas.microsoft.com/office/drawing/2014/main" id="{2A1FE97A-F5C9-AE37-603D-1C18E5160D1D}"/>
              </a:ext>
            </a:extLst>
          </p:cNvPr>
          <p:cNvCxnSpPr>
            <a:cxnSpLocks/>
          </p:cNvCxnSpPr>
          <p:nvPr/>
        </p:nvCxnSpPr>
        <p:spPr>
          <a:xfrm flipV="1">
            <a:off x="310354" y="5884841"/>
            <a:ext cx="720969" cy="12434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30815C43-CA57-89E2-CF4C-89914015726D}"/>
              </a:ext>
            </a:extLst>
          </p:cNvPr>
          <p:cNvGrpSpPr/>
          <p:nvPr/>
        </p:nvGrpSpPr>
        <p:grpSpPr>
          <a:xfrm>
            <a:off x="445111" y="6188423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422ACFF2-CCC9-30C1-6466-B6F03AAE7A7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AC212F9C-A2CF-5200-7B21-86B5C961A7DC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two </a:t>
              </a:r>
            </a:p>
          </p:txBody>
        </p:sp>
      </p:grpSp>
      <p:cxnSp>
        <p:nvCxnSpPr>
          <p:cNvPr id="467" name="Straight Connector 466">
            <a:extLst>
              <a:ext uri="{FF2B5EF4-FFF2-40B4-BE49-F238E27FC236}">
                <a16:creationId xmlns:a16="http://schemas.microsoft.com/office/drawing/2014/main" id="{B97F9083-A0BD-306A-AE27-741D74A882E2}"/>
              </a:ext>
            </a:extLst>
          </p:cNvPr>
          <p:cNvCxnSpPr>
            <a:cxnSpLocks/>
          </p:cNvCxnSpPr>
          <p:nvPr/>
        </p:nvCxnSpPr>
        <p:spPr>
          <a:xfrm flipH="1">
            <a:off x="1395241" y="5365484"/>
            <a:ext cx="337528" cy="23344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7" name="Straight Connector 476">
            <a:extLst>
              <a:ext uri="{FF2B5EF4-FFF2-40B4-BE49-F238E27FC236}">
                <a16:creationId xmlns:a16="http://schemas.microsoft.com/office/drawing/2014/main" id="{4D793E11-8911-9C34-9DF8-C1BB1A76E110}"/>
              </a:ext>
            </a:extLst>
          </p:cNvPr>
          <p:cNvCxnSpPr>
            <a:cxnSpLocks/>
          </p:cNvCxnSpPr>
          <p:nvPr/>
        </p:nvCxnSpPr>
        <p:spPr>
          <a:xfrm>
            <a:off x="847721" y="4994639"/>
            <a:ext cx="394225" cy="1092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1" name="TextBox 480">
            <a:extLst>
              <a:ext uri="{FF2B5EF4-FFF2-40B4-BE49-F238E27FC236}">
                <a16:creationId xmlns:a16="http://schemas.microsoft.com/office/drawing/2014/main" id="{7CA02161-00CC-0866-296C-4EC8369A18E6}"/>
              </a:ext>
            </a:extLst>
          </p:cNvPr>
          <p:cNvSpPr txBox="1"/>
          <p:nvPr/>
        </p:nvSpPr>
        <p:spPr>
          <a:xfrm>
            <a:off x="1412587" y="3416534"/>
            <a:ext cx="85763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Henry VIII ‘Break from Rome’?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E317492F-7FE6-F8CC-F81D-E5670C04E140}"/>
              </a:ext>
            </a:extLst>
          </p:cNvPr>
          <p:cNvSpPr txBox="1"/>
          <p:nvPr/>
        </p:nvSpPr>
        <p:spPr>
          <a:xfrm>
            <a:off x="2416277" y="3433802"/>
            <a:ext cx="1124163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Does Mary I deserve the nickname, ‘Bloody Mary’?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6229B86E-D4D5-1A72-EC8C-6263830FF388}"/>
              </a:ext>
            </a:extLst>
          </p:cNvPr>
          <p:cNvSpPr txBox="1"/>
          <p:nvPr/>
        </p:nvSpPr>
        <p:spPr>
          <a:xfrm>
            <a:off x="4885594" y="5069260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Elizabeth execute her cousin Mary?</a:t>
            </a: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CFCD13E8-6751-A101-F0CE-DF4DE8F3B019}"/>
              </a:ext>
            </a:extLst>
          </p:cNvPr>
          <p:cNvSpPr txBox="1"/>
          <p:nvPr/>
        </p:nvSpPr>
        <p:spPr>
          <a:xfrm>
            <a:off x="4800600" y="3463071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Was the Spanish Armada a result of British military brilliance or luck?​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7363B2F1-D7B4-FC8C-0217-792A338D83E4}"/>
              </a:ext>
            </a:extLst>
          </p:cNvPr>
          <p:cNvCxnSpPr>
            <a:cxnSpLocks/>
          </p:cNvCxnSpPr>
          <p:nvPr/>
        </p:nvCxnSpPr>
        <p:spPr>
          <a:xfrm>
            <a:off x="1796736" y="4146531"/>
            <a:ext cx="477685" cy="2593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ABBA83B3-A0E1-9774-E64D-2ECDABC28A2C}"/>
              </a:ext>
            </a:extLst>
          </p:cNvPr>
          <p:cNvCxnSpPr>
            <a:cxnSpLocks/>
          </p:cNvCxnSpPr>
          <p:nvPr/>
        </p:nvCxnSpPr>
        <p:spPr>
          <a:xfrm>
            <a:off x="2851337" y="4165643"/>
            <a:ext cx="477685" cy="2593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7467DFB9-5DBB-3921-4DEA-4F8B7279C5A1}"/>
              </a:ext>
            </a:extLst>
          </p:cNvPr>
          <p:cNvCxnSpPr>
            <a:cxnSpLocks/>
          </p:cNvCxnSpPr>
          <p:nvPr/>
        </p:nvCxnSpPr>
        <p:spPr>
          <a:xfrm flipH="1">
            <a:off x="5547774" y="4216617"/>
            <a:ext cx="163532" cy="32096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AA12A84E-E1CA-8E21-2B79-0B34966F2BD4}"/>
              </a:ext>
            </a:extLst>
          </p:cNvPr>
          <p:cNvCxnSpPr>
            <a:cxnSpLocks/>
          </p:cNvCxnSpPr>
          <p:nvPr/>
        </p:nvCxnSpPr>
        <p:spPr>
          <a:xfrm flipH="1" flipV="1">
            <a:off x="5856043" y="4720400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0" name="TextBox 509">
            <a:extLst>
              <a:ext uri="{FF2B5EF4-FFF2-40B4-BE49-F238E27FC236}">
                <a16:creationId xmlns:a16="http://schemas.microsoft.com/office/drawing/2014/main" id="{52F6A0FA-C34C-AA79-A5BB-5713E1174AD5}"/>
              </a:ext>
            </a:extLst>
          </p:cNvPr>
          <p:cNvSpPr txBox="1"/>
          <p:nvPr/>
        </p:nvSpPr>
        <p:spPr>
          <a:xfrm>
            <a:off x="7502445" y="5054518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the causes of the English Civil War?</a:t>
            </a:r>
          </a:p>
        </p:txBody>
      </p:sp>
      <p:sp>
        <p:nvSpPr>
          <p:cNvPr id="511" name="TextBox 510">
            <a:extLst>
              <a:ext uri="{FF2B5EF4-FFF2-40B4-BE49-F238E27FC236}">
                <a16:creationId xmlns:a16="http://schemas.microsoft.com/office/drawing/2014/main" id="{E541A06A-A7B8-AD15-1AD2-BAA019567C56}"/>
              </a:ext>
            </a:extLst>
          </p:cNvPr>
          <p:cNvSpPr txBox="1"/>
          <p:nvPr/>
        </p:nvSpPr>
        <p:spPr>
          <a:xfrm>
            <a:off x="8934708" y="3145414"/>
            <a:ext cx="619326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King of England lose his head?</a:t>
            </a:r>
          </a:p>
        </p:txBody>
      </p:sp>
      <p:sp>
        <p:nvSpPr>
          <p:cNvPr id="65" name="TextBox 64">
            <a:extLst>
              <a:ext uri="{FF2B5EF4-FFF2-40B4-BE49-F238E27FC236}">
                <a16:creationId xmlns:a16="http://schemas.microsoft.com/office/drawing/2014/main" id="{873386D6-3C22-2298-4A44-A58835BF3967}"/>
              </a:ext>
            </a:extLst>
          </p:cNvPr>
          <p:cNvSpPr txBox="1"/>
          <p:nvPr/>
        </p:nvSpPr>
        <p:spPr>
          <a:xfrm>
            <a:off x="8316677" y="1472757"/>
            <a:ext cx="116034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Cromwell rule England?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31B49EA-529C-480C-EA1E-0F2FDEF7053E}"/>
              </a:ext>
            </a:extLst>
          </p:cNvPr>
          <p:cNvSpPr txBox="1"/>
          <p:nvPr/>
        </p:nvSpPr>
        <p:spPr>
          <a:xfrm>
            <a:off x="6869998" y="951787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the monarchy survive after the King’s death?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23AA2C1-13EE-D043-CDEB-926CBEEF04F7}"/>
              </a:ext>
            </a:extLst>
          </p:cNvPr>
          <p:cNvSpPr txBox="1"/>
          <p:nvPr/>
        </p:nvSpPr>
        <p:spPr>
          <a:xfrm>
            <a:off x="1767882" y="2893342"/>
            <a:ext cx="250965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/>
              <a:t>How did Lancaster change from a Roman fort into a medieval and industrial town</a:t>
            </a:r>
            <a:endParaRPr lang="en-US" sz="1050" dirty="0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AEEB5958-8368-1F22-716B-84282ABC094D}"/>
              </a:ext>
            </a:extLst>
          </p:cNvPr>
          <p:cNvSpPr txBox="1"/>
          <p:nvPr/>
        </p:nvSpPr>
        <p:spPr>
          <a:xfrm>
            <a:off x="89656" y="2046937"/>
            <a:ext cx="1160345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has Lancaster’s role in the North-West changed over time?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6993C7B3-3220-C6ED-74C3-004ABB0D5A7C}"/>
              </a:ext>
            </a:extLst>
          </p:cNvPr>
          <p:cNvCxnSpPr>
            <a:cxnSpLocks/>
          </p:cNvCxnSpPr>
          <p:nvPr/>
        </p:nvCxnSpPr>
        <p:spPr>
          <a:xfrm flipV="1">
            <a:off x="1227800" y="2015919"/>
            <a:ext cx="394225" cy="5269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39A5EB8-25A5-4087-334E-736DD93FB76B}"/>
              </a:ext>
            </a:extLst>
          </p:cNvPr>
          <p:cNvCxnSpPr>
            <a:cxnSpLocks/>
          </p:cNvCxnSpPr>
          <p:nvPr/>
        </p:nvCxnSpPr>
        <p:spPr>
          <a:xfrm flipH="1" flipV="1">
            <a:off x="2804035" y="2513235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7939B8FF-FBE2-BBAF-2892-F6DF4FC8C416}"/>
              </a:ext>
            </a:extLst>
          </p:cNvPr>
          <p:cNvCxnSpPr>
            <a:cxnSpLocks/>
          </p:cNvCxnSpPr>
          <p:nvPr/>
        </p:nvCxnSpPr>
        <p:spPr>
          <a:xfrm flipH="1" flipV="1">
            <a:off x="8495593" y="4348554"/>
            <a:ext cx="427995" cy="7031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FBA9DD38-5EE9-8156-DD0E-D3A5F8663B0A}"/>
              </a:ext>
            </a:extLst>
          </p:cNvPr>
          <p:cNvCxnSpPr>
            <a:cxnSpLocks/>
          </p:cNvCxnSpPr>
          <p:nvPr/>
        </p:nvCxnSpPr>
        <p:spPr>
          <a:xfrm>
            <a:off x="7462770" y="1699959"/>
            <a:ext cx="0" cy="57795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8" name="Straight Connector 87">
            <a:extLst>
              <a:ext uri="{FF2B5EF4-FFF2-40B4-BE49-F238E27FC236}">
                <a16:creationId xmlns:a16="http://schemas.microsoft.com/office/drawing/2014/main" id="{F9610161-F14B-A484-CEA6-9087E6EA6B4A}"/>
              </a:ext>
            </a:extLst>
          </p:cNvPr>
          <p:cNvCxnSpPr>
            <a:cxnSpLocks/>
          </p:cNvCxnSpPr>
          <p:nvPr/>
        </p:nvCxnSpPr>
        <p:spPr>
          <a:xfrm flipH="1">
            <a:off x="8578290" y="2029461"/>
            <a:ext cx="507608" cy="6547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13124CC5-08CB-74F1-6557-1E39FD000A7C}"/>
              </a:ext>
            </a:extLst>
          </p:cNvPr>
          <p:cNvCxnSpPr>
            <a:cxnSpLocks/>
          </p:cNvCxnSpPr>
          <p:nvPr/>
        </p:nvCxnSpPr>
        <p:spPr>
          <a:xfrm flipH="1">
            <a:off x="8739858" y="3580648"/>
            <a:ext cx="192904" cy="5717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3" name="Picture 102" descr="A black and white image of a clown juggling balls&#10;&#10;AI-generated content may be incorrect.">
            <a:extLst>
              <a:ext uri="{FF2B5EF4-FFF2-40B4-BE49-F238E27FC236}">
                <a16:creationId xmlns:a16="http://schemas.microsoft.com/office/drawing/2014/main" id="{5AC54829-A4A8-E5AA-C849-E24E734DCCA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70323" y="5539969"/>
            <a:ext cx="543919" cy="765927"/>
          </a:xfrm>
          <a:prstGeom prst="rect">
            <a:avLst/>
          </a:prstGeom>
        </p:spPr>
      </p:pic>
      <p:pic>
        <p:nvPicPr>
          <p:cNvPr id="106" name="Picture 105" descr="A black castle with a flag on top&#10;&#10;AI-generated content may be incorrect.">
            <a:extLst>
              <a:ext uri="{FF2B5EF4-FFF2-40B4-BE49-F238E27FC236}">
                <a16:creationId xmlns:a16="http://schemas.microsoft.com/office/drawing/2014/main" id="{D11F4566-6DD1-ED47-3742-E0B10A1F77B1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2930808" y="9344479"/>
            <a:ext cx="783825" cy="617688"/>
          </a:xfrm>
          <a:prstGeom prst="rect">
            <a:avLst/>
          </a:prstGeom>
        </p:spPr>
      </p:pic>
      <p:pic>
        <p:nvPicPr>
          <p:cNvPr id="108" name="Picture 107" descr="A black and white logo of a helmet and swords&#10;&#10;AI-generated content may be incorrect.">
            <a:extLst>
              <a:ext uri="{FF2B5EF4-FFF2-40B4-BE49-F238E27FC236}">
                <a16:creationId xmlns:a16="http://schemas.microsoft.com/office/drawing/2014/main" id="{AE44F513-BDA2-8835-8A87-4D92E5661D0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3283487" y="11487434"/>
            <a:ext cx="862294" cy="750598"/>
          </a:xfrm>
          <a:prstGeom prst="rect">
            <a:avLst/>
          </a:prstGeom>
        </p:spPr>
      </p:pic>
      <p:pic>
        <p:nvPicPr>
          <p:cNvPr id="111" name="Picture 110" descr="A black crown with white dots&#10;&#10;AI-generated content may be incorrect.">
            <a:extLst>
              <a:ext uri="{FF2B5EF4-FFF2-40B4-BE49-F238E27FC236}">
                <a16:creationId xmlns:a16="http://schemas.microsoft.com/office/drawing/2014/main" id="{BCB13713-0F01-6D74-3C0B-ABC8E1B6B2A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616" y="10868185"/>
            <a:ext cx="859356" cy="671550"/>
          </a:xfrm>
          <a:prstGeom prst="rect">
            <a:avLst/>
          </a:prstGeom>
        </p:spPr>
      </p:pic>
      <p:pic>
        <p:nvPicPr>
          <p:cNvPr id="130" name="Picture 129" descr="A black crown with white dots&#10;&#10;AI-generated content may be incorrect.">
            <a:extLst>
              <a:ext uri="{FF2B5EF4-FFF2-40B4-BE49-F238E27FC236}">
                <a16:creationId xmlns:a16="http://schemas.microsoft.com/office/drawing/2014/main" id="{9933D2DE-7BF3-1791-56FE-3B58C90D1DA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97503" y="1090245"/>
            <a:ext cx="698851" cy="54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47684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05AA73-9598-03D8-8FD3-1EB02897A16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" name="Picture 176">
            <a:extLst>
              <a:ext uri="{FF2B5EF4-FFF2-40B4-BE49-F238E27FC236}">
                <a16:creationId xmlns:a16="http://schemas.microsoft.com/office/drawing/2014/main" id="{68692693-FC66-54AB-808A-F57BC7B769D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1" t="4985" r="59673"/>
          <a:stretch>
            <a:fillRect/>
          </a:stretch>
        </p:blipFill>
        <p:spPr>
          <a:xfrm>
            <a:off x="8391930" y="9896784"/>
            <a:ext cx="1121963" cy="1010255"/>
          </a:xfrm>
          <a:prstGeom prst="rect">
            <a:avLst/>
          </a:prstGeom>
        </p:spPr>
      </p:pic>
      <p:pic>
        <p:nvPicPr>
          <p:cNvPr id="1033" name="Picture 9">
            <a:extLst>
              <a:ext uri="{FF2B5EF4-FFF2-40B4-BE49-F238E27FC236}">
                <a16:creationId xmlns:a16="http://schemas.microsoft.com/office/drawing/2014/main" id="{F6ED7F5F-4F71-B134-3308-66C360CAEAA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17388" y="1992856"/>
            <a:ext cx="966354" cy="113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0" name="Picture 169">
            <a:extLst>
              <a:ext uri="{FF2B5EF4-FFF2-40B4-BE49-F238E27FC236}">
                <a16:creationId xmlns:a16="http://schemas.microsoft.com/office/drawing/2014/main" id="{5B77EFBC-4103-D4FB-319C-1DC88BA29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78533" y="3847174"/>
            <a:ext cx="911013" cy="989379"/>
          </a:xfrm>
          <a:prstGeom prst="rect">
            <a:avLst/>
          </a:prstGeom>
        </p:spPr>
      </p:pic>
      <p:pic>
        <p:nvPicPr>
          <p:cNvPr id="141" name="Picture 140">
            <a:extLst>
              <a:ext uri="{FF2B5EF4-FFF2-40B4-BE49-F238E27FC236}">
                <a16:creationId xmlns:a16="http://schemas.microsoft.com/office/drawing/2014/main" id="{5093A9FF-7F1E-EE7C-2457-38885CAAE0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12023" y="5791293"/>
            <a:ext cx="449807" cy="581244"/>
          </a:xfrm>
          <a:prstGeom prst="rect">
            <a:avLst/>
          </a:prstGeom>
        </p:spPr>
      </p:pic>
      <p:pic>
        <p:nvPicPr>
          <p:cNvPr id="134" name="Picture 133">
            <a:extLst>
              <a:ext uri="{FF2B5EF4-FFF2-40B4-BE49-F238E27FC236}">
                <a16:creationId xmlns:a16="http://schemas.microsoft.com/office/drawing/2014/main" id="{6EBB0FBE-76C8-34F4-250E-47075FFEA4C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9523" y="5838710"/>
            <a:ext cx="651329" cy="530609"/>
          </a:xfrm>
          <a:prstGeom prst="rect">
            <a:avLst/>
          </a:prstGeom>
        </p:spPr>
      </p:pic>
      <p:pic>
        <p:nvPicPr>
          <p:cNvPr id="126" name="Picture 125">
            <a:extLst>
              <a:ext uri="{FF2B5EF4-FFF2-40B4-BE49-F238E27FC236}">
                <a16:creationId xmlns:a16="http://schemas.microsoft.com/office/drawing/2014/main" id="{4D961C67-4668-A5C6-D0E6-80435C10BC6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251829" y="4841593"/>
            <a:ext cx="582714" cy="862416"/>
          </a:xfrm>
          <a:prstGeom prst="rect">
            <a:avLst/>
          </a:prstGeom>
        </p:spPr>
      </p:pic>
      <p:pic>
        <p:nvPicPr>
          <p:cNvPr id="119" name="Picture 118">
            <a:extLst>
              <a:ext uri="{FF2B5EF4-FFF2-40B4-BE49-F238E27FC236}">
                <a16:creationId xmlns:a16="http://schemas.microsoft.com/office/drawing/2014/main" id="{51D886CD-E339-25C4-0525-43612B72441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750092" y="4844866"/>
            <a:ext cx="680208" cy="510156"/>
          </a:xfrm>
          <a:prstGeom prst="rect">
            <a:avLst/>
          </a:prstGeom>
        </p:spPr>
      </p:pic>
      <p:pic>
        <p:nvPicPr>
          <p:cNvPr id="114" name="Picture 113">
            <a:extLst>
              <a:ext uri="{FF2B5EF4-FFF2-40B4-BE49-F238E27FC236}">
                <a16:creationId xmlns:a16="http://schemas.microsoft.com/office/drawing/2014/main" id="{27E07833-52CA-19C0-0A01-408D9B80E85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10198" y="6167228"/>
            <a:ext cx="880859" cy="674945"/>
          </a:xfrm>
          <a:prstGeom prst="rect">
            <a:avLst/>
          </a:prstGeom>
        </p:spPr>
      </p:pic>
      <p:pic>
        <p:nvPicPr>
          <p:cNvPr id="110" name="Picture 109">
            <a:extLst>
              <a:ext uri="{FF2B5EF4-FFF2-40B4-BE49-F238E27FC236}">
                <a16:creationId xmlns:a16="http://schemas.microsoft.com/office/drawing/2014/main" id="{3E66DC3C-2C9E-75A2-84A1-222C2041CAB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931536" y="7489597"/>
            <a:ext cx="1126333" cy="445758"/>
          </a:xfrm>
          <a:prstGeom prst="rect">
            <a:avLst/>
          </a:prstGeom>
        </p:spPr>
      </p:pic>
      <p:pic>
        <p:nvPicPr>
          <p:cNvPr id="107" name="Picture 106">
            <a:extLst>
              <a:ext uri="{FF2B5EF4-FFF2-40B4-BE49-F238E27FC236}">
                <a16:creationId xmlns:a16="http://schemas.microsoft.com/office/drawing/2014/main" id="{71B866EF-5925-E2DB-92B1-A0481B90E930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56724" y="8645725"/>
            <a:ext cx="742988" cy="654084"/>
          </a:xfrm>
          <a:prstGeom prst="rect">
            <a:avLst/>
          </a:prstGeom>
        </p:spPr>
      </p:pic>
      <p:pic>
        <p:nvPicPr>
          <p:cNvPr id="100" name="Graphic 99" descr="Coins with solid fill">
            <a:extLst>
              <a:ext uri="{FF2B5EF4-FFF2-40B4-BE49-F238E27FC236}">
                <a16:creationId xmlns:a16="http://schemas.microsoft.com/office/drawing/2014/main" id="{FDB2D020-0301-9285-D64E-99BB3A99E93F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96DAC541-7B7A-43D3-8B79-37D633B846F1}">
                <asvg:svgBlip xmlns:asvg="http://schemas.microsoft.com/office/drawing/2016/SVG/main" r:embed="rId13"/>
              </a:ext>
            </a:extLst>
          </a:blip>
          <a:stretch>
            <a:fillRect/>
          </a:stretch>
        </p:blipFill>
        <p:spPr>
          <a:xfrm>
            <a:off x="1902886" y="2772053"/>
            <a:ext cx="455912" cy="455912"/>
          </a:xfrm>
          <a:prstGeom prst="rect">
            <a:avLst/>
          </a:prstGeom>
        </p:spPr>
      </p:pic>
      <p:pic>
        <p:nvPicPr>
          <p:cNvPr id="96" name="Picture 95">
            <a:extLst>
              <a:ext uri="{FF2B5EF4-FFF2-40B4-BE49-F238E27FC236}">
                <a16:creationId xmlns:a16="http://schemas.microsoft.com/office/drawing/2014/main" id="{89BC48A6-360A-1372-4964-14D679430E7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-8467" y="1102798"/>
            <a:ext cx="799554" cy="989924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770E81CF-1E3D-CAB1-AA50-717E9EF4454B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05ADAAA1-231B-92CC-6BAF-D6A1FC3A7AD4}"/>
              </a:ext>
            </a:extLst>
          </p:cNvPr>
          <p:cNvSpPr/>
          <p:nvPr/>
        </p:nvSpPr>
        <p:spPr>
          <a:xfrm rot="16200000">
            <a:off x="1477311" y="1727116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C5B211E8-7E3B-35C3-FA2E-7FE00C6C66F8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42B831DE-1CE0-11D4-276D-96E378D1A309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2FB2EB9C-4A7A-E775-0DCE-985D87CBDD4B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6A513DEC-EB0C-7736-533F-3470B70AE623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6D1CD66F-9E0B-0075-CE8E-67CBAB0D8168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F78F9434-518C-E9FF-4526-8497F993D1C2}"/>
              </a:ext>
            </a:extLst>
          </p:cNvPr>
          <p:cNvSpPr/>
          <p:nvPr/>
        </p:nvSpPr>
        <p:spPr>
          <a:xfrm rot="5400000" flipH="1">
            <a:off x="6401477" y="2485808"/>
            <a:ext cx="2759064" cy="213183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0E395070-798A-698D-3E9B-A53F24EF9D85}"/>
              </a:ext>
            </a:extLst>
          </p:cNvPr>
          <p:cNvSpPr/>
          <p:nvPr/>
        </p:nvSpPr>
        <p:spPr>
          <a:xfrm>
            <a:off x="1482431" y="2172195"/>
            <a:ext cx="6471047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7F15466D-DE23-3EB6-0AF6-CD36F552F3FB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9ECB7132-3714-EB0F-91C9-4303210B6186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A40A0D66-CC12-6350-7156-01B69C49B89E}"/>
              </a:ext>
            </a:extLst>
          </p:cNvPr>
          <p:cNvSpPr/>
          <p:nvPr/>
        </p:nvSpPr>
        <p:spPr>
          <a:xfrm>
            <a:off x="-13774" y="7496"/>
            <a:ext cx="9601348" cy="738067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49E71FAA-D5E2-1985-5365-9F7EE4258CAE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34FA556E-D079-3008-18C9-53B4E3DF4545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F42B1522-C9CE-4534-3BC7-584ADE4478D7}"/>
              </a:ext>
            </a:extLst>
          </p:cNvPr>
          <p:cNvSpPr/>
          <p:nvPr/>
        </p:nvSpPr>
        <p:spPr>
          <a:xfrm>
            <a:off x="25567" y="41035"/>
            <a:ext cx="33325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YEAR 8 – History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AF4420B5-569E-90A2-969C-B3EFD7F90288}"/>
              </a:ext>
            </a:extLst>
          </p:cNvPr>
          <p:cNvSpPr/>
          <p:nvPr/>
        </p:nvSpPr>
        <p:spPr>
          <a:xfrm>
            <a:off x="1153562" y="771603"/>
            <a:ext cx="108467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9</a:t>
            </a:r>
          </a:p>
          <a:p>
            <a:pPr algn="ctr"/>
            <a:r>
              <a:rPr lang="en-GB" sz="1200" dirty="0"/>
              <a:t>History 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D83EF144-1BAC-70F3-C4CF-748FCB28DFD8}"/>
              </a:ext>
            </a:extLst>
          </p:cNvPr>
          <p:cNvCxnSpPr>
            <a:cxnSpLocks/>
          </p:cNvCxnSpPr>
          <p:nvPr/>
        </p:nvCxnSpPr>
        <p:spPr>
          <a:xfrm>
            <a:off x="1832730" y="2415149"/>
            <a:ext cx="6197613" cy="84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AF7D43C0-75D7-73B6-1377-7BC3E2014D53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C0599086-ED78-2E36-96B4-335BCFC800C5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CB797B2F-8E6C-78CE-0F8D-2A92346D7351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3E64714A-1E0B-09D3-ADDD-792B96B62AFB}"/>
              </a:ext>
            </a:extLst>
          </p:cNvPr>
          <p:cNvGrpSpPr/>
          <p:nvPr/>
        </p:nvGrpSpPr>
        <p:grpSpPr>
          <a:xfrm>
            <a:off x="7285281" y="10490852"/>
            <a:ext cx="1271570" cy="1241391"/>
            <a:chOff x="7285281" y="10490852"/>
            <a:chExt cx="1271570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B92CE2FA-8AD1-FE44-D73D-79BDFD4EA4F1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77E515AB-D704-2C0D-78CA-96A5FA525D8E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B9445024-BE46-49A3-FFCB-7BBE59B9713C}"/>
                </a:ext>
              </a:extLst>
            </p:cNvPr>
            <p:cNvSpPr txBox="1"/>
            <p:nvPr/>
          </p:nvSpPr>
          <p:spPr>
            <a:xfrm>
              <a:off x="7341872" y="10899646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0C72685F-F235-B1EC-699A-DEB9DF88603F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7B32C863-0F2E-ACA2-E3BE-BCDA218D82CC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8840EA3E-119C-9C67-F9BD-58A276540831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987B5E93-1BE4-F6C2-5FE9-C43AA03164DB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7835CB26-5A1D-A317-80A1-A3D078DEC6E1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767BA551-DD1D-2E51-90AA-A4E619ADF98B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110D9C5A-B520-F4D2-6ED1-D76EBB1CC045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A30603C2-C762-DC2C-F057-C7B94E18E142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DA4FB8EB-C750-53E4-96D1-323D4A6D7AD2}"/>
              </a:ext>
            </a:extLst>
          </p:cNvPr>
          <p:cNvGrpSpPr/>
          <p:nvPr/>
        </p:nvGrpSpPr>
        <p:grpSpPr>
          <a:xfrm>
            <a:off x="935901" y="8328722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5CCF4CFF-7A8E-A0AF-0A7C-8368645910E9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65198D15-B26B-2D69-4A11-72E0C8B9F21F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6EF974D4-1C96-31FC-7CE5-2F3558F49A19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A13EDE9C-0B31-281D-E621-A7632E7D816E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00B83C36-D5AC-6582-3665-B97D605F36CA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334CB61E-AC95-9AA5-F51A-05A9822F5FF2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A3B288F6-A8FE-1A82-48F4-FD6467FBF696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5A4FA776-1AF6-4259-C60E-00B2D1AB4030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AEE18A9F-08E6-1014-1CEA-3B648DA96E8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B157820E-AFFA-5FCD-543A-31B2ECA37EFA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FBFB4ED4-0738-E2DC-7B9E-777371D03A3B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9CC12AF0-B45E-BFC4-4F29-7BCD9DD069EB}"/>
              </a:ext>
            </a:extLst>
          </p:cNvPr>
          <p:cNvGrpSpPr/>
          <p:nvPr/>
        </p:nvGrpSpPr>
        <p:grpSpPr>
          <a:xfrm>
            <a:off x="5851074" y="170943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CCE16427-508A-ACCA-8814-9C4A8B33762D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266B677F-11F8-5C05-571D-F4F0DCB5C320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AF64672C-EEA1-BC18-4740-6DBAE41C1F0B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793BB596-03AE-83ED-389E-6AFD81FF32D9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2317" y="10585608"/>
            <a:ext cx="614613" cy="5130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0E588C72-629C-5A46-1BB8-2B9E80A99B3B}"/>
              </a:ext>
            </a:extLst>
          </p:cNvPr>
          <p:cNvSpPr txBox="1"/>
          <p:nvPr/>
        </p:nvSpPr>
        <p:spPr>
          <a:xfrm>
            <a:off x="5349967" y="10170110"/>
            <a:ext cx="219392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 - How did the Silk Roads change the world?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748A34CF-F6B4-E6B7-4663-79021C2A120A}"/>
              </a:ext>
            </a:extLst>
          </p:cNvPr>
          <p:cNvCxnSpPr>
            <a:cxnSpLocks/>
            <a:stCxn id="102" idx="2"/>
          </p:cNvCxnSpPr>
          <p:nvPr/>
        </p:nvCxnSpPr>
        <p:spPr>
          <a:xfrm flipH="1">
            <a:off x="7339313" y="6148919"/>
            <a:ext cx="641341" cy="355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17890CA6-4134-BF5E-2DAF-72631DA7B479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B31A7D72-A319-EA9D-543C-E4FB4F5A9F7D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D0EF5F-FA7E-D810-3754-2DE541EA8342}"/>
              </a:ext>
            </a:extLst>
          </p:cNvPr>
          <p:cNvSpPr txBox="1"/>
          <p:nvPr/>
        </p:nvSpPr>
        <p:spPr>
          <a:xfrm>
            <a:off x="11930" y="12238032"/>
            <a:ext cx="2123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>
                <a:solidFill>
                  <a:schemeClr val="bg1"/>
                </a:solidFill>
              </a:rPr>
              <a:t>LEARNING JOURNEY</a:t>
            </a:r>
            <a:endParaRPr lang="en-GB" i="1">
              <a:solidFill>
                <a:schemeClr val="bg1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AC1DF8EB-84B2-00AA-891C-3A98B2FE8E02}"/>
              </a:ext>
            </a:extLst>
          </p:cNvPr>
          <p:cNvSpPr txBox="1"/>
          <p:nvPr/>
        </p:nvSpPr>
        <p:spPr>
          <a:xfrm>
            <a:off x="2075640" y="7741305"/>
            <a:ext cx="2226033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 – What was the significance for Europe of the rise of Islam?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F2A99F45-0B06-4109-EB45-4DE6632D7722}"/>
              </a:ext>
            </a:extLst>
          </p:cNvPr>
          <p:cNvCxnSpPr>
            <a:cxnSpLocks/>
            <a:stCxn id="75" idx="2"/>
          </p:cNvCxnSpPr>
          <p:nvPr/>
        </p:nvCxnSpPr>
        <p:spPr>
          <a:xfrm>
            <a:off x="3188657" y="8318386"/>
            <a:ext cx="723451" cy="42426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3C8A2BF7-DF13-E362-7515-6513F96236AB}"/>
              </a:ext>
            </a:extLst>
          </p:cNvPr>
          <p:cNvSpPr txBox="1"/>
          <p:nvPr/>
        </p:nvSpPr>
        <p:spPr>
          <a:xfrm>
            <a:off x="6750864" y="5733421"/>
            <a:ext cx="245958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Why did Industrial Britain want an empire?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EE20E02B-42A1-06D5-A89C-1AF48D46E7F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DC9AE74F-D752-E6B2-EF2B-A62608F7A689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470" name="Group 469">
            <a:extLst>
              <a:ext uri="{FF2B5EF4-FFF2-40B4-BE49-F238E27FC236}">
                <a16:creationId xmlns:a16="http://schemas.microsoft.com/office/drawing/2014/main" id="{290F0DD3-3723-E4E5-CDDA-70BBC52591A1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471" name="Oval 470">
              <a:extLst>
                <a:ext uri="{FF2B5EF4-FFF2-40B4-BE49-F238E27FC236}">
                  <a16:creationId xmlns:a16="http://schemas.microsoft.com/office/drawing/2014/main" id="{AA5325EC-AF97-3F56-0806-C35C5EC91B48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6" name="Oval 475">
              <a:extLst>
                <a:ext uri="{FF2B5EF4-FFF2-40B4-BE49-F238E27FC236}">
                  <a16:creationId xmlns:a16="http://schemas.microsoft.com/office/drawing/2014/main" id="{7A6DF40C-418D-E437-D9BE-58C9C0B6D059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1027" name="TextBox 1026">
            <a:extLst>
              <a:ext uri="{FF2B5EF4-FFF2-40B4-BE49-F238E27FC236}">
                <a16:creationId xmlns:a16="http://schemas.microsoft.com/office/drawing/2014/main" id="{70E11B77-D6F7-21FD-99CD-6E8033E4B636}"/>
              </a:ext>
            </a:extLst>
          </p:cNvPr>
          <p:cNvSpPr txBox="1"/>
          <p:nvPr/>
        </p:nvSpPr>
        <p:spPr>
          <a:xfrm>
            <a:off x="71790" y="4241222"/>
            <a:ext cx="749345" cy="186974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 – What impact did the British Empire have on Britain and the wider world?</a:t>
            </a:r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410ADA21-0A51-AA99-5590-0D76A12DAC64}"/>
              </a:ext>
            </a:extLst>
          </p:cNvPr>
          <p:cNvCxnSpPr>
            <a:cxnSpLocks/>
          </p:cNvCxnSpPr>
          <p:nvPr/>
        </p:nvCxnSpPr>
        <p:spPr>
          <a:xfrm>
            <a:off x="821135" y="5385070"/>
            <a:ext cx="290576" cy="3974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0E10A34D-D31E-1B96-4215-C0F9C21ABFD2}"/>
              </a:ext>
            </a:extLst>
          </p:cNvPr>
          <p:cNvGrpSpPr/>
          <p:nvPr/>
        </p:nvGrpSpPr>
        <p:grpSpPr>
          <a:xfrm>
            <a:off x="4640806" y="2020394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1415D5C0-C563-7B54-AD7D-7ABEB6AB666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D2A72A0B-C85A-3C6C-E617-82CF1CEDF463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Three 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:a16="http://schemas.microsoft.com/office/drawing/2014/main" id="{C450B227-1A80-DCAA-75E0-99FE4AA99E5E}"/>
              </a:ext>
            </a:extLst>
          </p:cNvPr>
          <p:cNvSpPr txBox="1"/>
          <p:nvPr/>
        </p:nvSpPr>
        <p:spPr>
          <a:xfrm>
            <a:off x="4800600" y="3385865"/>
            <a:ext cx="1793102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 – Why did people protest so much in the 19th century?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2AE1617C-E235-4BF3-2D25-532C6D7D78C1}"/>
              </a:ext>
            </a:extLst>
          </p:cNvPr>
          <p:cNvCxnSpPr>
            <a:cxnSpLocks/>
            <a:stCxn id="492" idx="2"/>
          </p:cNvCxnSpPr>
          <p:nvPr/>
        </p:nvCxnSpPr>
        <p:spPr>
          <a:xfrm flipH="1">
            <a:off x="6744184" y="3772116"/>
            <a:ext cx="614102" cy="66778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88A3DFAF-F978-C67A-DA46-8EB9B164A97E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4125718" y="1738856"/>
            <a:ext cx="674882" cy="4711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9CD2D81D-42FA-3090-13A3-6A22A47A5110}"/>
              </a:ext>
            </a:extLst>
          </p:cNvPr>
          <p:cNvSpPr txBox="1"/>
          <p:nvPr/>
        </p:nvSpPr>
        <p:spPr>
          <a:xfrm>
            <a:off x="3911215" y="1161775"/>
            <a:ext cx="1778769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Six – How has British society changed between 1000 and 1900?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3194014D-FD8B-8D9D-72AF-6B9196EDC38D}"/>
              </a:ext>
            </a:extLst>
          </p:cNvPr>
          <p:cNvSpPr txBox="1"/>
          <p:nvPr/>
        </p:nvSpPr>
        <p:spPr>
          <a:xfrm>
            <a:off x="424718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the Silk Roads and where did they link?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B81D3230-2D2C-E743-D94F-B0EDA79E441A}"/>
              </a:ext>
            </a:extLst>
          </p:cNvPr>
          <p:cNvSpPr txBox="1"/>
          <p:nvPr/>
        </p:nvSpPr>
        <p:spPr>
          <a:xfrm>
            <a:off x="64325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ideas, religion, and culture travel across regions?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22E126B3-BF3B-1707-D4F0-258B2A43357A}"/>
              </a:ext>
            </a:extLst>
          </p:cNvPr>
          <p:cNvSpPr txBox="1"/>
          <p:nvPr/>
        </p:nvSpPr>
        <p:spPr>
          <a:xfrm>
            <a:off x="2168252" y="10140630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/>
              <a:t>How did trade and technology spread along the Silk Roads?</a:t>
            </a:r>
            <a:endParaRPr lang="en-US" sz="105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613AC2AA-E953-A26F-7005-AD7B6F81F79C}"/>
              </a:ext>
            </a:extLst>
          </p:cNvPr>
          <p:cNvSpPr txBox="1"/>
          <p:nvPr/>
        </p:nvSpPr>
        <p:spPr>
          <a:xfrm>
            <a:off x="150241" y="9516945"/>
            <a:ext cx="782248" cy="1546577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Silk Roads contribute to the Black Death and changing empires?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C7470821-ADD7-46E5-0B30-42F6053DFD90}"/>
              </a:ext>
            </a:extLst>
          </p:cNvPr>
          <p:cNvSpPr txBox="1"/>
          <p:nvPr/>
        </p:nvSpPr>
        <p:spPr>
          <a:xfrm>
            <a:off x="2649406" y="94302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Islam and the Islamic Empire develop?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2657CF71-48CF-F2FD-9437-E77C78E9A695}"/>
              </a:ext>
            </a:extLst>
          </p:cNvPr>
          <p:cNvCxnSpPr>
            <a:cxnSpLocks/>
          </p:cNvCxnSpPr>
          <p:nvPr/>
        </p:nvCxnSpPr>
        <p:spPr>
          <a:xfrm flipH="1" flipV="1">
            <a:off x="4610068" y="11208698"/>
            <a:ext cx="6879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F3BA4ED6-1650-0C57-9693-CB7DDB84D910}"/>
              </a:ext>
            </a:extLst>
          </p:cNvPr>
          <p:cNvCxnSpPr>
            <a:cxnSpLocks/>
          </p:cNvCxnSpPr>
          <p:nvPr/>
        </p:nvCxnSpPr>
        <p:spPr>
          <a:xfrm flipV="1">
            <a:off x="1739977" y="11208698"/>
            <a:ext cx="6080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B118616C-9377-F5F1-A50F-0339815F2F85}"/>
              </a:ext>
            </a:extLst>
          </p:cNvPr>
          <p:cNvCxnSpPr>
            <a:cxnSpLocks/>
            <a:stCxn id="25" idx="3"/>
          </p:cNvCxnSpPr>
          <p:nvPr/>
        </p:nvCxnSpPr>
        <p:spPr>
          <a:xfrm>
            <a:off x="932489" y="10290234"/>
            <a:ext cx="689536" cy="3038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2C6A3667-33D7-63AA-919D-3F47AD167FE4}"/>
              </a:ext>
            </a:extLst>
          </p:cNvPr>
          <p:cNvCxnSpPr>
            <a:cxnSpLocks/>
          </p:cNvCxnSpPr>
          <p:nvPr/>
        </p:nvCxnSpPr>
        <p:spPr>
          <a:xfrm>
            <a:off x="3425556" y="10554610"/>
            <a:ext cx="89176" cy="4077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646C3B82-7A47-645E-955A-98221FCCF73E}"/>
              </a:ext>
            </a:extLst>
          </p:cNvPr>
          <p:cNvCxnSpPr>
            <a:cxnSpLocks/>
            <a:stCxn id="27" idx="0"/>
          </p:cNvCxnSpPr>
          <p:nvPr/>
        </p:nvCxnSpPr>
        <p:spPr>
          <a:xfrm flipV="1">
            <a:off x="3838884" y="9080510"/>
            <a:ext cx="942044" cy="3496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C896D4F5-9025-5A0A-7107-3D6DF1926463}"/>
              </a:ext>
            </a:extLst>
          </p:cNvPr>
          <p:cNvSpPr txBox="1"/>
          <p:nvPr/>
        </p:nvSpPr>
        <p:spPr>
          <a:xfrm>
            <a:off x="5333480" y="9453963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10</a:t>
            </a:r>
            <a:r>
              <a:rPr lang="en-US" sz="1050" baseline="30000" dirty="0"/>
              <a:t>th</a:t>
            </a:r>
            <a:r>
              <a:rPr lang="en-US" sz="1050" dirty="0"/>
              <a:t> century Baghdad like?</a:t>
            </a:r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FB4EB259-8106-FAAB-AA68-74C5D332DCDA}"/>
              </a:ext>
            </a:extLst>
          </p:cNvPr>
          <p:cNvSpPr txBox="1"/>
          <p:nvPr/>
        </p:nvSpPr>
        <p:spPr>
          <a:xfrm>
            <a:off x="7543892" y="9422019"/>
            <a:ext cx="183154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Islamic culture, learning, and religion influence Europe?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7E19F803-AD69-9930-77EA-1352984E928E}"/>
              </a:ext>
            </a:extLst>
          </p:cNvPr>
          <p:cNvSpPr txBox="1"/>
          <p:nvPr/>
        </p:nvSpPr>
        <p:spPr>
          <a:xfrm>
            <a:off x="6092699" y="7119167"/>
            <a:ext cx="165338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Industrial Revolution change Britain?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8B5DA1AD-99EE-AE24-04E6-07CDFDA086C9}"/>
              </a:ext>
            </a:extLst>
          </p:cNvPr>
          <p:cNvSpPr txBox="1"/>
          <p:nvPr/>
        </p:nvSpPr>
        <p:spPr>
          <a:xfrm>
            <a:off x="4329821" y="7223387"/>
            <a:ext cx="1439982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Who was John Snow?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2B4F1DA8-F570-9893-8943-658E4D678CB6}"/>
              </a:ext>
            </a:extLst>
          </p:cNvPr>
          <p:cNvCxnSpPr>
            <a:cxnSpLocks/>
            <a:stCxn id="47" idx="0"/>
          </p:cNvCxnSpPr>
          <p:nvPr/>
        </p:nvCxnSpPr>
        <p:spPr>
          <a:xfrm flipV="1">
            <a:off x="6290366" y="9149052"/>
            <a:ext cx="335772" cy="3049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6EEC2524-4C48-63DD-B10D-F75426E7AAD8}"/>
              </a:ext>
            </a:extLst>
          </p:cNvPr>
          <p:cNvCxnSpPr>
            <a:cxnSpLocks/>
          </p:cNvCxnSpPr>
          <p:nvPr/>
        </p:nvCxnSpPr>
        <p:spPr>
          <a:xfrm flipH="1" flipV="1">
            <a:off x="7009380" y="6756968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16DDBF05-FC7B-10AE-5CC5-32CC58A30365}"/>
              </a:ext>
            </a:extLst>
          </p:cNvPr>
          <p:cNvCxnSpPr>
            <a:cxnSpLocks/>
            <a:stCxn id="52" idx="0"/>
          </p:cNvCxnSpPr>
          <p:nvPr/>
        </p:nvCxnSpPr>
        <p:spPr>
          <a:xfrm flipV="1">
            <a:off x="5049812" y="6879569"/>
            <a:ext cx="248172" cy="34381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C88B72F9-5D2E-EB72-4340-1253830A37DD}"/>
              </a:ext>
            </a:extLst>
          </p:cNvPr>
          <p:cNvCxnSpPr>
            <a:cxnSpLocks/>
            <a:stCxn id="49" idx="0"/>
          </p:cNvCxnSpPr>
          <p:nvPr/>
        </p:nvCxnSpPr>
        <p:spPr>
          <a:xfrm flipH="1" flipV="1">
            <a:off x="7452023" y="9155284"/>
            <a:ext cx="1007643" cy="26673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TextBox 454">
            <a:extLst>
              <a:ext uri="{FF2B5EF4-FFF2-40B4-BE49-F238E27FC236}">
                <a16:creationId xmlns:a16="http://schemas.microsoft.com/office/drawing/2014/main" id="{957BCBAF-5F50-9DEC-C1A1-8D06508E59EF}"/>
              </a:ext>
            </a:extLst>
          </p:cNvPr>
          <p:cNvSpPr txBox="1"/>
          <p:nvPr/>
        </p:nvSpPr>
        <p:spPr>
          <a:xfrm>
            <a:off x="150242" y="7260229"/>
            <a:ext cx="4096940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India so important to Britain? Was it the ‘jewel in the crown’?</a:t>
            </a:r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1B5587DA-8936-B74E-C4E4-429C9E470B2C}"/>
              </a:ext>
            </a:extLst>
          </p:cNvPr>
          <p:cNvSpPr txBox="1"/>
          <p:nvPr/>
        </p:nvSpPr>
        <p:spPr>
          <a:xfrm>
            <a:off x="2853508" y="5338600"/>
            <a:ext cx="1401696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industrialisation encourage empire-building?</a:t>
            </a:r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CAB522CD-1AF5-F49F-A107-60E756923C44}"/>
              </a:ext>
            </a:extLst>
          </p:cNvPr>
          <p:cNvCxnSpPr>
            <a:cxnSpLocks/>
            <a:stCxn id="456" idx="2"/>
          </p:cNvCxnSpPr>
          <p:nvPr/>
        </p:nvCxnSpPr>
        <p:spPr>
          <a:xfrm>
            <a:off x="3554356" y="6077264"/>
            <a:ext cx="127910" cy="38535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3401F77D-5A54-1EA0-A2A4-070C889F348B}"/>
              </a:ext>
            </a:extLst>
          </p:cNvPr>
          <p:cNvCxnSpPr>
            <a:cxnSpLocks/>
          </p:cNvCxnSpPr>
          <p:nvPr/>
        </p:nvCxnSpPr>
        <p:spPr>
          <a:xfrm flipH="1" flipV="1">
            <a:off x="3103729" y="6875095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9CDDFA2C-8B9A-B4B4-65D5-15420AFA7830}"/>
              </a:ext>
            </a:extLst>
          </p:cNvPr>
          <p:cNvGrpSpPr/>
          <p:nvPr/>
        </p:nvGrpSpPr>
        <p:grpSpPr>
          <a:xfrm>
            <a:off x="445111" y="6188423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511A3A6F-E660-C0DE-688E-E16C1A697143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57BAD69A-AC45-5EA3-8903-F4DAC96EA9A0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two </a:t>
              </a:r>
            </a:p>
          </p:txBody>
        </p:sp>
      </p:grpSp>
      <p:sp>
        <p:nvSpPr>
          <p:cNvPr id="481" name="TextBox 480">
            <a:extLst>
              <a:ext uri="{FF2B5EF4-FFF2-40B4-BE49-F238E27FC236}">
                <a16:creationId xmlns:a16="http://schemas.microsoft.com/office/drawing/2014/main" id="{946F0EB1-CFF8-B001-601E-81B7B867C8E5}"/>
              </a:ext>
            </a:extLst>
          </p:cNvPr>
          <p:cNvSpPr txBox="1"/>
          <p:nvPr/>
        </p:nvSpPr>
        <p:spPr>
          <a:xfrm>
            <a:off x="2639549" y="3363454"/>
            <a:ext cx="1195838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Empire influence migration and cultural links?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56AB8579-1BF6-35BA-50F9-D4B05F9EA9E2}"/>
              </a:ext>
            </a:extLst>
          </p:cNvPr>
          <p:cNvSpPr txBox="1"/>
          <p:nvPr/>
        </p:nvSpPr>
        <p:spPr>
          <a:xfrm>
            <a:off x="1238012" y="3250697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empire shape global trade and conflict?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247F8B61-036F-171A-16B0-353A1B50FC7B}"/>
              </a:ext>
            </a:extLst>
          </p:cNvPr>
          <p:cNvSpPr txBox="1"/>
          <p:nvPr/>
        </p:nvSpPr>
        <p:spPr>
          <a:xfrm>
            <a:off x="4885593" y="5069260"/>
            <a:ext cx="2453719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Who had power in Britain in 1750?</a:t>
            </a: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A079D077-2E6A-CBC9-1DD4-FF3EC0CBBF9F}"/>
              </a:ext>
            </a:extLst>
          </p:cNvPr>
          <p:cNvSpPr txBox="1"/>
          <p:nvPr/>
        </p:nvSpPr>
        <p:spPr>
          <a:xfrm>
            <a:off x="6778113" y="3033452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groups like the Luddites and Swing Rioters protest?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B3F159A2-8C6E-6188-16BE-0AFC58185DC4}"/>
              </a:ext>
            </a:extLst>
          </p:cNvPr>
          <p:cNvCxnSpPr>
            <a:cxnSpLocks/>
            <a:stCxn id="487" idx="2"/>
          </p:cNvCxnSpPr>
          <p:nvPr/>
        </p:nvCxnSpPr>
        <p:spPr>
          <a:xfrm>
            <a:off x="1818185" y="3989361"/>
            <a:ext cx="456236" cy="4165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82C49603-B9F9-736E-AC15-067012B10EDE}"/>
              </a:ext>
            </a:extLst>
          </p:cNvPr>
          <p:cNvCxnSpPr>
            <a:cxnSpLocks/>
          </p:cNvCxnSpPr>
          <p:nvPr/>
        </p:nvCxnSpPr>
        <p:spPr>
          <a:xfrm flipH="1">
            <a:off x="3119666" y="4107592"/>
            <a:ext cx="86785" cy="3044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33B45325-6C1A-3FAE-32B2-928F5AB01F5C}"/>
              </a:ext>
            </a:extLst>
          </p:cNvPr>
          <p:cNvCxnSpPr>
            <a:cxnSpLocks/>
            <a:stCxn id="222" idx="2"/>
          </p:cNvCxnSpPr>
          <p:nvPr/>
        </p:nvCxnSpPr>
        <p:spPr>
          <a:xfrm flipH="1">
            <a:off x="5547774" y="3962946"/>
            <a:ext cx="149377" cy="5746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9E0CA355-DD23-6736-42B4-2B9075978AE8}"/>
              </a:ext>
            </a:extLst>
          </p:cNvPr>
          <p:cNvCxnSpPr>
            <a:cxnSpLocks/>
          </p:cNvCxnSpPr>
          <p:nvPr/>
        </p:nvCxnSpPr>
        <p:spPr>
          <a:xfrm flipH="1" flipV="1">
            <a:off x="5856043" y="4720400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0" name="TextBox 509">
            <a:extLst>
              <a:ext uri="{FF2B5EF4-FFF2-40B4-BE49-F238E27FC236}">
                <a16:creationId xmlns:a16="http://schemas.microsoft.com/office/drawing/2014/main" id="{AE2C45F5-5FC3-4F0C-5C74-109E0F17D3E4}"/>
              </a:ext>
            </a:extLst>
          </p:cNvPr>
          <p:cNvSpPr txBox="1"/>
          <p:nvPr/>
        </p:nvSpPr>
        <p:spPr>
          <a:xfrm>
            <a:off x="7502445" y="5054518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happened at Peterloo, and why was it significant?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0FFD122E-B170-EE60-419E-6E86BDE457E8}"/>
              </a:ext>
            </a:extLst>
          </p:cNvPr>
          <p:cNvSpPr txBox="1"/>
          <p:nvPr/>
        </p:nvSpPr>
        <p:spPr>
          <a:xfrm>
            <a:off x="7781998" y="1375255"/>
            <a:ext cx="1484670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protest lead to political and social reform?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9198295A-7EDE-B17A-EE98-270F5DA12476}"/>
              </a:ext>
            </a:extLst>
          </p:cNvPr>
          <p:cNvSpPr txBox="1"/>
          <p:nvPr/>
        </p:nvSpPr>
        <p:spPr>
          <a:xfrm>
            <a:off x="2584058" y="2883590"/>
            <a:ext cx="250965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living and health conditions like before 1750?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A039799E-9352-C013-668B-541B5E75323D}"/>
              </a:ext>
            </a:extLst>
          </p:cNvPr>
          <p:cNvSpPr txBox="1"/>
          <p:nvPr/>
        </p:nvSpPr>
        <p:spPr>
          <a:xfrm>
            <a:off x="89656" y="2046937"/>
            <a:ext cx="1160345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children’s work and education change over time?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037064ED-BF86-CA47-0E2F-3FE6997A12DF}"/>
              </a:ext>
            </a:extLst>
          </p:cNvPr>
          <p:cNvCxnSpPr>
            <a:cxnSpLocks/>
          </p:cNvCxnSpPr>
          <p:nvPr/>
        </p:nvCxnSpPr>
        <p:spPr>
          <a:xfrm flipV="1">
            <a:off x="1227800" y="2015919"/>
            <a:ext cx="394225" cy="5269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8849449C-DC99-B35E-B641-78314C724F4A}"/>
              </a:ext>
            </a:extLst>
          </p:cNvPr>
          <p:cNvCxnSpPr>
            <a:cxnSpLocks/>
          </p:cNvCxnSpPr>
          <p:nvPr/>
        </p:nvCxnSpPr>
        <p:spPr>
          <a:xfrm flipH="1" flipV="1">
            <a:off x="3272802" y="2513647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6C4EE4B7-782F-59F9-F417-8B75C991B692}"/>
              </a:ext>
            </a:extLst>
          </p:cNvPr>
          <p:cNvCxnSpPr>
            <a:cxnSpLocks/>
          </p:cNvCxnSpPr>
          <p:nvPr/>
        </p:nvCxnSpPr>
        <p:spPr>
          <a:xfrm flipH="1" flipV="1">
            <a:off x="8495593" y="4348554"/>
            <a:ext cx="427995" cy="7031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4F13255B-B744-16E4-0CB9-C54ED3BC0A8B}"/>
              </a:ext>
            </a:extLst>
          </p:cNvPr>
          <p:cNvCxnSpPr>
            <a:cxnSpLocks/>
            <a:stCxn id="67" idx="2"/>
          </p:cNvCxnSpPr>
          <p:nvPr/>
        </p:nvCxnSpPr>
        <p:spPr>
          <a:xfrm flipH="1">
            <a:off x="8480864" y="1952336"/>
            <a:ext cx="43469" cy="69851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64907D23-7F4A-5A1E-0230-815D68F32306}"/>
              </a:ext>
            </a:extLst>
          </p:cNvPr>
          <p:cNvSpPr txBox="1"/>
          <p:nvPr/>
        </p:nvSpPr>
        <p:spPr>
          <a:xfrm>
            <a:off x="6556855" y="7910920"/>
            <a:ext cx="153678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can we learn from the House of Wisdom?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F2AECF5-31BB-86BF-94BB-82C68FABF5FF}"/>
              </a:ext>
            </a:extLst>
          </p:cNvPr>
          <p:cNvSpPr txBox="1"/>
          <p:nvPr/>
        </p:nvSpPr>
        <p:spPr>
          <a:xfrm>
            <a:off x="4709810" y="7915594"/>
            <a:ext cx="153678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the biggest threat to the Islamic Empire?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5E62737F-7C8C-2A85-F84C-84B36C46870F}"/>
              </a:ext>
            </a:extLst>
          </p:cNvPr>
          <p:cNvCxnSpPr>
            <a:cxnSpLocks/>
          </p:cNvCxnSpPr>
          <p:nvPr/>
        </p:nvCxnSpPr>
        <p:spPr>
          <a:xfrm>
            <a:off x="5470149" y="8480643"/>
            <a:ext cx="167689" cy="3191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AB4F34EF-E343-62B1-5B38-FD2EDAE3927D}"/>
              </a:ext>
            </a:extLst>
          </p:cNvPr>
          <p:cNvCxnSpPr>
            <a:cxnSpLocks/>
          </p:cNvCxnSpPr>
          <p:nvPr/>
        </p:nvCxnSpPr>
        <p:spPr>
          <a:xfrm flipH="1">
            <a:off x="6528237" y="8333594"/>
            <a:ext cx="798964" cy="4882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E7552AF6-1334-7FC3-8D33-150E4F7AC5E1}"/>
              </a:ext>
            </a:extLst>
          </p:cNvPr>
          <p:cNvSpPr txBox="1"/>
          <p:nvPr/>
        </p:nvSpPr>
        <p:spPr>
          <a:xfrm>
            <a:off x="4566731" y="5646727"/>
            <a:ext cx="1521944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living conditions like?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9AC463EF-0C80-48AA-1F39-A317EAC8883E}"/>
              </a:ext>
            </a:extLst>
          </p:cNvPr>
          <p:cNvCxnSpPr>
            <a:cxnSpLocks/>
            <a:stCxn id="26" idx="2"/>
          </p:cNvCxnSpPr>
          <p:nvPr/>
        </p:nvCxnSpPr>
        <p:spPr>
          <a:xfrm>
            <a:off x="5327703" y="6062225"/>
            <a:ext cx="1114396" cy="43489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6757405C-604D-7F99-0A42-45D54CC071A5}"/>
              </a:ext>
            </a:extLst>
          </p:cNvPr>
          <p:cNvSpPr txBox="1"/>
          <p:nvPr/>
        </p:nvSpPr>
        <p:spPr>
          <a:xfrm>
            <a:off x="1700160" y="5298141"/>
            <a:ext cx="94924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British rule affect India?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819EEA74-C97F-2720-7D76-C524BED1C98A}"/>
              </a:ext>
            </a:extLst>
          </p:cNvPr>
          <p:cNvSpPr txBox="1"/>
          <p:nvPr/>
        </p:nvSpPr>
        <p:spPr>
          <a:xfrm>
            <a:off x="118748" y="3326972"/>
            <a:ext cx="832743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Empire benefit Britain?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D63B9EE1-3E67-33A4-DD08-BEF6AE280722}"/>
              </a:ext>
            </a:extLst>
          </p:cNvPr>
          <p:cNvCxnSpPr>
            <a:cxnSpLocks/>
            <a:stCxn id="44" idx="3"/>
          </p:cNvCxnSpPr>
          <p:nvPr/>
        </p:nvCxnSpPr>
        <p:spPr>
          <a:xfrm>
            <a:off x="951491" y="3696304"/>
            <a:ext cx="506256" cy="83232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9941728B-030F-D097-0D89-E494A496DAF6}"/>
              </a:ext>
            </a:extLst>
          </p:cNvPr>
          <p:cNvCxnSpPr>
            <a:cxnSpLocks/>
          </p:cNvCxnSpPr>
          <p:nvPr/>
        </p:nvCxnSpPr>
        <p:spPr>
          <a:xfrm flipH="1" flipV="1">
            <a:off x="1615323" y="5009792"/>
            <a:ext cx="366177" cy="2763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TextBox 451">
            <a:extLst>
              <a:ext uri="{FF2B5EF4-FFF2-40B4-BE49-F238E27FC236}">
                <a16:creationId xmlns:a16="http://schemas.microsoft.com/office/drawing/2014/main" id="{60C90090-4243-74DF-36DD-742DC3602479}"/>
              </a:ext>
            </a:extLst>
          </p:cNvPr>
          <p:cNvSpPr txBox="1"/>
          <p:nvPr/>
        </p:nvSpPr>
        <p:spPr>
          <a:xfrm>
            <a:off x="2466447" y="1260254"/>
            <a:ext cx="1243914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far did the government improve public health?</a:t>
            </a: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357BBCB6-F585-CDB6-8755-38FBF665250C}"/>
              </a:ext>
            </a:extLst>
          </p:cNvPr>
          <p:cNvCxnSpPr>
            <a:cxnSpLocks/>
            <a:stCxn id="452" idx="2"/>
          </p:cNvCxnSpPr>
          <p:nvPr/>
        </p:nvCxnSpPr>
        <p:spPr>
          <a:xfrm flipH="1">
            <a:off x="2476835" y="1998918"/>
            <a:ext cx="611569" cy="29699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98" name="Picture 97">
            <a:extLst>
              <a:ext uri="{FF2B5EF4-FFF2-40B4-BE49-F238E27FC236}">
                <a16:creationId xmlns:a16="http://schemas.microsoft.com/office/drawing/2014/main" id="{DAB1E1E2-24C0-957D-53B5-CC82FDA3E14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872916" y="3354744"/>
            <a:ext cx="806296" cy="622795"/>
          </a:xfrm>
          <a:prstGeom prst="rect">
            <a:avLst/>
          </a:prstGeom>
        </p:spPr>
      </p:pic>
      <p:pic>
        <p:nvPicPr>
          <p:cNvPr id="104" name="Picture 103">
            <a:extLst>
              <a:ext uri="{FF2B5EF4-FFF2-40B4-BE49-F238E27FC236}">
                <a16:creationId xmlns:a16="http://schemas.microsoft.com/office/drawing/2014/main" id="{2D461DA2-CA0C-055F-4FAB-CEBABE70307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2554" y="7588316"/>
            <a:ext cx="1674311" cy="654951"/>
          </a:xfrm>
          <a:prstGeom prst="rect">
            <a:avLst/>
          </a:prstGeom>
        </p:spPr>
      </p:pic>
      <p:pic>
        <p:nvPicPr>
          <p:cNvPr id="122" name="Graphic 121" descr="Diamond with solid fill">
            <a:extLst>
              <a:ext uri="{FF2B5EF4-FFF2-40B4-BE49-F238E27FC236}">
                <a16:creationId xmlns:a16="http://schemas.microsoft.com/office/drawing/2014/main" id="{134C74CF-B2D8-1289-5060-26DD371D2354}"/>
              </a:ext>
            </a:extLst>
          </p:cNvPr>
          <p:cNvPicPr>
            <a:picLocks noChangeAspect="1"/>
          </p:cNvPicPr>
          <p:nvPr/>
        </p:nvPicPr>
        <p:blipFill>
          <a:blip r:embed="rId18">
            <a:extLst>
              <a:ext uri="{96DAC541-7B7A-43D3-8B79-37D633B846F1}">
                <asvg:svgBlip xmlns:asvg="http://schemas.microsoft.com/office/drawing/2016/SVG/main" r:embed="rId19"/>
              </a:ext>
            </a:extLst>
          </a:blip>
          <a:stretch>
            <a:fillRect/>
          </a:stretch>
        </p:blipFill>
        <p:spPr>
          <a:xfrm>
            <a:off x="42742" y="6628765"/>
            <a:ext cx="672173" cy="672173"/>
          </a:xfrm>
          <a:prstGeom prst="rect">
            <a:avLst/>
          </a:prstGeom>
        </p:spPr>
      </p:pic>
      <p:pic>
        <p:nvPicPr>
          <p:cNvPr id="172" name="Picture 171">
            <a:extLst>
              <a:ext uri="{FF2B5EF4-FFF2-40B4-BE49-F238E27FC236}">
                <a16:creationId xmlns:a16="http://schemas.microsoft.com/office/drawing/2014/main" id="{66A6DCE3-25F5-6C61-8CCA-4A3E1D05DCE4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6875986" y="1034169"/>
            <a:ext cx="865402" cy="6765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469652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8332750-96D6-2CAC-484D-8F645CCC17A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9" name="Picture 5">
            <a:extLst>
              <a:ext uri="{FF2B5EF4-FFF2-40B4-BE49-F238E27FC236}">
                <a16:creationId xmlns:a16="http://schemas.microsoft.com/office/drawing/2014/main" id="{1D7728FE-8875-C518-E427-39BECCFFBA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4846" y="5391381"/>
            <a:ext cx="463276" cy="6520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3E4128C7-9EE3-CAAD-86CA-23CDE66E8C7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2164" y="7659414"/>
            <a:ext cx="977950" cy="876345"/>
          </a:xfrm>
          <a:prstGeom prst="rect">
            <a:avLst/>
          </a:prstGeom>
        </p:spPr>
      </p:pic>
      <p:pic>
        <p:nvPicPr>
          <p:cNvPr id="68" name="Picture 67">
            <a:extLst>
              <a:ext uri="{FF2B5EF4-FFF2-40B4-BE49-F238E27FC236}">
                <a16:creationId xmlns:a16="http://schemas.microsoft.com/office/drawing/2014/main" id="{240339F9-4C18-5CE2-2F47-95049BBE3BE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67617" y="3646419"/>
            <a:ext cx="752558" cy="657355"/>
          </a:xfrm>
          <a:prstGeom prst="rect">
            <a:avLst/>
          </a:prstGeom>
        </p:spPr>
      </p:pic>
      <p:pic>
        <p:nvPicPr>
          <p:cNvPr id="504" name="Picture 503">
            <a:extLst>
              <a:ext uri="{FF2B5EF4-FFF2-40B4-BE49-F238E27FC236}">
                <a16:creationId xmlns:a16="http://schemas.microsoft.com/office/drawing/2014/main" id="{EA57E93A-DCBC-EFF2-A433-6414AFEFD11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82419" y="3795293"/>
            <a:ext cx="851269" cy="1219189"/>
          </a:xfrm>
          <a:prstGeom prst="rect">
            <a:avLst/>
          </a:prstGeom>
        </p:spPr>
      </p:pic>
      <p:pic>
        <p:nvPicPr>
          <p:cNvPr id="501" name="Picture 500">
            <a:extLst>
              <a:ext uri="{FF2B5EF4-FFF2-40B4-BE49-F238E27FC236}">
                <a16:creationId xmlns:a16="http://schemas.microsoft.com/office/drawing/2014/main" id="{CF64359D-7651-EEE8-0285-7EED1FC5E5F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722288" y="1101634"/>
            <a:ext cx="796470" cy="779280"/>
          </a:xfrm>
          <a:prstGeom prst="rect">
            <a:avLst/>
          </a:prstGeom>
        </p:spPr>
      </p:pic>
      <p:pic>
        <p:nvPicPr>
          <p:cNvPr id="499" name="Picture 498">
            <a:extLst>
              <a:ext uri="{FF2B5EF4-FFF2-40B4-BE49-F238E27FC236}">
                <a16:creationId xmlns:a16="http://schemas.microsoft.com/office/drawing/2014/main" id="{5DDEA1A8-DE9E-A2B2-5839-F44906A6222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60377" y="5140087"/>
            <a:ext cx="1018270" cy="554900"/>
          </a:xfrm>
          <a:prstGeom prst="rect">
            <a:avLst/>
          </a:prstGeom>
        </p:spPr>
      </p:pic>
      <p:pic>
        <p:nvPicPr>
          <p:cNvPr id="491" name="Picture 490">
            <a:extLst>
              <a:ext uri="{FF2B5EF4-FFF2-40B4-BE49-F238E27FC236}">
                <a16:creationId xmlns:a16="http://schemas.microsoft.com/office/drawing/2014/main" id="{2AFDC41F-653E-B4D6-AF3A-836FDC4E86A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113693" y="9863158"/>
            <a:ext cx="671013" cy="732953"/>
          </a:xfrm>
          <a:prstGeom prst="rect">
            <a:avLst/>
          </a:prstGeom>
        </p:spPr>
      </p:pic>
      <p:pic>
        <p:nvPicPr>
          <p:cNvPr id="482" name="Picture 481">
            <a:extLst>
              <a:ext uri="{FF2B5EF4-FFF2-40B4-BE49-F238E27FC236}">
                <a16:creationId xmlns:a16="http://schemas.microsoft.com/office/drawing/2014/main" id="{9C1B86C5-37DC-632B-B5C8-38F853E93A8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583900" y="9842324"/>
            <a:ext cx="793433" cy="622300"/>
          </a:xfrm>
          <a:prstGeom prst="rect">
            <a:avLst/>
          </a:prstGeom>
        </p:spPr>
      </p:pic>
      <p:pic>
        <p:nvPicPr>
          <p:cNvPr id="479" name="Picture 478">
            <a:extLst>
              <a:ext uri="{FF2B5EF4-FFF2-40B4-BE49-F238E27FC236}">
                <a16:creationId xmlns:a16="http://schemas.microsoft.com/office/drawing/2014/main" id="{C655BB38-D4C6-6D1A-D19A-AFB45BDFA6C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91077" y="9332643"/>
            <a:ext cx="673135" cy="806491"/>
          </a:xfrm>
          <a:prstGeom prst="rect">
            <a:avLst/>
          </a:prstGeom>
        </p:spPr>
      </p:pic>
      <p:pic>
        <p:nvPicPr>
          <p:cNvPr id="469" name="Picture 468">
            <a:extLst>
              <a:ext uri="{FF2B5EF4-FFF2-40B4-BE49-F238E27FC236}">
                <a16:creationId xmlns:a16="http://schemas.microsoft.com/office/drawing/2014/main" id="{50D9BCEA-E373-0D92-0281-456ADBE68FE4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568032" y="11473896"/>
            <a:ext cx="882695" cy="844593"/>
          </a:xfrm>
          <a:prstGeom prst="rect">
            <a:avLst/>
          </a:prstGeom>
        </p:spPr>
      </p:pic>
      <p:sp>
        <p:nvSpPr>
          <p:cNvPr id="139" name="Rectangle 138">
            <a:extLst>
              <a:ext uri="{FF2B5EF4-FFF2-40B4-BE49-F238E27FC236}">
                <a16:creationId xmlns:a16="http://schemas.microsoft.com/office/drawing/2014/main" id="{FBB54D73-053A-01BE-F3BF-5FAF4940989F}"/>
              </a:ext>
            </a:extLst>
          </p:cNvPr>
          <p:cNvSpPr/>
          <p:nvPr/>
        </p:nvSpPr>
        <p:spPr>
          <a:xfrm>
            <a:off x="2015961" y="6395206"/>
            <a:ext cx="5929312" cy="61625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C1C0533A-867D-9620-66A4-216F64EFE376}"/>
              </a:ext>
            </a:extLst>
          </p:cNvPr>
          <p:cNvSpPr/>
          <p:nvPr/>
        </p:nvSpPr>
        <p:spPr>
          <a:xfrm rot="16200000">
            <a:off x="1477311" y="1727116"/>
            <a:ext cx="525332" cy="51923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143" name="Block Arc 142">
            <a:extLst>
              <a:ext uri="{FF2B5EF4-FFF2-40B4-BE49-F238E27FC236}">
                <a16:creationId xmlns:a16="http://schemas.microsoft.com/office/drawing/2014/main" id="{B4E961E5-3461-659E-973E-0DB65BC1AE5F}"/>
              </a:ext>
            </a:extLst>
          </p:cNvPr>
          <p:cNvSpPr/>
          <p:nvPr/>
        </p:nvSpPr>
        <p:spPr>
          <a:xfrm rot="16200000">
            <a:off x="722268" y="8956305"/>
            <a:ext cx="2779713" cy="2193925"/>
          </a:xfrm>
          <a:prstGeom prst="blockArc">
            <a:avLst>
              <a:gd name="adj1" fmla="val 10794188"/>
              <a:gd name="adj2" fmla="val 156513"/>
              <a:gd name="adj3" fmla="val 2821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42" name="Rectangle 141">
            <a:extLst>
              <a:ext uri="{FF2B5EF4-FFF2-40B4-BE49-F238E27FC236}">
                <a16:creationId xmlns:a16="http://schemas.microsoft.com/office/drawing/2014/main" id="{7AB10BCD-EAEA-CEF1-85CC-0A4D1A4F53EB}"/>
              </a:ext>
            </a:extLst>
          </p:cNvPr>
          <p:cNvSpPr/>
          <p:nvPr/>
        </p:nvSpPr>
        <p:spPr>
          <a:xfrm>
            <a:off x="2107362" y="8666587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0" name="Block Arc 139">
            <a:extLst>
              <a:ext uri="{FF2B5EF4-FFF2-40B4-BE49-F238E27FC236}">
                <a16:creationId xmlns:a16="http://schemas.microsoft.com/office/drawing/2014/main" id="{D3B48F89-A87C-E55E-E7CA-85DE11B22BD8}"/>
              </a:ext>
            </a:extLst>
          </p:cNvPr>
          <p:cNvSpPr/>
          <p:nvPr/>
        </p:nvSpPr>
        <p:spPr>
          <a:xfrm rot="5400000" flipH="1">
            <a:off x="6486290" y="6725065"/>
            <a:ext cx="2885395" cy="222567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8" name="Block Arc 137">
            <a:extLst>
              <a:ext uri="{FF2B5EF4-FFF2-40B4-BE49-F238E27FC236}">
                <a16:creationId xmlns:a16="http://schemas.microsoft.com/office/drawing/2014/main" id="{E0CB66E8-3DC1-94B4-8411-412E799F96AB}"/>
              </a:ext>
            </a:extLst>
          </p:cNvPr>
          <p:cNvSpPr/>
          <p:nvPr/>
        </p:nvSpPr>
        <p:spPr>
          <a:xfrm rot="16200000">
            <a:off x="702649" y="4547474"/>
            <a:ext cx="2705296" cy="2207611"/>
          </a:xfrm>
          <a:prstGeom prst="blockArc">
            <a:avLst>
              <a:gd name="adj1" fmla="val 10726998"/>
              <a:gd name="adj2" fmla="val 263439"/>
              <a:gd name="adj3" fmla="val 28511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6" name="Rectangle 140">
            <a:extLst>
              <a:ext uri="{FF2B5EF4-FFF2-40B4-BE49-F238E27FC236}">
                <a16:creationId xmlns:a16="http://schemas.microsoft.com/office/drawing/2014/main" id="{8CCB9CB1-CD72-63C8-1F27-0D21D0D34E3E}"/>
              </a:ext>
            </a:extLst>
          </p:cNvPr>
          <p:cNvSpPr/>
          <p:nvPr/>
        </p:nvSpPr>
        <p:spPr>
          <a:xfrm>
            <a:off x="2069281" y="4294210"/>
            <a:ext cx="5961062" cy="628650"/>
          </a:xfrm>
          <a:custGeom>
            <a:avLst/>
            <a:gdLst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42380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0"/>
              <a:gd name="connsiteX1" fmla="*/ 5909338 w 5909338"/>
              <a:gd name="connsiteY1" fmla="*/ 0 h 642380"/>
              <a:gd name="connsiteX2" fmla="*/ 5909338 w 5909338"/>
              <a:gd name="connsiteY2" fmla="*/ 637185 h 642380"/>
              <a:gd name="connsiteX3" fmla="*/ 0 w 5909338"/>
              <a:gd name="connsiteY3" fmla="*/ 642380 h 642380"/>
              <a:gd name="connsiteX4" fmla="*/ 0 w 5909338"/>
              <a:gd name="connsiteY4" fmla="*/ 0 h 642380"/>
              <a:gd name="connsiteX0" fmla="*/ 0 w 5909338"/>
              <a:gd name="connsiteY0" fmla="*/ 0 h 642381"/>
              <a:gd name="connsiteX1" fmla="*/ 5909338 w 5909338"/>
              <a:gd name="connsiteY1" fmla="*/ 0 h 642381"/>
              <a:gd name="connsiteX2" fmla="*/ 5831406 w 5909338"/>
              <a:gd name="connsiteY2" fmla="*/ 642381 h 642381"/>
              <a:gd name="connsiteX3" fmla="*/ 0 w 5909338"/>
              <a:gd name="connsiteY3" fmla="*/ 642380 h 642381"/>
              <a:gd name="connsiteX4" fmla="*/ 0 w 5909338"/>
              <a:gd name="connsiteY4" fmla="*/ 0 h 642381"/>
              <a:gd name="connsiteX0" fmla="*/ 0 w 5909338"/>
              <a:gd name="connsiteY0" fmla="*/ 0 h 652772"/>
              <a:gd name="connsiteX1" fmla="*/ 5909338 w 5909338"/>
              <a:gd name="connsiteY1" fmla="*/ 0 h 652772"/>
              <a:gd name="connsiteX2" fmla="*/ 5826211 w 5909338"/>
              <a:gd name="connsiteY2" fmla="*/ 652772 h 652772"/>
              <a:gd name="connsiteX3" fmla="*/ 0 w 5909338"/>
              <a:gd name="connsiteY3" fmla="*/ 642380 h 652772"/>
              <a:gd name="connsiteX4" fmla="*/ 0 w 5909338"/>
              <a:gd name="connsiteY4" fmla="*/ 0 h 652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909338" h="652772">
                <a:moveTo>
                  <a:pt x="0" y="0"/>
                </a:moveTo>
                <a:lnTo>
                  <a:pt x="5909338" y="0"/>
                </a:lnTo>
                <a:lnTo>
                  <a:pt x="5826211" y="652772"/>
                </a:lnTo>
                <a:lnTo>
                  <a:pt x="0" y="642380"/>
                </a:lnTo>
                <a:lnTo>
                  <a:pt x="0" y="0"/>
                </a:lnTo>
                <a:close/>
              </a:path>
            </a:pathLst>
          </a:cu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33" name="Block Arc 132">
            <a:extLst>
              <a:ext uri="{FF2B5EF4-FFF2-40B4-BE49-F238E27FC236}">
                <a16:creationId xmlns:a16="http://schemas.microsoft.com/office/drawing/2014/main" id="{2173953B-FB31-726B-9929-23C492D72C76}"/>
              </a:ext>
            </a:extLst>
          </p:cNvPr>
          <p:cNvSpPr/>
          <p:nvPr/>
        </p:nvSpPr>
        <p:spPr>
          <a:xfrm rot="5400000" flipH="1">
            <a:off x="6401477" y="2485808"/>
            <a:ext cx="2759064" cy="2131835"/>
          </a:xfrm>
          <a:prstGeom prst="blockArc">
            <a:avLst>
              <a:gd name="adj1" fmla="val 10800000"/>
              <a:gd name="adj2" fmla="val 1572"/>
              <a:gd name="adj3" fmla="val 27649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>
              <a:solidFill>
                <a:schemeClr val="tx1"/>
              </a:solidFill>
            </a:endParaRPr>
          </a:p>
        </p:txBody>
      </p:sp>
      <p:sp>
        <p:nvSpPr>
          <p:cNvPr id="132" name="Rectangle 131">
            <a:extLst>
              <a:ext uri="{FF2B5EF4-FFF2-40B4-BE49-F238E27FC236}">
                <a16:creationId xmlns:a16="http://schemas.microsoft.com/office/drawing/2014/main" id="{E7BFC771-468D-2675-C115-B66F4237909D}"/>
              </a:ext>
            </a:extLst>
          </p:cNvPr>
          <p:cNvSpPr/>
          <p:nvPr/>
        </p:nvSpPr>
        <p:spPr>
          <a:xfrm>
            <a:off x="1482431" y="2172195"/>
            <a:ext cx="6471047" cy="608221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sp>
        <p:nvSpPr>
          <p:cNvPr id="146" name="Rectangle 145">
            <a:extLst>
              <a:ext uri="{FF2B5EF4-FFF2-40B4-BE49-F238E27FC236}">
                <a16:creationId xmlns:a16="http://schemas.microsoft.com/office/drawing/2014/main" id="{0A3D821C-9942-DCDF-93BE-59ACCA0B9AAF}"/>
              </a:ext>
            </a:extLst>
          </p:cNvPr>
          <p:cNvSpPr/>
          <p:nvPr/>
        </p:nvSpPr>
        <p:spPr>
          <a:xfrm>
            <a:off x="2111478" y="10820791"/>
            <a:ext cx="5842000" cy="62230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defTabSz="1094475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1050"/>
          </a:p>
        </p:txBody>
      </p:sp>
      <p:cxnSp>
        <p:nvCxnSpPr>
          <p:cNvPr id="176" name="Straight Connector 175">
            <a:extLst>
              <a:ext uri="{FF2B5EF4-FFF2-40B4-BE49-F238E27FC236}">
                <a16:creationId xmlns:a16="http://schemas.microsoft.com/office/drawing/2014/main" id="{4A672A0E-9105-F922-8321-7C62A9CCED58}"/>
              </a:ext>
            </a:extLst>
          </p:cNvPr>
          <p:cNvCxnSpPr>
            <a:cxnSpLocks/>
          </p:cNvCxnSpPr>
          <p:nvPr/>
        </p:nvCxnSpPr>
        <p:spPr>
          <a:xfrm>
            <a:off x="1883768" y="4569545"/>
            <a:ext cx="6153277" cy="26721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4" name="Rectangle 143">
            <a:extLst>
              <a:ext uri="{FF2B5EF4-FFF2-40B4-BE49-F238E27FC236}">
                <a16:creationId xmlns:a16="http://schemas.microsoft.com/office/drawing/2014/main" id="{08461B32-B182-F6F6-6EF3-95BA014D26FE}"/>
              </a:ext>
            </a:extLst>
          </p:cNvPr>
          <p:cNvSpPr/>
          <p:nvPr/>
        </p:nvSpPr>
        <p:spPr>
          <a:xfrm>
            <a:off x="3431" y="-74298"/>
            <a:ext cx="9589407" cy="84900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>
              <a:solidFill>
                <a:schemeClr val="tx2"/>
              </a:solidFill>
            </a:endParaRPr>
          </a:p>
        </p:txBody>
      </p:sp>
      <p:sp>
        <p:nvSpPr>
          <p:cNvPr id="148" name="Rectangle 147">
            <a:extLst>
              <a:ext uri="{FF2B5EF4-FFF2-40B4-BE49-F238E27FC236}">
                <a16:creationId xmlns:a16="http://schemas.microsoft.com/office/drawing/2014/main" id="{FB8C6B46-B9F9-5EBC-08EB-335E7985DB0D}"/>
              </a:ext>
            </a:extLst>
          </p:cNvPr>
          <p:cNvSpPr/>
          <p:nvPr/>
        </p:nvSpPr>
        <p:spPr>
          <a:xfrm>
            <a:off x="-13775" y="12283379"/>
            <a:ext cx="9614975" cy="427450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3" name="AutoShape 8" descr="Image result for ferryhill business and enterprise college">
            <a:extLst>
              <a:ext uri="{FF2B5EF4-FFF2-40B4-BE49-F238E27FC236}">
                <a16:creationId xmlns:a16="http://schemas.microsoft.com/office/drawing/2014/main" id="{FE1FB01B-3598-F9B9-5610-7232C2BF838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 sz="1000"/>
          </a:p>
        </p:txBody>
      </p:sp>
      <p:sp>
        <p:nvSpPr>
          <p:cNvPr id="157" name="Rectangle 156">
            <a:extLst>
              <a:ext uri="{FF2B5EF4-FFF2-40B4-BE49-F238E27FC236}">
                <a16:creationId xmlns:a16="http://schemas.microsoft.com/office/drawing/2014/main" id="{6412C121-4FF7-6C95-470C-7207CABF8C82}"/>
              </a:ext>
            </a:extLst>
          </p:cNvPr>
          <p:cNvSpPr/>
          <p:nvPr/>
        </p:nvSpPr>
        <p:spPr>
          <a:xfrm>
            <a:off x="25567" y="41035"/>
            <a:ext cx="3332515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YEAR 9 – History</a:t>
            </a:r>
          </a:p>
        </p:txBody>
      </p:sp>
      <p:sp>
        <p:nvSpPr>
          <p:cNvPr id="405" name="Rectangle 404">
            <a:extLst>
              <a:ext uri="{FF2B5EF4-FFF2-40B4-BE49-F238E27FC236}">
                <a16:creationId xmlns:a16="http://schemas.microsoft.com/office/drawing/2014/main" id="{8E946631-92C9-D86A-2D88-63D353E3E898}"/>
              </a:ext>
            </a:extLst>
          </p:cNvPr>
          <p:cNvSpPr/>
          <p:nvPr/>
        </p:nvSpPr>
        <p:spPr>
          <a:xfrm>
            <a:off x="1153562" y="771603"/>
            <a:ext cx="1084672" cy="461665"/>
          </a:xfrm>
          <a:prstGeom prst="rect">
            <a:avLst/>
          </a:prstGeom>
          <a:ln w="38100" cap="rnd"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GB" sz="1200" dirty="0"/>
              <a:t>Year 10</a:t>
            </a:r>
          </a:p>
          <a:p>
            <a:pPr algn="ctr"/>
            <a:r>
              <a:rPr lang="en-GB" sz="1200" dirty="0"/>
              <a:t>History </a:t>
            </a:r>
          </a:p>
        </p:txBody>
      </p:sp>
      <p:cxnSp>
        <p:nvCxnSpPr>
          <p:cNvPr id="147" name="Straight Connector 146">
            <a:extLst>
              <a:ext uri="{FF2B5EF4-FFF2-40B4-BE49-F238E27FC236}">
                <a16:creationId xmlns:a16="http://schemas.microsoft.com/office/drawing/2014/main" id="{F0B28B62-154E-1207-8993-1AB200A1E82C}"/>
              </a:ext>
            </a:extLst>
          </p:cNvPr>
          <p:cNvCxnSpPr>
            <a:cxnSpLocks/>
          </p:cNvCxnSpPr>
          <p:nvPr/>
        </p:nvCxnSpPr>
        <p:spPr>
          <a:xfrm>
            <a:off x="1832730" y="2415149"/>
            <a:ext cx="6197613" cy="8478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9" name="Straight Connector 148">
            <a:extLst>
              <a:ext uri="{FF2B5EF4-FFF2-40B4-BE49-F238E27FC236}">
                <a16:creationId xmlns:a16="http://schemas.microsoft.com/office/drawing/2014/main" id="{82FB83E1-6C32-052D-CA95-439FAE37FD0E}"/>
              </a:ext>
            </a:extLst>
          </p:cNvPr>
          <p:cNvCxnSpPr>
            <a:cxnSpLocks/>
          </p:cNvCxnSpPr>
          <p:nvPr/>
        </p:nvCxnSpPr>
        <p:spPr>
          <a:xfrm>
            <a:off x="1983506" y="11091729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0" name="Straight Connector 149">
            <a:extLst>
              <a:ext uri="{FF2B5EF4-FFF2-40B4-BE49-F238E27FC236}">
                <a16:creationId xmlns:a16="http://schemas.microsoft.com/office/drawing/2014/main" id="{0A44B346-9CDB-C664-32B1-AB675A05F642}"/>
              </a:ext>
            </a:extLst>
          </p:cNvPr>
          <p:cNvCxnSpPr>
            <a:cxnSpLocks/>
          </p:cNvCxnSpPr>
          <p:nvPr/>
        </p:nvCxnSpPr>
        <p:spPr>
          <a:xfrm>
            <a:off x="1767882" y="6660578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1" name="Straight Connector 150">
            <a:extLst>
              <a:ext uri="{FF2B5EF4-FFF2-40B4-BE49-F238E27FC236}">
                <a16:creationId xmlns:a16="http://schemas.microsoft.com/office/drawing/2014/main" id="{C1A3460F-4FB7-5612-51DC-A701D0613963}"/>
              </a:ext>
            </a:extLst>
          </p:cNvPr>
          <p:cNvCxnSpPr>
            <a:cxnSpLocks/>
          </p:cNvCxnSpPr>
          <p:nvPr/>
        </p:nvCxnSpPr>
        <p:spPr>
          <a:xfrm>
            <a:off x="1879098" y="8940602"/>
            <a:ext cx="6371162" cy="10495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70" name="Group 1069">
            <a:extLst>
              <a:ext uri="{FF2B5EF4-FFF2-40B4-BE49-F238E27FC236}">
                <a16:creationId xmlns:a16="http://schemas.microsoft.com/office/drawing/2014/main" id="{9F188D14-2BF3-6021-A184-BC8E3FFFABE4}"/>
              </a:ext>
            </a:extLst>
          </p:cNvPr>
          <p:cNvGrpSpPr/>
          <p:nvPr/>
        </p:nvGrpSpPr>
        <p:grpSpPr>
          <a:xfrm>
            <a:off x="7285281" y="10490852"/>
            <a:ext cx="1271570" cy="1241391"/>
            <a:chOff x="7285281" y="10490852"/>
            <a:chExt cx="1271570" cy="1241391"/>
          </a:xfrm>
        </p:grpSpPr>
        <p:sp>
          <p:nvSpPr>
            <p:cNvPr id="33" name="Oval 32">
              <a:extLst>
                <a:ext uri="{FF2B5EF4-FFF2-40B4-BE49-F238E27FC236}">
                  <a16:creationId xmlns:a16="http://schemas.microsoft.com/office/drawing/2014/main" id="{23F8F4D5-7B0D-10E6-B04A-6A6882401A18}"/>
                </a:ext>
              </a:extLst>
            </p:cNvPr>
            <p:cNvSpPr/>
            <p:nvPr/>
          </p:nvSpPr>
          <p:spPr>
            <a:xfrm>
              <a:off x="7285281" y="10490852"/>
              <a:ext cx="1214980" cy="1241391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2" name="Oval 81">
              <a:extLst>
                <a:ext uri="{FF2B5EF4-FFF2-40B4-BE49-F238E27FC236}">
                  <a16:creationId xmlns:a16="http://schemas.microsoft.com/office/drawing/2014/main" id="{442A7C85-8D1E-C504-D1FA-761C962D2094}"/>
                </a:ext>
              </a:extLst>
            </p:cNvPr>
            <p:cNvSpPr/>
            <p:nvPr/>
          </p:nvSpPr>
          <p:spPr>
            <a:xfrm>
              <a:off x="7466026" y="10691378"/>
              <a:ext cx="841075" cy="8593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83" name="TextBox 82">
              <a:extLst>
                <a:ext uri="{FF2B5EF4-FFF2-40B4-BE49-F238E27FC236}">
                  <a16:creationId xmlns:a16="http://schemas.microsoft.com/office/drawing/2014/main" id="{08434C68-63DA-BC1C-1CFE-0CF7781BC426}"/>
                </a:ext>
              </a:extLst>
            </p:cNvPr>
            <p:cNvSpPr txBox="1"/>
            <p:nvPr/>
          </p:nvSpPr>
          <p:spPr>
            <a:xfrm>
              <a:off x="7341872" y="10899646"/>
              <a:ext cx="1214979" cy="369332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b="1"/>
                <a:t>START</a:t>
              </a:r>
            </a:p>
          </p:txBody>
        </p:sp>
      </p:grpSp>
      <p:sp>
        <p:nvSpPr>
          <p:cNvPr id="152" name="Arc 151">
            <a:extLst>
              <a:ext uri="{FF2B5EF4-FFF2-40B4-BE49-F238E27FC236}">
                <a16:creationId xmlns:a16="http://schemas.microsoft.com/office/drawing/2014/main" id="{BFF21EBB-6ABE-C5CC-383B-0F881AFA632A}"/>
              </a:ext>
            </a:extLst>
          </p:cNvPr>
          <p:cNvSpPr/>
          <p:nvPr/>
        </p:nvSpPr>
        <p:spPr>
          <a:xfrm flipH="1">
            <a:off x="1271500" y="4537998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4" name="Arc 153">
            <a:extLst>
              <a:ext uri="{FF2B5EF4-FFF2-40B4-BE49-F238E27FC236}">
                <a16:creationId xmlns:a16="http://schemas.microsoft.com/office/drawing/2014/main" id="{79F3082D-1B8D-150D-9B8A-AFD6EFDB440C}"/>
              </a:ext>
            </a:extLst>
          </p:cNvPr>
          <p:cNvSpPr/>
          <p:nvPr/>
        </p:nvSpPr>
        <p:spPr>
          <a:xfrm flipH="1">
            <a:off x="1271500" y="8935701"/>
            <a:ext cx="1403254" cy="2146655"/>
          </a:xfrm>
          <a:prstGeom prst="arc">
            <a:avLst>
              <a:gd name="adj1" fmla="val 16248374"/>
              <a:gd name="adj2" fmla="val 5189154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5" name="Arc 154">
            <a:extLst>
              <a:ext uri="{FF2B5EF4-FFF2-40B4-BE49-F238E27FC236}">
                <a16:creationId xmlns:a16="http://schemas.microsoft.com/office/drawing/2014/main" id="{F4D9C31E-0263-E02F-9E95-FD5D004059F2}"/>
              </a:ext>
            </a:extLst>
          </p:cNvPr>
          <p:cNvSpPr/>
          <p:nvPr/>
        </p:nvSpPr>
        <p:spPr>
          <a:xfrm>
            <a:off x="7502445" y="6678142"/>
            <a:ext cx="1335499" cy="2262427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sp>
        <p:nvSpPr>
          <p:cNvPr id="156" name="Arc 155">
            <a:extLst>
              <a:ext uri="{FF2B5EF4-FFF2-40B4-BE49-F238E27FC236}">
                <a16:creationId xmlns:a16="http://schemas.microsoft.com/office/drawing/2014/main" id="{FF955547-7015-C696-5AF8-B22A687E2356}"/>
              </a:ext>
            </a:extLst>
          </p:cNvPr>
          <p:cNvSpPr/>
          <p:nvPr/>
        </p:nvSpPr>
        <p:spPr>
          <a:xfrm>
            <a:off x="7228634" y="2428213"/>
            <a:ext cx="1286159" cy="2175534"/>
          </a:xfrm>
          <a:prstGeom prst="arc">
            <a:avLst>
              <a:gd name="adj1" fmla="val 16120637"/>
              <a:gd name="adj2" fmla="val 4983877"/>
            </a:avLst>
          </a:prstGeom>
          <a:noFill/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GB" sz="1050"/>
          </a:p>
        </p:txBody>
      </p:sp>
      <p:grpSp>
        <p:nvGrpSpPr>
          <p:cNvPr id="472" name="Group 471">
            <a:extLst>
              <a:ext uri="{FF2B5EF4-FFF2-40B4-BE49-F238E27FC236}">
                <a16:creationId xmlns:a16="http://schemas.microsoft.com/office/drawing/2014/main" id="{53FFC863-8D05-2682-430D-929CAAAAE822}"/>
              </a:ext>
            </a:extLst>
          </p:cNvPr>
          <p:cNvGrpSpPr/>
          <p:nvPr/>
        </p:nvGrpSpPr>
        <p:grpSpPr>
          <a:xfrm>
            <a:off x="8250260" y="7141745"/>
            <a:ext cx="1214980" cy="1234099"/>
            <a:chOff x="1212628" y="4031237"/>
            <a:chExt cx="1214980" cy="1304869"/>
          </a:xfrm>
        </p:grpSpPr>
        <p:sp>
          <p:nvSpPr>
            <p:cNvPr id="473" name="Oval 472">
              <a:extLst>
                <a:ext uri="{FF2B5EF4-FFF2-40B4-BE49-F238E27FC236}">
                  <a16:creationId xmlns:a16="http://schemas.microsoft.com/office/drawing/2014/main" id="{CD5FCDC1-5F7E-0B2B-2038-05EB0F6D307F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4" name="Oval 473">
              <a:extLst>
                <a:ext uri="{FF2B5EF4-FFF2-40B4-BE49-F238E27FC236}">
                  <a16:creationId xmlns:a16="http://schemas.microsoft.com/office/drawing/2014/main" id="{E32FA93A-889C-4DF5-1FB6-3821E51E510D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5" name="TextBox 474">
              <a:extLst>
                <a:ext uri="{FF2B5EF4-FFF2-40B4-BE49-F238E27FC236}">
                  <a16:creationId xmlns:a16="http://schemas.microsoft.com/office/drawing/2014/main" id="{1EB4F629-6813-6559-8501-AE563AC17755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 dirty="0"/>
                <a:t>END OF TERM</a:t>
              </a:r>
            </a:p>
          </p:txBody>
        </p:sp>
      </p:grpSp>
      <p:grpSp>
        <p:nvGrpSpPr>
          <p:cNvPr id="483" name="Group 482">
            <a:extLst>
              <a:ext uri="{FF2B5EF4-FFF2-40B4-BE49-F238E27FC236}">
                <a16:creationId xmlns:a16="http://schemas.microsoft.com/office/drawing/2014/main" id="{CB86F2B6-6FF6-A869-6E18-59B51E66B94D}"/>
              </a:ext>
            </a:extLst>
          </p:cNvPr>
          <p:cNvGrpSpPr/>
          <p:nvPr/>
        </p:nvGrpSpPr>
        <p:grpSpPr>
          <a:xfrm>
            <a:off x="935901" y="8328722"/>
            <a:ext cx="1214980" cy="1234099"/>
            <a:chOff x="1212628" y="4031237"/>
            <a:chExt cx="1214980" cy="1304869"/>
          </a:xfrm>
        </p:grpSpPr>
        <p:sp>
          <p:nvSpPr>
            <p:cNvPr id="484" name="Oval 483">
              <a:extLst>
                <a:ext uri="{FF2B5EF4-FFF2-40B4-BE49-F238E27FC236}">
                  <a16:creationId xmlns:a16="http://schemas.microsoft.com/office/drawing/2014/main" id="{6027CB91-6B37-2D1E-8EA4-C857F099CFED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5" name="Oval 484">
              <a:extLst>
                <a:ext uri="{FF2B5EF4-FFF2-40B4-BE49-F238E27FC236}">
                  <a16:creationId xmlns:a16="http://schemas.microsoft.com/office/drawing/2014/main" id="{AEB07C08-29AC-065B-EB96-6C74FEE056A2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86" name="TextBox 485">
              <a:extLst>
                <a:ext uri="{FF2B5EF4-FFF2-40B4-BE49-F238E27FC236}">
                  <a16:creationId xmlns:a16="http://schemas.microsoft.com/office/drawing/2014/main" id="{B62C338A-0EB5-931B-7E82-1CB34F0E54EF}"/>
                </a:ext>
              </a:extLst>
            </p:cNvPr>
            <p:cNvSpPr txBox="1"/>
            <p:nvPr/>
          </p:nvSpPr>
          <p:spPr>
            <a:xfrm>
              <a:off x="1221470" y="4246919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OCT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45" name="Group 144">
            <a:extLst>
              <a:ext uri="{FF2B5EF4-FFF2-40B4-BE49-F238E27FC236}">
                <a16:creationId xmlns:a16="http://schemas.microsoft.com/office/drawing/2014/main" id="{600E88FA-B91D-E8F8-FA89-ABAE54E0959B}"/>
              </a:ext>
            </a:extLst>
          </p:cNvPr>
          <p:cNvGrpSpPr/>
          <p:nvPr/>
        </p:nvGrpSpPr>
        <p:grpSpPr>
          <a:xfrm>
            <a:off x="1645774" y="5954675"/>
            <a:ext cx="1214980" cy="1234099"/>
            <a:chOff x="1212628" y="4031237"/>
            <a:chExt cx="1214980" cy="1304869"/>
          </a:xfrm>
        </p:grpSpPr>
        <p:sp>
          <p:nvSpPr>
            <p:cNvPr id="158" name="Oval 157">
              <a:extLst>
                <a:ext uri="{FF2B5EF4-FFF2-40B4-BE49-F238E27FC236}">
                  <a16:creationId xmlns:a16="http://schemas.microsoft.com/office/drawing/2014/main" id="{DC5CDE10-25BA-D13C-4F95-4F8C410133B0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59" name="Oval 158">
              <a:extLst>
                <a:ext uri="{FF2B5EF4-FFF2-40B4-BE49-F238E27FC236}">
                  <a16:creationId xmlns:a16="http://schemas.microsoft.com/office/drawing/2014/main" id="{EC58DE48-3CEA-2DB7-F16C-18132BE46F2B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1" name="TextBox 160">
              <a:extLst>
                <a:ext uri="{FF2B5EF4-FFF2-40B4-BE49-F238E27FC236}">
                  <a16:creationId xmlns:a16="http://schemas.microsoft.com/office/drawing/2014/main" id="{4953083E-1602-449F-306C-CE967244B7C8}"/>
                </a:ext>
              </a:extLst>
            </p:cNvPr>
            <p:cNvSpPr txBox="1"/>
            <p:nvPr/>
          </p:nvSpPr>
          <p:spPr>
            <a:xfrm>
              <a:off x="1235525" y="4252016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FEB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grpSp>
        <p:nvGrpSpPr>
          <p:cNvPr id="162" name="Group 161">
            <a:extLst>
              <a:ext uri="{FF2B5EF4-FFF2-40B4-BE49-F238E27FC236}">
                <a16:creationId xmlns:a16="http://schemas.microsoft.com/office/drawing/2014/main" id="{048FCE36-27DE-0464-CE7A-FBA366A32614}"/>
              </a:ext>
            </a:extLst>
          </p:cNvPr>
          <p:cNvGrpSpPr/>
          <p:nvPr/>
        </p:nvGrpSpPr>
        <p:grpSpPr>
          <a:xfrm>
            <a:off x="3720418" y="4027465"/>
            <a:ext cx="1214980" cy="1234099"/>
            <a:chOff x="1212628" y="4031237"/>
            <a:chExt cx="1214980" cy="1304869"/>
          </a:xfrm>
        </p:grpSpPr>
        <p:sp>
          <p:nvSpPr>
            <p:cNvPr id="163" name="Oval 162">
              <a:extLst>
                <a:ext uri="{FF2B5EF4-FFF2-40B4-BE49-F238E27FC236}">
                  <a16:creationId xmlns:a16="http://schemas.microsoft.com/office/drawing/2014/main" id="{BEE3EF59-4859-9A2A-2AA3-864AB0274A6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4" name="Oval 163">
              <a:extLst>
                <a:ext uri="{FF2B5EF4-FFF2-40B4-BE49-F238E27FC236}">
                  <a16:creationId xmlns:a16="http://schemas.microsoft.com/office/drawing/2014/main" id="{84018BC5-3E85-9B13-4838-4BC5D194A963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5" name="TextBox 164">
              <a:extLst>
                <a:ext uri="{FF2B5EF4-FFF2-40B4-BE49-F238E27FC236}">
                  <a16:creationId xmlns:a16="http://schemas.microsoft.com/office/drawing/2014/main" id="{E5EF1E23-3971-01FD-2E6F-FDE83CE7F6F6}"/>
                </a:ext>
              </a:extLst>
            </p:cNvPr>
            <p:cNvSpPr txBox="1"/>
            <p:nvPr/>
          </p:nvSpPr>
          <p:spPr>
            <a:xfrm>
              <a:off x="1234408" y="4413383"/>
              <a:ext cx="1170599" cy="6183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END OF TERM</a:t>
              </a:r>
            </a:p>
          </p:txBody>
        </p:sp>
      </p:grpSp>
      <p:grpSp>
        <p:nvGrpSpPr>
          <p:cNvPr id="166" name="Group 165">
            <a:extLst>
              <a:ext uri="{FF2B5EF4-FFF2-40B4-BE49-F238E27FC236}">
                <a16:creationId xmlns:a16="http://schemas.microsoft.com/office/drawing/2014/main" id="{C7A0F8EF-9BC7-F8D5-FA26-41D4C7783444}"/>
              </a:ext>
            </a:extLst>
          </p:cNvPr>
          <p:cNvGrpSpPr/>
          <p:nvPr/>
        </p:nvGrpSpPr>
        <p:grpSpPr>
          <a:xfrm>
            <a:off x="5851074" y="1709438"/>
            <a:ext cx="1214980" cy="1234099"/>
            <a:chOff x="1212628" y="4031237"/>
            <a:chExt cx="1214980" cy="1304869"/>
          </a:xfrm>
        </p:grpSpPr>
        <p:sp>
          <p:nvSpPr>
            <p:cNvPr id="167" name="Oval 166">
              <a:extLst>
                <a:ext uri="{FF2B5EF4-FFF2-40B4-BE49-F238E27FC236}">
                  <a16:creationId xmlns:a16="http://schemas.microsoft.com/office/drawing/2014/main" id="{0C4482B8-D1ED-A85A-1FE8-235957AFC91C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8" name="Oval 167">
              <a:extLst>
                <a:ext uri="{FF2B5EF4-FFF2-40B4-BE49-F238E27FC236}">
                  <a16:creationId xmlns:a16="http://schemas.microsoft.com/office/drawing/2014/main" id="{A51EAB93-6E6C-DE07-425B-664944A18901}"/>
                </a:ext>
              </a:extLst>
            </p:cNvPr>
            <p:cNvSpPr/>
            <p:nvPr/>
          </p:nvSpPr>
          <p:spPr>
            <a:xfrm>
              <a:off x="1399584" y="4232021"/>
              <a:ext cx="841075" cy="903301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69" name="TextBox 168">
              <a:extLst>
                <a:ext uri="{FF2B5EF4-FFF2-40B4-BE49-F238E27FC236}">
                  <a16:creationId xmlns:a16="http://schemas.microsoft.com/office/drawing/2014/main" id="{7D1E74D4-2E82-2E4A-7550-7C140C1EC4BB}"/>
                </a:ext>
              </a:extLst>
            </p:cNvPr>
            <p:cNvSpPr txBox="1"/>
            <p:nvPr/>
          </p:nvSpPr>
          <p:spPr>
            <a:xfrm>
              <a:off x="1234073" y="4230055"/>
              <a:ext cx="1170599" cy="8786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sz="1600" b="1"/>
                <a:t>MAY</a:t>
              </a:r>
              <a:br>
                <a:rPr lang="en-US" sz="1600" b="1"/>
              </a:br>
              <a:r>
                <a:rPr lang="en-US" sz="1600" b="1"/>
                <a:t>HALF       TERM</a:t>
              </a:r>
            </a:p>
          </p:txBody>
        </p:sp>
      </p:grpSp>
      <p:cxnSp>
        <p:nvCxnSpPr>
          <p:cNvPr id="488" name="Straight Connector 487">
            <a:extLst>
              <a:ext uri="{FF2B5EF4-FFF2-40B4-BE49-F238E27FC236}">
                <a16:creationId xmlns:a16="http://schemas.microsoft.com/office/drawing/2014/main" id="{FC4831E9-37C6-9282-82F4-318B7358C0CB}"/>
              </a:ext>
            </a:extLst>
          </p:cNvPr>
          <p:cNvCxnSpPr>
            <a:cxnSpLocks/>
            <a:stCxn id="8" idx="2"/>
          </p:cNvCxnSpPr>
          <p:nvPr/>
        </p:nvCxnSpPr>
        <p:spPr>
          <a:xfrm flipH="1">
            <a:off x="5832317" y="10585608"/>
            <a:ext cx="614613" cy="51304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TextBox 7">
            <a:extLst>
              <a:ext uri="{FF2B5EF4-FFF2-40B4-BE49-F238E27FC236}">
                <a16:creationId xmlns:a16="http://schemas.microsoft.com/office/drawing/2014/main" id="{11571D3C-183D-630D-5337-C1C172F2EB34}"/>
              </a:ext>
            </a:extLst>
          </p:cNvPr>
          <p:cNvSpPr txBox="1"/>
          <p:nvPr/>
        </p:nvSpPr>
        <p:spPr>
          <a:xfrm>
            <a:off x="5349967" y="10170110"/>
            <a:ext cx="2193925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one - Did a single bullet lead to the Great War? </a:t>
            </a:r>
          </a:p>
        </p:txBody>
      </p:sp>
      <p:cxnSp>
        <p:nvCxnSpPr>
          <p:cNvPr id="437" name="Straight Connector 436">
            <a:extLst>
              <a:ext uri="{FF2B5EF4-FFF2-40B4-BE49-F238E27FC236}">
                <a16:creationId xmlns:a16="http://schemas.microsoft.com/office/drawing/2014/main" id="{E1C442BC-2044-C1AD-DB47-C8D6817B94D7}"/>
              </a:ext>
            </a:extLst>
          </p:cNvPr>
          <p:cNvCxnSpPr>
            <a:cxnSpLocks/>
            <a:stCxn id="102" idx="2"/>
          </p:cNvCxnSpPr>
          <p:nvPr/>
        </p:nvCxnSpPr>
        <p:spPr>
          <a:xfrm flipH="1">
            <a:off x="7339313" y="6148919"/>
            <a:ext cx="641341" cy="35551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1" name="Straight Connector 220">
            <a:extLst>
              <a:ext uri="{FF2B5EF4-FFF2-40B4-BE49-F238E27FC236}">
                <a16:creationId xmlns:a16="http://schemas.microsoft.com/office/drawing/2014/main" id="{E0C03060-BAD7-8DB2-BC20-A1FD9424B487}"/>
              </a:ext>
            </a:extLst>
          </p:cNvPr>
          <p:cNvCxnSpPr>
            <a:cxnSpLocks/>
            <a:stCxn id="34" idx="3"/>
          </p:cNvCxnSpPr>
          <p:nvPr/>
        </p:nvCxnSpPr>
        <p:spPr>
          <a:xfrm>
            <a:off x="1712619" y="1726808"/>
            <a:ext cx="8769" cy="674804"/>
          </a:xfrm>
          <a:prstGeom prst="line">
            <a:avLst/>
          </a:prstGeom>
          <a:ln w="28575">
            <a:solidFill>
              <a:schemeClr val="bg1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Triangle 70">
            <a:extLst>
              <a:ext uri="{FF2B5EF4-FFF2-40B4-BE49-F238E27FC236}">
                <a16:creationId xmlns:a16="http://schemas.microsoft.com/office/drawing/2014/main" id="{11DB97EB-10EE-7865-C7F2-79DC47AD5465}"/>
              </a:ext>
            </a:extLst>
          </p:cNvPr>
          <p:cNvSpPr/>
          <p:nvPr/>
        </p:nvSpPr>
        <p:spPr>
          <a:xfrm>
            <a:off x="1191463" y="1192995"/>
            <a:ext cx="1030013" cy="533813"/>
          </a:xfrm>
          <a:prstGeom prst="triangle">
            <a:avLst>
              <a:gd name="adj" fmla="val 50597"/>
            </a:avLst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05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56B962C-B442-9E4F-BE99-A93CC7474CF8}"/>
              </a:ext>
            </a:extLst>
          </p:cNvPr>
          <p:cNvSpPr txBox="1"/>
          <p:nvPr/>
        </p:nvSpPr>
        <p:spPr>
          <a:xfrm>
            <a:off x="11930" y="12238032"/>
            <a:ext cx="21230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i="1">
                <a:solidFill>
                  <a:schemeClr val="bg1"/>
                </a:solidFill>
              </a:rPr>
              <a:t>LEARNING JOURNEY</a:t>
            </a:r>
            <a:endParaRPr lang="en-GB" i="1">
              <a:solidFill>
                <a:schemeClr val="bg1"/>
              </a:solidFill>
            </a:endParaRPr>
          </a:p>
        </p:txBody>
      </p:sp>
      <p:sp>
        <p:nvSpPr>
          <p:cNvPr id="75" name="TextBox 74">
            <a:extLst>
              <a:ext uri="{FF2B5EF4-FFF2-40B4-BE49-F238E27FC236}">
                <a16:creationId xmlns:a16="http://schemas.microsoft.com/office/drawing/2014/main" id="{111666F9-9239-29E8-86F3-BDB41CBC5554}"/>
              </a:ext>
            </a:extLst>
          </p:cNvPr>
          <p:cNvSpPr txBox="1"/>
          <p:nvPr/>
        </p:nvSpPr>
        <p:spPr>
          <a:xfrm>
            <a:off x="2075640" y="7741305"/>
            <a:ext cx="2226033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two – What was the experience of men and women from across the British Empire in the First World War? </a:t>
            </a:r>
          </a:p>
        </p:txBody>
      </p: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C331225D-FC47-CD6E-C438-EF9613930743}"/>
              </a:ext>
            </a:extLst>
          </p:cNvPr>
          <p:cNvCxnSpPr>
            <a:cxnSpLocks/>
            <a:stCxn id="75" idx="2"/>
          </p:cNvCxnSpPr>
          <p:nvPr/>
        </p:nvCxnSpPr>
        <p:spPr>
          <a:xfrm>
            <a:off x="3188657" y="8479969"/>
            <a:ext cx="723451" cy="26267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" name="TextBox 101">
            <a:extLst>
              <a:ext uri="{FF2B5EF4-FFF2-40B4-BE49-F238E27FC236}">
                <a16:creationId xmlns:a16="http://schemas.microsoft.com/office/drawing/2014/main" id="{DF560909-F4FA-F458-85A6-F922D0CE6708}"/>
              </a:ext>
            </a:extLst>
          </p:cNvPr>
          <p:cNvSpPr txBox="1"/>
          <p:nvPr/>
        </p:nvSpPr>
        <p:spPr>
          <a:xfrm>
            <a:off x="6750864" y="5733421"/>
            <a:ext cx="2459580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three – Why the Holocaust must never be forgotten? 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D2C03AA1-DFA6-D992-E9E3-63851F0A6F7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6151568" y="12353599"/>
            <a:ext cx="3362325" cy="25717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430B3D38-9D17-918F-5426-FA3E7B50B430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7782384" y="138327"/>
            <a:ext cx="1771650" cy="590550"/>
          </a:xfrm>
          <a:prstGeom prst="rect">
            <a:avLst/>
          </a:prstGeom>
        </p:spPr>
      </p:pic>
      <p:grpSp>
        <p:nvGrpSpPr>
          <p:cNvPr id="470" name="Group 469">
            <a:extLst>
              <a:ext uri="{FF2B5EF4-FFF2-40B4-BE49-F238E27FC236}">
                <a16:creationId xmlns:a16="http://schemas.microsoft.com/office/drawing/2014/main" id="{8558ABE2-80CB-A5D6-C32E-0C7F965DAC4F}"/>
              </a:ext>
            </a:extLst>
          </p:cNvPr>
          <p:cNvGrpSpPr/>
          <p:nvPr/>
        </p:nvGrpSpPr>
        <p:grpSpPr>
          <a:xfrm>
            <a:off x="1778920" y="8574662"/>
            <a:ext cx="1528016" cy="766601"/>
            <a:chOff x="1212628" y="4031237"/>
            <a:chExt cx="1214980" cy="1304869"/>
          </a:xfrm>
        </p:grpSpPr>
        <p:sp>
          <p:nvSpPr>
            <p:cNvPr id="471" name="Oval 470">
              <a:extLst>
                <a:ext uri="{FF2B5EF4-FFF2-40B4-BE49-F238E27FC236}">
                  <a16:creationId xmlns:a16="http://schemas.microsoft.com/office/drawing/2014/main" id="{AC109A86-6D24-4C61-2C16-29FC29FFFC15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476" name="Oval 475">
              <a:extLst>
                <a:ext uri="{FF2B5EF4-FFF2-40B4-BE49-F238E27FC236}">
                  <a16:creationId xmlns:a16="http://schemas.microsoft.com/office/drawing/2014/main" id="{80C2CC1D-9B3C-6DA5-FF70-6C1ED94DDECE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 dirty="0">
                  <a:solidFill>
                    <a:schemeClr val="tx1"/>
                  </a:solidFill>
                </a:rPr>
                <a:t>Assessment one </a:t>
              </a:r>
            </a:p>
          </p:txBody>
        </p:sp>
      </p:grpSp>
      <p:sp>
        <p:nvSpPr>
          <p:cNvPr id="175" name="TextBox 174">
            <a:extLst>
              <a:ext uri="{FF2B5EF4-FFF2-40B4-BE49-F238E27FC236}">
                <a16:creationId xmlns:a16="http://schemas.microsoft.com/office/drawing/2014/main" id="{0654AEB1-0921-29F1-C31A-B699098A9EFF}"/>
              </a:ext>
            </a:extLst>
          </p:cNvPr>
          <p:cNvSpPr txBox="1"/>
          <p:nvPr/>
        </p:nvSpPr>
        <p:spPr>
          <a:xfrm>
            <a:off x="1622025" y="5236951"/>
            <a:ext cx="1182010" cy="577081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en-GB" sz="1050" b="1" dirty="0">
                <a:solidFill>
                  <a:schemeClr val="bg1"/>
                </a:solidFill>
              </a:rPr>
              <a:t>Assessed writing and feedback THREE</a:t>
            </a:r>
          </a:p>
        </p:txBody>
      </p:sp>
      <p:sp>
        <p:nvSpPr>
          <p:cNvPr id="1027" name="TextBox 1026">
            <a:extLst>
              <a:ext uri="{FF2B5EF4-FFF2-40B4-BE49-F238E27FC236}">
                <a16:creationId xmlns:a16="http://schemas.microsoft.com/office/drawing/2014/main" id="{14C51EA3-FE07-06A9-F769-DA5943825ABE}"/>
              </a:ext>
            </a:extLst>
          </p:cNvPr>
          <p:cNvSpPr txBox="1"/>
          <p:nvPr/>
        </p:nvSpPr>
        <p:spPr>
          <a:xfrm>
            <a:off x="71790" y="4912617"/>
            <a:ext cx="749345" cy="1061829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four – Why did war break out in September 1939? </a:t>
            </a:r>
          </a:p>
        </p:txBody>
      </p:sp>
      <p:cxnSp>
        <p:nvCxnSpPr>
          <p:cNvPr id="1028" name="Straight Connector 1027">
            <a:extLst>
              <a:ext uri="{FF2B5EF4-FFF2-40B4-BE49-F238E27FC236}">
                <a16:creationId xmlns:a16="http://schemas.microsoft.com/office/drawing/2014/main" id="{3165F1C5-4FE7-287A-F916-1D7DFBA61B11}"/>
              </a:ext>
            </a:extLst>
          </p:cNvPr>
          <p:cNvCxnSpPr>
            <a:cxnSpLocks/>
          </p:cNvCxnSpPr>
          <p:nvPr/>
        </p:nvCxnSpPr>
        <p:spPr>
          <a:xfrm>
            <a:off x="821135" y="5385070"/>
            <a:ext cx="290576" cy="39742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41" name="Group 1040">
            <a:extLst>
              <a:ext uri="{FF2B5EF4-FFF2-40B4-BE49-F238E27FC236}">
                <a16:creationId xmlns:a16="http://schemas.microsoft.com/office/drawing/2014/main" id="{17CD09BF-2B6E-C541-C2D7-8EC86DE496EB}"/>
              </a:ext>
            </a:extLst>
          </p:cNvPr>
          <p:cNvGrpSpPr/>
          <p:nvPr/>
        </p:nvGrpSpPr>
        <p:grpSpPr>
          <a:xfrm>
            <a:off x="4640806" y="2020394"/>
            <a:ext cx="1528016" cy="766601"/>
            <a:chOff x="1212628" y="4031237"/>
            <a:chExt cx="1214980" cy="1304869"/>
          </a:xfrm>
        </p:grpSpPr>
        <p:sp>
          <p:nvSpPr>
            <p:cNvPr id="1043" name="Oval 1042">
              <a:extLst>
                <a:ext uri="{FF2B5EF4-FFF2-40B4-BE49-F238E27FC236}">
                  <a16:creationId xmlns:a16="http://schemas.microsoft.com/office/drawing/2014/main" id="{6BC8B521-6DEA-4B46-D4B2-FAE2C770732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045" name="Oval 1044">
              <a:extLst>
                <a:ext uri="{FF2B5EF4-FFF2-40B4-BE49-F238E27FC236}">
                  <a16:creationId xmlns:a16="http://schemas.microsoft.com/office/drawing/2014/main" id="{67DDDC56-CF6E-C47C-E409-FC5CFBFE01D4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Three </a:t>
              </a:r>
            </a:p>
          </p:txBody>
        </p:sp>
      </p:grpSp>
      <p:sp>
        <p:nvSpPr>
          <p:cNvPr id="222" name="TextBox 221">
            <a:extLst>
              <a:ext uri="{FF2B5EF4-FFF2-40B4-BE49-F238E27FC236}">
                <a16:creationId xmlns:a16="http://schemas.microsoft.com/office/drawing/2014/main" id="{2C9E75CD-8965-896D-F540-14B848CDC4F5}"/>
              </a:ext>
            </a:extLst>
          </p:cNvPr>
          <p:cNvSpPr txBox="1"/>
          <p:nvPr/>
        </p:nvSpPr>
        <p:spPr>
          <a:xfrm>
            <a:off x="4800600" y="3385865"/>
            <a:ext cx="1793102" cy="577081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five – How has American society changed since 1900? </a:t>
            </a:r>
          </a:p>
        </p:txBody>
      </p:sp>
      <p:cxnSp>
        <p:nvCxnSpPr>
          <p:cNvPr id="223" name="Straight Connector 222">
            <a:extLst>
              <a:ext uri="{FF2B5EF4-FFF2-40B4-BE49-F238E27FC236}">
                <a16:creationId xmlns:a16="http://schemas.microsoft.com/office/drawing/2014/main" id="{CCB720C4-FB5D-F08D-5DB1-E1124A005BBD}"/>
              </a:ext>
            </a:extLst>
          </p:cNvPr>
          <p:cNvCxnSpPr>
            <a:cxnSpLocks/>
            <a:stCxn id="492" idx="2"/>
          </p:cNvCxnSpPr>
          <p:nvPr/>
        </p:nvCxnSpPr>
        <p:spPr>
          <a:xfrm flipH="1">
            <a:off x="6744184" y="3610533"/>
            <a:ext cx="614102" cy="82936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" name="Straight Connector 4">
            <a:extLst>
              <a:ext uri="{FF2B5EF4-FFF2-40B4-BE49-F238E27FC236}">
                <a16:creationId xmlns:a16="http://schemas.microsoft.com/office/drawing/2014/main" id="{6414B5D7-041A-B28C-CA2B-AB48D6997C75}"/>
              </a:ext>
            </a:extLst>
          </p:cNvPr>
          <p:cNvCxnSpPr>
            <a:cxnSpLocks/>
            <a:stCxn id="9" idx="2"/>
          </p:cNvCxnSpPr>
          <p:nvPr/>
        </p:nvCxnSpPr>
        <p:spPr>
          <a:xfrm flipH="1">
            <a:off x="4336738" y="1833535"/>
            <a:ext cx="185043" cy="442138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C0FDA308-0F50-09FF-627F-7C73A842637E}"/>
              </a:ext>
            </a:extLst>
          </p:cNvPr>
          <p:cNvSpPr txBox="1"/>
          <p:nvPr/>
        </p:nvSpPr>
        <p:spPr>
          <a:xfrm>
            <a:off x="3632396" y="1418037"/>
            <a:ext cx="1778769" cy="41549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sz="1050" b="1" dirty="0"/>
              <a:t>Topic Six – How has British society change since 1900? 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B379F095-7D7E-5663-6523-F6EEACA39493}"/>
              </a:ext>
            </a:extLst>
          </p:cNvPr>
          <p:cNvSpPr txBox="1"/>
          <p:nvPr/>
        </p:nvSpPr>
        <p:spPr>
          <a:xfrm>
            <a:off x="424718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Europe like in 1900, and why was it unstable?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0AB79E1-9D3E-556C-E6FE-961869B931CF}"/>
              </a:ext>
            </a:extLst>
          </p:cNvPr>
          <p:cNvSpPr txBox="1"/>
          <p:nvPr/>
        </p:nvSpPr>
        <p:spPr>
          <a:xfrm>
            <a:off x="643252" y="115725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Was the First World War inevitable by 1914?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5B080EE-098A-37BA-3670-972963412EA8}"/>
              </a:ext>
            </a:extLst>
          </p:cNvPr>
          <p:cNvSpPr txBox="1"/>
          <p:nvPr/>
        </p:nvSpPr>
        <p:spPr>
          <a:xfrm>
            <a:off x="2168252" y="10140630"/>
            <a:ext cx="2378956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the assassination of Archduke Franz Ferdinand such an important turning point?</a:t>
            </a: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500946B6-C095-47CA-C235-1B134A6A0717}"/>
              </a:ext>
            </a:extLst>
          </p:cNvPr>
          <p:cNvSpPr txBox="1"/>
          <p:nvPr/>
        </p:nvSpPr>
        <p:spPr>
          <a:xfrm>
            <a:off x="55339" y="9779610"/>
            <a:ext cx="782248" cy="1223412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significant was the Schlieffen Plan to the outbreak of war?</a:t>
            </a:r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33B38445-E1D9-9D83-9E1D-E223528EE338}"/>
              </a:ext>
            </a:extLst>
          </p:cNvPr>
          <p:cNvSpPr txBox="1"/>
          <p:nvPr/>
        </p:nvSpPr>
        <p:spPr>
          <a:xfrm>
            <a:off x="2649406" y="9430204"/>
            <a:ext cx="237895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trench warfare like for soldiers on the Western Front?</a:t>
            </a:r>
          </a:p>
        </p:txBody>
      </p:sp>
      <p:cxnSp>
        <p:nvCxnSpPr>
          <p:cNvPr id="37" name="Straight Connector 36">
            <a:extLst>
              <a:ext uri="{FF2B5EF4-FFF2-40B4-BE49-F238E27FC236}">
                <a16:creationId xmlns:a16="http://schemas.microsoft.com/office/drawing/2014/main" id="{B8557EB9-FA20-D96A-6B8D-6D8EFE6A4D7B}"/>
              </a:ext>
            </a:extLst>
          </p:cNvPr>
          <p:cNvCxnSpPr>
            <a:cxnSpLocks/>
          </p:cNvCxnSpPr>
          <p:nvPr/>
        </p:nvCxnSpPr>
        <p:spPr>
          <a:xfrm flipH="1" flipV="1">
            <a:off x="4610068" y="11208698"/>
            <a:ext cx="6879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D28289C4-E09A-260D-DADC-634AD5D0CACF}"/>
              </a:ext>
            </a:extLst>
          </p:cNvPr>
          <p:cNvCxnSpPr>
            <a:cxnSpLocks/>
          </p:cNvCxnSpPr>
          <p:nvPr/>
        </p:nvCxnSpPr>
        <p:spPr>
          <a:xfrm flipV="1">
            <a:off x="1739977" y="11208698"/>
            <a:ext cx="608016" cy="3503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D5B1BCA7-BAB1-D2E3-6BAC-D36688A6486D}"/>
              </a:ext>
            </a:extLst>
          </p:cNvPr>
          <p:cNvCxnSpPr>
            <a:cxnSpLocks/>
          </p:cNvCxnSpPr>
          <p:nvPr/>
        </p:nvCxnSpPr>
        <p:spPr>
          <a:xfrm>
            <a:off x="844409" y="10348379"/>
            <a:ext cx="777616" cy="24569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CD7B935B-A94A-51EB-A3D8-E24F79731359}"/>
              </a:ext>
            </a:extLst>
          </p:cNvPr>
          <p:cNvCxnSpPr>
            <a:cxnSpLocks/>
          </p:cNvCxnSpPr>
          <p:nvPr/>
        </p:nvCxnSpPr>
        <p:spPr>
          <a:xfrm>
            <a:off x="3425556" y="10554610"/>
            <a:ext cx="89176" cy="40770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92C47473-A580-FADD-A174-F7E5F6B05541}"/>
              </a:ext>
            </a:extLst>
          </p:cNvPr>
          <p:cNvCxnSpPr>
            <a:cxnSpLocks/>
            <a:stCxn id="27" idx="0"/>
          </p:cNvCxnSpPr>
          <p:nvPr/>
        </p:nvCxnSpPr>
        <p:spPr>
          <a:xfrm flipV="1">
            <a:off x="3838884" y="9080510"/>
            <a:ext cx="942044" cy="34969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>
            <a:extLst>
              <a:ext uri="{FF2B5EF4-FFF2-40B4-BE49-F238E27FC236}">
                <a16:creationId xmlns:a16="http://schemas.microsoft.com/office/drawing/2014/main" id="{89ED6D78-98CF-E8F9-8AF1-9F0C8DC74B1C}"/>
              </a:ext>
            </a:extLst>
          </p:cNvPr>
          <p:cNvSpPr txBox="1"/>
          <p:nvPr/>
        </p:nvSpPr>
        <p:spPr>
          <a:xfrm>
            <a:off x="5136007" y="9431947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women’s roles change during the war?</a:t>
            </a: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74BC1F22-88DC-94EF-05A9-9EC020FCA1BC}"/>
              </a:ext>
            </a:extLst>
          </p:cNvPr>
          <p:cNvSpPr txBox="1"/>
          <p:nvPr/>
        </p:nvSpPr>
        <p:spPr>
          <a:xfrm>
            <a:off x="8814263" y="8660840"/>
            <a:ext cx="695423" cy="1708160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What was significant about the events of the Russian Revolution?</a:t>
            </a:r>
            <a:endParaRPr lang="en-US" sz="1050" dirty="0"/>
          </a:p>
        </p:txBody>
      </p:sp>
      <p:sp>
        <p:nvSpPr>
          <p:cNvPr id="49" name="TextBox 48">
            <a:extLst>
              <a:ext uri="{FF2B5EF4-FFF2-40B4-BE49-F238E27FC236}">
                <a16:creationId xmlns:a16="http://schemas.microsoft.com/office/drawing/2014/main" id="{207458AF-B89F-324B-7419-BA16CEF59B1E}"/>
              </a:ext>
            </a:extLst>
          </p:cNvPr>
          <p:cNvSpPr txBox="1"/>
          <p:nvPr/>
        </p:nvSpPr>
        <p:spPr>
          <a:xfrm>
            <a:off x="7181515" y="9422020"/>
            <a:ext cx="1536783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countries try to avoid more wars?</a:t>
            </a:r>
          </a:p>
        </p:txBody>
      </p:sp>
      <p:sp>
        <p:nvSpPr>
          <p:cNvPr id="51" name="TextBox 50">
            <a:extLst>
              <a:ext uri="{FF2B5EF4-FFF2-40B4-BE49-F238E27FC236}">
                <a16:creationId xmlns:a16="http://schemas.microsoft.com/office/drawing/2014/main" id="{9B66CD4B-2576-ED6A-C9D0-E896B765B5C9}"/>
              </a:ext>
            </a:extLst>
          </p:cNvPr>
          <p:cNvSpPr txBox="1"/>
          <p:nvPr/>
        </p:nvSpPr>
        <p:spPr>
          <a:xfrm>
            <a:off x="6446929" y="7119167"/>
            <a:ext cx="1299159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Hitler come to power?</a:t>
            </a:r>
          </a:p>
        </p:txBody>
      </p:sp>
      <p:sp>
        <p:nvSpPr>
          <p:cNvPr id="52" name="TextBox 51">
            <a:extLst>
              <a:ext uri="{FF2B5EF4-FFF2-40B4-BE49-F238E27FC236}">
                <a16:creationId xmlns:a16="http://schemas.microsoft.com/office/drawing/2014/main" id="{561718A9-E463-3A62-FAC2-708218F3A554}"/>
              </a:ext>
            </a:extLst>
          </p:cNvPr>
          <p:cNvSpPr txBox="1"/>
          <p:nvPr/>
        </p:nvSpPr>
        <p:spPr>
          <a:xfrm>
            <a:off x="4107792" y="7117784"/>
            <a:ext cx="2135255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antisemitism lead to persecution?</a:t>
            </a:r>
          </a:p>
        </p:txBody>
      </p:sp>
      <p:cxnSp>
        <p:nvCxnSpPr>
          <p:cNvPr id="54" name="Straight Connector 53">
            <a:extLst>
              <a:ext uri="{FF2B5EF4-FFF2-40B4-BE49-F238E27FC236}">
                <a16:creationId xmlns:a16="http://schemas.microsoft.com/office/drawing/2014/main" id="{B54CBD6F-053E-56AA-9B5D-474D50D92BA9}"/>
              </a:ext>
            </a:extLst>
          </p:cNvPr>
          <p:cNvCxnSpPr>
            <a:cxnSpLocks/>
            <a:stCxn id="47" idx="0"/>
          </p:cNvCxnSpPr>
          <p:nvPr/>
        </p:nvCxnSpPr>
        <p:spPr>
          <a:xfrm flipV="1">
            <a:off x="6092893" y="9100044"/>
            <a:ext cx="795127" cy="331903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0478596C-0C51-9384-DCBF-3F9233766FD6}"/>
              </a:ext>
            </a:extLst>
          </p:cNvPr>
          <p:cNvCxnSpPr>
            <a:cxnSpLocks/>
          </p:cNvCxnSpPr>
          <p:nvPr/>
        </p:nvCxnSpPr>
        <p:spPr>
          <a:xfrm flipH="1" flipV="1">
            <a:off x="8228976" y="9100044"/>
            <a:ext cx="584742" cy="5001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5F933F41-296A-D764-F835-7815BDA1DA99}"/>
              </a:ext>
            </a:extLst>
          </p:cNvPr>
          <p:cNvCxnSpPr>
            <a:cxnSpLocks/>
          </p:cNvCxnSpPr>
          <p:nvPr/>
        </p:nvCxnSpPr>
        <p:spPr>
          <a:xfrm flipH="1" flipV="1">
            <a:off x="7009380" y="6756968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BBD6D5E9-CDAE-A35A-91F5-7BAFC0E60B4B}"/>
              </a:ext>
            </a:extLst>
          </p:cNvPr>
          <p:cNvCxnSpPr>
            <a:cxnSpLocks/>
          </p:cNvCxnSpPr>
          <p:nvPr/>
        </p:nvCxnSpPr>
        <p:spPr>
          <a:xfrm flipV="1">
            <a:off x="5043452" y="6800092"/>
            <a:ext cx="712142" cy="32162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16BBA672-4574-2C94-30C0-17244BE9073D}"/>
              </a:ext>
            </a:extLst>
          </p:cNvPr>
          <p:cNvCxnSpPr>
            <a:cxnSpLocks/>
            <a:stCxn id="49" idx="0"/>
          </p:cNvCxnSpPr>
          <p:nvPr/>
        </p:nvCxnSpPr>
        <p:spPr>
          <a:xfrm flipH="1" flipV="1">
            <a:off x="7452023" y="9155284"/>
            <a:ext cx="497884" cy="26673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5" name="TextBox 454">
            <a:extLst>
              <a:ext uri="{FF2B5EF4-FFF2-40B4-BE49-F238E27FC236}">
                <a16:creationId xmlns:a16="http://schemas.microsoft.com/office/drawing/2014/main" id="{695167AE-0FDB-C93C-1318-BCEF5A0550FE}"/>
              </a:ext>
            </a:extLst>
          </p:cNvPr>
          <p:cNvSpPr txBox="1"/>
          <p:nvPr/>
        </p:nvSpPr>
        <p:spPr>
          <a:xfrm>
            <a:off x="643252" y="7260230"/>
            <a:ext cx="3235395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is remembering the Holocaust important today?</a:t>
            </a:r>
          </a:p>
        </p:txBody>
      </p:sp>
      <p:sp>
        <p:nvSpPr>
          <p:cNvPr id="456" name="TextBox 455">
            <a:extLst>
              <a:ext uri="{FF2B5EF4-FFF2-40B4-BE49-F238E27FC236}">
                <a16:creationId xmlns:a16="http://schemas.microsoft.com/office/drawing/2014/main" id="{FA526B70-2327-0A14-6C95-451BB1E5DD6F}"/>
              </a:ext>
            </a:extLst>
          </p:cNvPr>
          <p:cNvSpPr txBox="1"/>
          <p:nvPr/>
        </p:nvSpPr>
        <p:spPr>
          <a:xfrm>
            <a:off x="2838267" y="5701301"/>
            <a:ext cx="140169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the Final Solution?</a:t>
            </a:r>
          </a:p>
        </p:txBody>
      </p:sp>
      <p:cxnSp>
        <p:nvCxnSpPr>
          <p:cNvPr id="461" name="Straight Connector 460">
            <a:extLst>
              <a:ext uri="{FF2B5EF4-FFF2-40B4-BE49-F238E27FC236}">
                <a16:creationId xmlns:a16="http://schemas.microsoft.com/office/drawing/2014/main" id="{BEBC8434-197E-2872-9877-3915CC252750}"/>
              </a:ext>
            </a:extLst>
          </p:cNvPr>
          <p:cNvCxnSpPr>
            <a:cxnSpLocks/>
            <a:stCxn id="456" idx="2"/>
          </p:cNvCxnSpPr>
          <p:nvPr/>
        </p:nvCxnSpPr>
        <p:spPr>
          <a:xfrm>
            <a:off x="3539115" y="6116799"/>
            <a:ext cx="208437" cy="4185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3" name="Straight Connector 462">
            <a:extLst>
              <a:ext uri="{FF2B5EF4-FFF2-40B4-BE49-F238E27FC236}">
                <a16:creationId xmlns:a16="http://schemas.microsoft.com/office/drawing/2014/main" id="{7096C5C7-018D-0E22-1251-FA339AF1921F}"/>
              </a:ext>
            </a:extLst>
          </p:cNvPr>
          <p:cNvCxnSpPr>
            <a:cxnSpLocks/>
          </p:cNvCxnSpPr>
          <p:nvPr/>
        </p:nvCxnSpPr>
        <p:spPr>
          <a:xfrm flipH="1" flipV="1">
            <a:off x="3103729" y="6875095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7" name="Group 126">
            <a:extLst>
              <a:ext uri="{FF2B5EF4-FFF2-40B4-BE49-F238E27FC236}">
                <a16:creationId xmlns:a16="http://schemas.microsoft.com/office/drawing/2014/main" id="{F14D51E1-8ED0-B1E8-E7FD-DC78489F1C0A}"/>
              </a:ext>
            </a:extLst>
          </p:cNvPr>
          <p:cNvGrpSpPr/>
          <p:nvPr/>
        </p:nvGrpSpPr>
        <p:grpSpPr>
          <a:xfrm>
            <a:off x="445111" y="6188423"/>
            <a:ext cx="1528016" cy="766601"/>
            <a:chOff x="1212628" y="4031237"/>
            <a:chExt cx="1214980" cy="1304869"/>
          </a:xfrm>
        </p:grpSpPr>
        <p:sp>
          <p:nvSpPr>
            <p:cNvPr id="128" name="Oval 127">
              <a:extLst>
                <a:ext uri="{FF2B5EF4-FFF2-40B4-BE49-F238E27FC236}">
                  <a16:creationId xmlns:a16="http://schemas.microsoft.com/office/drawing/2014/main" id="{9FA36193-C32A-B8F3-8DB0-1C9826CF4542}"/>
                </a:ext>
              </a:extLst>
            </p:cNvPr>
            <p:cNvSpPr/>
            <p:nvPr/>
          </p:nvSpPr>
          <p:spPr>
            <a:xfrm>
              <a:off x="1212628" y="4031237"/>
              <a:ext cx="1214980" cy="1304869"/>
            </a:xfrm>
            <a:prstGeom prst="ellipse">
              <a:avLst/>
            </a:prstGeom>
            <a:solidFill>
              <a:schemeClr val="accent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1050"/>
            </a:p>
          </p:txBody>
        </p:sp>
        <p:sp>
          <p:nvSpPr>
            <p:cNvPr id="129" name="Oval 128">
              <a:extLst>
                <a:ext uri="{FF2B5EF4-FFF2-40B4-BE49-F238E27FC236}">
                  <a16:creationId xmlns:a16="http://schemas.microsoft.com/office/drawing/2014/main" id="{27960CED-C2E4-0598-DC0E-1694C2639BC4}"/>
                </a:ext>
              </a:extLst>
            </p:cNvPr>
            <p:cNvSpPr/>
            <p:nvPr/>
          </p:nvSpPr>
          <p:spPr>
            <a:xfrm>
              <a:off x="1276551" y="4222010"/>
              <a:ext cx="1073583" cy="903302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200" b="1">
                  <a:solidFill>
                    <a:schemeClr val="tx1"/>
                  </a:solidFill>
                </a:rPr>
                <a:t>Assessment two </a:t>
              </a:r>
            </a:p>
          </p:txBody>
        </p:sp>
      </p:grpSp>
      <p:sp>
        <p:nvSpPr>
          <p:cNvPr id="481" name="TextBox 480">
            <a:extLst>
              <a:ext uri="{FF2B5EF4-FFF2-40B4-BE49-F238E27FC236}">
                <a16:creationId xmlns:a16="http://schemas.microsoft.com/office/drawing/2014/main" id="{282FF6CD-EBCA-529A-6CC7-4512ADDA7F86}"/>
              </a:ext>
            </a:extLst>
          </p:cNvPr>
          <p:cNvSpPr txBox="1"/>
          <p:nvPr/>
        </p:nvSpPr>
        <p:spPr>
          <a:xfrm>
            <a:off x="2614254" y="3537240"/>
            <a:ext cx="1195838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the invasion of Poland trigger war?</a:t>
            </a:r>
          </a:p>
        </p:txBody>
      </p:sp>
      <p:sp>
        <p:nvSpPr>
          <p:cNvPr id="487" name="TextBox 486">
            <a:extLst>
              <a:ext uri="{FF2B5EF4-FFF2-40B4-BE49-F238E27FC236}">
                <a16:creationId xmlns:a16="http://schemas.microsoft.com/office/drawing/2014/main" id="{8F5D882C-C8E2-9607-A6A8-6EB1BF04F6D3}"/>
              </a:ext>
            </a:extLst>
          </p:cNvPr>
          <p:cNvSpPr txBox="1"/>
          <p:nvPr/>
        </p:nvSpPr>
        <p:spPr>
          <a:xfrm>
            <a:off x="1238012" y="3250697"/>
            <a:ext cx="1160345" cy="738664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events between 1933-1939 increase the likelihood of war?</a:t>
            </a:r>
          </a:p>
        </p:txBody>
      </p:sp>
      <p:sp>
        <p:nvSpPr>
          <p:cNvPr id="490" name="TextBox 489">
            <a:extLst>
              <a:ext uri="{FF2B5EF4-FFF2-40B4-BE49-F238E27FC236}">
                <a16:creationId xmlns:a16="http://schemas.microsoft.com/office/drawing/2014/main" id="{323C1157-C8EA-539E-2ECA-053948EDEEA9}"/>
              </a:ext>
            </a:extLst>
          </p:cNvPr>
          <p:cNvSpPr txBox="1"/>
          <p:nvPr/>
        </p:nvSpPr>
        <p:spPr>
          <a:xfrm>
            <a:off x="4885593" y="5069260"/>
            <a:ext cx="2453719" cy="25391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was American society like in 1900?</a:t>
            </a:r>
          </a:p>
        </p:txBody>
      </p:sp>
      <p:sp>
        <p:nvSpPr>
          <p:cNvPr id="492" name="TextBox 491">
            <a:extLst>
              <a:ext uri="{FF2B5EF4-FFF2-40B4-BE49-F238E27FC236}">
                <a16:creationId xmlns:a16="http://schemas.microsoft.com/office/drawing/2014/main" id="{33B39478-3562-1DB6-319C-D280031A3F86}"/>
              </a:ext>
            </a:extLst>
          </p:cNvPr>
          <p:cNvSpPr txBox="1"/>
          <p:nvPr/>
        </p:nvSpPr>
        <p:spPr>
          <a:xfrm>
            <a:off x="6778113" y="3033452"/>
            <a:ext cx="1160345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war and the New Deal bring change?</a:t>
            </a:r>
          </a:p>
        </p:txBody>
      </p:sp>
      <p:cxnSp>
        <p:nvCxnSpPr>
          <p:cNvPr id="497" name="Straight Connector 496">
            <a:extLst>
              <a:ext uri="{FF2B5EF4-FFF2-40B4-BE49-F238E27FC236}">
                <a16:creationId xmlns:a16="http://schemas.microsoft.com/office/drawing/2014/main" id="{8C41E03C-DF75-A1C4-374E-88F9503C13D4}"/>
              </a:ext>
            </a:extLst>
          </p:cNvPr>
          <p:cNvCxnSpPr>
            <a:cxnSpLocks/>
            <a:stCxn id="487" idx="2"/>
          </p:cNvCxnSpPr>
          <p:nvPr/>
        </p:nvCxnSpPr>
        <p:spPr>
          <a:xfrm>
            <a:off x="1818185" y="3989361"/>
            <a:ext cx="456236" cy="41655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3" name="Straight Connector 502">
            <a:extLst>
              <a:ext uri="{FF2B5EF4-FFF2-40B4-BE49-F238E27FC236}">
                <a16:creationId xmlns:a16="http://schemas.microsoft.com/office/drawing/2014/main" id="{7C418F7D-8D35-E496-3170-53ECF601F445}"/>
              </a:ext>
            </a:extLst>
          </p:cNvPr>
          <p:cNvCxnSpPr>
            <a:cxnSpLocks/>
          </p:cNvCxnSpPr>
          <p:nvPr/>
        </p:nvCxnSpPr>
        <p:spPr>
          <a:xfrm flipH="1">
            <a:off x="3119666" y="4107592"/>
            <a:ext cx="86785" cy="30448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5" name="Straight Connector 504">
            <a:extLst>
              <a:ext uri="{FF2B5EF4-FFF2-40B4-BE49-F238E27FC236}">
                <a16:creationId xmlns:a16="http://schemas.microsoft.com/office/drawing/2014/main" id="{60FD33B3-490F-E5B1-2216-1E5D8C103A5B}"/>
              </a:ext>
            </a:extLst>
          </p:cNvPr>
          <p:cNvCxnSpPr>
            <a:cxnSpLocks/>
            <a:stCxn id="222" idx="2"/>
          </p:cNvCxnSpPr>
          <p:nvPr/>
        </p:nvCxnSpPr>
        <p:spPr>
          <a:xfrm flipH="1">
            <a:off x="5547774" y="3962946"/>
            <a:ext cx="149377" cy="574634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8" name="Straight Connector 507">
            <a:extLst>
              <a:ext uri="{FF2B5EF4-FFF2-40B4-BE49-F238E27FC236}">
                <a16:creationId xmlns:a16="http://schemas.microsoft.com/office/drawing/2014/main" id="{128A14EF-2659-9B2B-37F6-2C35C4DDF227}"/>
              </a:ext>
            </a:extLst>
          </p:cNvPr>
          <p:cNvCxnSpPr>
            <a:cxnSpLocks/>
          </p:cNvCxnSpPr>
          <p:nvPr/>
        </p:nvCxnSpPr>
        <p:spPr>
          <a:xfrm flipH="1" flipV="1">
            <a:off x="5856043" y="4720400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0" name="TextBox 509">
            <a:extLst>
              <a:ext uri="{FF2B5EF4-FFF2-40B4-BE49-F238E27FC236}">
                <a16:creationId xmlns:a16="http://schemas.microsoft.com/office/drawing/2014/main" id="{9F17E85B-C440-57DF-96EE-4F40DB85D50D}"/>
              </a:ext>
            </a:extLst>
          </p:cNvPr>
          <p:cNvSpPr txBox="1"/>
          <p:nvPr/>
        </p:nvSpPr>
        <p:spPr>
          <a:xfrm>
            <a:off x="7502445" y="5054518"/>
            <a:ext cx="191377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was Little Rock a turning point?</a:t>
            </a:r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F77CE533-5B50-0479-C20F-0101951CE934}"/>
              </a:ext>
            </a:extLst>
          </p:cNvPr>
          <p:cNvSpPr txBox="1"/>
          <p:nvPr/>
        </p:nvSpPr>
        <p:spPr>
          <a:xfrm>
            <a:off x="7183539" y="1025484"/>
            <a:ext cx="1484670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far has American society changed since 1970?</a:t>
            </a:r>
          </a:p>
        </p:txBody>
      </p:sp>
      <p:sp>
        <p:nvSpPr>
          <p:cNvPr id="70" name="TextBox 69">
            <a:extLst>
              <a:ext uri="{FF2B5EF4-FFF2-40B4-BE49-F238E27FC236}">
                <a16:creationId xmlns:a16="http://schemas.microsoft.com/office/drawing/2014/main" id="{459719F4-0BD6-7A7B-6553-C80A00347736}"/>
              </a:ext>
            </a:extLst>
          </p:cNvPr>
          <p:cNvSpPr txBox="1"/>
          <p:nvPr/>
        </p:nvSpPr>
        <p:spPr>
          <a:xfrm>
            <a:off x="2584058" y="2883590"/>
            <a:ext cx="2509652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women campaign for the vote, and how successful were the Suffragettes?</a:t>
            </a:r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E254BEB5-7EAB-D8BE-F8C8-D4CFF46977C8}"/>
              </a:ext>
            </a:extLst>
          </p:cNvPr>
          <p:cNvSpPr txBox="1"/>
          <p:nvPr/>
        </p:nvSpPr>
        <p:spPr>
          <a:xfrm>
            <a:off x="89656" y="2046937"/>
            <a:ext cx="1160345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far does the Equality Act (2010) show that Britain is an equal society today?</a:t>
            </a:r>
          </a:p>
        </p:txBody>
      </p: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A772DBBE-963D-CD04-970B-9ED78A67F7C5}"/>
              </a:ext>
            </a:extLst>
          </p:cNvPr>
          <p:cNvCxnSpPr>
            <a:cxnSpLocks/>
          </p:cNvCxnSpPr>
          <p:nvPr/>
        </p:nvCxnSpPr>
        <p:spPr>
          <a:xfrm flipV="1">
            <a:off x="1227800" y="2015919"/>
            <a:ext cx="394225" cy="52693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C3BA499A-7EAF-A153-FF66-9BD792190B9C}"/>
              </a:ext>
            </a:extLst>
          </p:cNvPr>
          <p:cNvCxnSpPr>
            <a:cxnSpLocks/>
          </p:cNvCxnSpPr>
          <p:nvPr/>
        </p:nvCxnSpPr>
        <p:spPr>
          <a:xfrm flipH="1" flipV="1">
            <a:off x="2804035" y="2513235"/>
            <a:ext cx="84928" cy="364596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>
            <a:extLst>
              <a:ext uri="{FF2B5EF4-FFF2-40B4-BE49-F238E27FC236}">
                <a16:creationId xmlns:a16="http://schemas.microsoft.com/office/drawing/2014/main" id="{B9F49FA1-F7B0-B760-1738-045CCAB5242C}"/>
              </a:ext>
            </a:extLst>
          </p:cNvPr>
          <p:cNvCxnSpPr>
            <a:cxnSpLocks/>
          </p:cNvCxnSpPr>
          <p:nvPr/>
        </p:nvCxnSpPr>
        <p:spPr>
          <a:xfrm flipH="1" flipV="1">
            <a:off x="8495593" y="4348554"/>
            <a:ext cx="427995" cy="70318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5" name="Straight Connector 84">
            <a:extLst>
              <a:ext uri="{FF2B5EF4-FFF2-40B4-BE49-F238E27FC236}">
                <a16:creationId xmlns:a16="http://schemas.microsoft.com/office/drawing/2014/main" id="{5529F4EC-5F95-5EEA-3580-3C3EDA52FC77}"/>
              </a:ext>
            </a:extLst>
          </p:cNvPr>
          <p:cNvCxnSpPr>
            <a:cxnSpLocks/>
            <a:stCxn id="67" idx="2"/>
          </p:cNvCxnSpPr>
          <p:nvPr/>
        </p:nvCxnSpPr>
        <p:spPr>
          <a:xfrm flipH="1">
            <a:off x="7462770" y="1602565"/>
            <a:ext cx="463104" cy="675347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0" name="Straight Connector 89">
            <a:extLst>
              <a:ext uri="{FF2B5EF4-FFF2-40B4-BE49-F238E27FC236}">
                <a16:creationId xmlns:a16="http://schemas.microsoft.com/office/drawing/2014/main" id="{A3BA2635-1E65-B57F-3025-C0EE734FADB6}"/>
              </a:ext>
            </a:extLst>
          </p:cNvPr>
          <p:cNvCxnSpPr>
            <a:cxnSpLocks/>
            <a:stCxn id="511" idx="1"/>
          </p:cNvCxnSpPr>
          <p:nvPr/>
        </p:nvCxnSpPr>
        <p:spPr>
          <a:xfrm flipH="1">
            <a:off x="8739858" y="2520993"/>
            <a:ext cx="170091" cy="1116829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Box 14">
            <a:extLst>
              <a:ext uri="{FF2B5EF4-FFF2-40B4-BE49-F238E27FC236}">
                <a16:creationId xmlns:a16="http://schemas.microsoft.com/office/drawing/2014/main" id="{001C3FD6-1843-6487-086F-D8DBF73E58AC}"/>
              </a:ext>
            </a:extLst>
          </p:cNvPr>
          <p:cNvSpPr txBox="1"/>
          <p:nvPr/>
        </p:nvSpPr>
        <p:spPr>
          <a:xfrm>
            <a:off x="6556855" y="7910920"/>
            <a:ext cx="153678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British Empire contribute to war?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B0040D9B-CD5B-10E6-3A11-3155DFA7818F}"/>
              </a:ext>
            </a:extLst>
          </p:cNvPr>
          <p:cNvSpPr txBox="1"/>
          <p:nvPr/>
        </p:nvSpPr>
        <p:spPr>
          <a:xfrm>
            <a:off x="4709810" y="7915594"/>
            <a:ext cx="1536783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050" dirty="0"/>
              <a:t>Was the Somme a failure? How did it affect Pals Battalions?</a:t>
            </a:r>
            <a:endParaRPr lang="en-US" sz="1050" dirty="0"/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FECC8F49-DC3B-AF41-4461-89F224D9880E}"/>
              </a:ext>
            </a:extLst>
          </p:cNvPr>
          <p:cNvCxnSpPr>
            <a:cxnSpLocks/>
          </p:cNvCxnSpPr>
          <p:nvPr/>
        </p:nvCxnSpPr>
        <p:spPr>
          <a:xfrm>
            <a:off x="5470149" y="8480643"/>
            <a:ext cx="167689" cy="319140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E77AEC8C-532C-EF01-3A92-2ADA472388BD}"/>
              </a:ext>
            </a:extLst>
          </p:cNvPr>
          <p:cNvCxnSpPr>
            <a:cxnSpLocks/>
          </p:cNvCxnSpPr>
          <p:nvPr/>
        </p:nvCxnSpPr>
        <p:spPr>
          <a:xfrm flipH="1">
            <a:off x="6528237" y="8333594"/>
            <a:ext cx="798964" cy="4882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TextBox 25">
            <a:extLst>
              <a:ext uri="{FF2B5EF4-FFF2-40B4-BE49-F238E27FC236}">
                <a16:creationId xmlns:a16="http://schemas.microsoft.com/office/drawing/2014/main" id="{B109691E-257D-8B3E-3C17-CE8EFA5F44DB}"/>
              </a:ext>
            </a:extLst>
          </p:cNvPr>
          <p:cNvSpPr txBox="1"/>
          <p:nvPr/>
        </p:nvSpPr>
        <p:spPr>
          <a:xfrm>
            <a:off x="4375035" y="5688894"/>
            <a:ext cx="152194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the Nazis use propaganda and control to maintain power?</a:t>
            </a:r>
          </a:p>
        </p:txBody>
      </p: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7E95889D-1B70-C9E4-9B99-CC2900221642}"/>
              </a:ext>
            </a:extLst>
          </p:cNvPr>
          <p:cNvCxnSpPr>
            <a:cxnSpLocks/>
          </p:cNvCxnSpPr>
          <p:nvPr/>
        </p:nvCxnSpPr>
        <p:spPr>
          <a:xfrm>
            <a:off x="5899780" y="5936242"/>
            <a:ext cx="542319" cy="560882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2" name="TextBox 41">
            <a:extLst>
              <a:ext uri="{FF2B5EF4-FFF2-40B4-BE49-F238E27FC236}">
                <a16:creationId xmlns:a16="http://schemas.microsoft.com/office/drawing/2014/main" id="{55A6FEE5-22B0-4733-CEF5-6A64862CD4EC}"/>
              </a:ext>
            </a:extLst>
          </p:cNvPr>
          <p:cNvSpPr txBox="1"/>
          <p:nvPr/>
        </p:nvSpPr>
        <p:spPr>
          <a:xfrm>
            <a:off x="1700160" y="5298141"/>
            <a:ext cx="949246" cy="415498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What were Hitler’s aims?</a:t>
            </a: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FDDFB02C-09C2-522C-A3F4-2C03B36881D9}"/>
              </a:ext>
            </a:extLst>
          </p:cNvPr>
          <p:cNvSpPr txBox="1"/>
          <p:nvPr/>
        </p:nvSpPr>
        <p:spPr>
          <a:xfrm>
            <a:off x="147409" y="3670450"/>
            <a:ext cx="832743" cy="900246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Why did Britain and France appease Hitler?</a:t>
            </a:r>
          </a:p>
        </p:txBody>
      </p: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7F262AF5-FD86-1F20-9FCD-4D294A2B6C6C}"/>
              </a:ext>
            </a:extLst>
          </p:cNvPr>
          <p:cNvCxnSpPr>
            <a:cxnSpLocks/>
            <a:stCxn id="44" idx="3"/>
          </p:cNvCxnSpPr>
          <p:nvPr/>
        </p:nvCxnSpPr>
        <p:spPr>
          <a:xfrm>
            <a:off x="980152" y="4120573"/>
            <a:ext cx="367820" cy="62515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62372D3C-D3C6-433B-516E-40C46DD6E5F2}"/>
              </a:ext>
            </a:extLst>
          </p:cNvPr>
          <p:cNvCxnSpPr>
            <a:cxnSpLocks/>
          </p:cNvCxnSpPr>
          <p:nvPr/>
        </p:nvCxnSpPr>
        <p:spPr>
          <a:xfrm flipH="1" flipV="1">
            <a:off x="1615323" y="5009792"/>
            <a:ext cx="366177" cy="276345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52" name="TextBox 451">
            <a:extLst>
              <a:ext uri="{FF2B5EF4-FFF2-40B4-BE49-F238E27FC236}">
                <a16:creationId xmlns:a16="http://schemas.microsoft.com/office/drawing/2014/main" id="{33DEC565-18C2-D8FF-1A3F-069474D33752}"/>
              </a:ext>
            </a:extLst>
          </p:cNvPr>
          <p:cNvSpPr txBox="1"/>
          <p:nvPr/>
        </p:nvSpPr>
        <p:spPr>
          <a:xfrm>
            <a:off x="2304979" y="1259588"/>
            <a:ext cx="1243914" cy="577081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Black Britons campaign for equality?</a:t>
            </a:r>
          </a:p>
        </p:txBody>
      </p:sp>
      <p:cxnSp>
        <p:nvCxnSpPr>
          <p:cNvPr id="453" name="Straight Connector 452">
            <a:extLst>
              <a:ext uri="{FF2B5EF4-FFF2-40B4-BE49-F238E27FC236}">
                <a16:creationId xmlns:a16="http://schemas.microsoft.com/office/drawing/2014/main" id="{9684032E-1102-5440-F8C3-A340FCECACEC}"/>
              </a:ext>
            </a:extLst>
          </p:cNvPr>
          <p:cNvCxnSpPr>
            <a:cxnSpLocks/>
            <a:stCxn id="452" idx="2"/>
          </p:cNvCxnSpPr>
          <p:nvPr/>
        </p:nvCxnSpPr>
        <p:spPr>
          <a:xfrm flipH="1">
            <a:off x="2315367" y="1836669"/>
            <a:ext cx="611569" cy="458581"/>
          </a:xfrm>
          <a:prstGeom prst="line">
            <a:avLst/>
          </a:prstGeom>
          <a:ln w="57150">
            <a:solidFill>
              <a:srgbClr val="363839"/>
            </a:solidFill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94" name="Picture 493">
            <a:extLst>
              <a:ext uri="{FF2B5EF4-FFF2-40B4-BE49-F238E27FC236}">
                <a16:creationId xmlns:a16="http://schemas.microsoft.com/office/drawing/2014/main" id="{9584A3FE-50A8-F764-AF53-6D3BBF452B2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104244" y="8696271"/>
            <a:ext cx="825542" cy="933498"/>
          </a:xfrm>
          <a:prstGeom prst="rect">
            <a:avLst/>
          </a:prstGeom>
        </p:spPr>
      </p:pic>
      <p:sp>
        <p:nvSpPr>
          <p:cNvPr id="511" name="TextBox 510">
            <a:extLst>
              <a:ext uri="{FF2B5EF4-FFF2-40B4-BE49-F238E27FC236}">
                <a16:creationId xmlns:a16="http://schemas.microsoft.com/office/drawing/2014/main" id="{F5E324C1-C086-7671-0CD2-25102E0D7AD4}"/>
              </a:ext>
            </a:extLst>
          </p:cNvPr>
          <p:cNvSpPr txBox="1"/>
          <p:nvPr/>
        </p:nvSpPr>
        <p:spPr>
          <a:xfrm>
            <a:off x="8909949" y="1990078"/>
            <a:ext cx="639195" cy="1061829"/>
          </a:xfrm>
          <a:prstGeom prst="rect">
            <a:avLst/>
          </a:prstGeom>
          <a:noFill/>
          <a:ln w="38100">
            <a:solidFill>
              <a:schemeClr val="tx1"/>
            </a:solidFill>
          </a:ln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US" sz="1050" dirty="0"/>
              <a:t>How did civil rights activists drive change?</a:t>
            </a:r>
          </a:p>
        </p:txBody>
      </p:sp>
      <p:pic>
        <p:nvPicPr>
          <p:cNvPr id="507" name="Picture 506">
            <a:extLst>
              <a:ext uri="{FF2B5EF4-FFF2-40B4-BE49-F238E27FC236}">
                <a16:creationId xmlns:a16="http://schemas.microsoft.com/office/drawing/2014/main" id="{AC718E67-47AE-E468-55A9-7717708D85B0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456746" y="856113"/>
            <a:ext cx="823678" cy="844798"/>
          </a:xfrm>
          <a:prstGeom prst="rect">
            <a:avLst/>
          </a:prstGeom>
        </p:spPr>
      </p:pic>
      <p:pic>
        <p:nvPicPr>
          <p:cNvPr id="64" name="Picture 63">
            <a:extLst>
              <a:ext uri="{FF2B5EF4-FFF2-40B4-BE49-F238E27FC236}">
                <a16:creationId xmlns:a16="http://schemas.microsoft.com/office/drawing/2014/main" id="{43E9188C-56BC-4730-5A81-A40C573EC93A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91119" y="1301510"/>
            <a:ext cx="825542" cy="673135"/>
          </a:xfrm>
          <a:prstGeom prst="rect">
            <a:avLst/>
          </a:prstGeom>
        </p:spPr>
      </p:pic>
      <p:pic>
        <p:nvPicPr>
          <p:cNvPr id="1031" name="Picture 7">
            <a:extLst>
              <a:ext uri="{FF2B5EF4-FFF2-40B4-BE49-F238E27FC236}">
                <a16:creationId xmlns:a16="http://schemas.microsoft.com/office/drawing/2014/main" id="{A3182B57-AA2C-8B14-ECD0-0A58F475BF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4471" y="6232052"/>
            <a:ext cx="473726" cy="7479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162767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4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418AB3"/>
      </a:hlink>
      <a:folHlink>
        <a:srgbClr val="FEC306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Custom 5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FF0000"/>
      </a:accent1>
      <a:accent2>
        <a:srgbClr val="FFC000"/>
      </a:accent2>
      <a:accent3>
        <a:srgbClr val="FFFF00"/>
      </a:accent3>
      <a:accent4>
        <a:srgbClr val="00B050"/>
      </a:accent4>
      <a:accent5>
        <a:srgbClr val="00B0F0"/>
      </a:accent5>
      <a:accent6>
        <a:srgbClr val="7030A0"/>
      </a:accent6>
      <a:hlink>
        <a:srgbClr val="007A87"/>
      </a:hlink>
      <a:folHlink>
        <a:srgbClr val="FEC306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EA5CC5F653D6845B77CB280131F20F8" ma:contentTypeVersion="19" ma:contentTypeDescription="Create a new document." ma:contentTypeScope="" ma:versionID="ba4b2ba9e820eed77f5c36424a5f945f">
  <xsd:schema xmlns:xsd="http://www.w3.org/2001/XMLSchema" xmlns:xs="http://www.w3.org/2001/XMLSchema" xmlns:p="http://schemas.microsoft.com/office/2006/metadata/properties" xmlns:ns3="4b5b231a-4a0a-4bc4-aa91-721889dc7599" xmlns:ns4="ca6de105-002e-4a50-87e9-c7f5cf651109" targetNamespace="http://schemas.microsoft.com/office/2006/metadata/properties" ma:root="true" ma:fieldsID="b1793ed6187f92309449d2958627cb4c" ns3:_="" ns4:_="">
    <xsd:import namespace="4b5b231a-4a0a-4bc4-aa91-721889dc7599"/>
    <xsd:import namespace="ca6de105-002e-4a50-87e9-c7f5cf651109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AutoTags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  <xsd:element ref="ns3:MediaServiceLocatio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b5b231a-4a0a-4bc4-aa91-721889dc759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description="" ma:hidden="true" ma:indexed="true" ma:internalName="MediaServiceDateTaken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20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ystemTags" ma:index="23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5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a6de105-002e-4a50-87e9-c7f5cf651109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4b5b231a-4a0a-4bc4-aa91-721889dc7599" xsi:nil="true"/>
  </documentManagement>
</p:properties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63E6A19E-DB60-481C-89E8-A60C27FFB9BA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b5b231a-4a0a-4bc4-aa91-721889dc7599"/>
    <ds:schemaRef ds:uri="ca6de105-002e-4a50-87e9-c7f5cf651109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9631F7F-7BA0-4715-BFF9-9C3DF94D8AF8}">
  <ds:schemaRefs>
    <ds:schemaRef ds:uri="http://www.w3.org/XML/1998/namespace"/>
    <ds:schemaRef ds:uri="4b5b231a-4a0a-4bc4-aa91-721889dc7599"/>
    <ds:schemaRef ds:uri="http://schemas.microsoft.com/office/2006/documentManagement/types"/>
    <ds:schemaRef ds:uri="http://schemas.microsoft.com/office/2006/metadata/properties"/>
    <ds:schemaRef ds:uri="ca6de105-002e-4a50-87e9-c7f5cf651109"/>
    <ds:schemaRef ds:uri="http://purl.org/dc/elements/1.1/"/>
    <ds:schemaRef ds:uri="http://purl.org/dc/terms/"/>
    <ds:schemaRef ds:uri="http://schemas.openxmlformats.org/package/2006/metadata/core-properties"/>
    <ds:schemaRef ds:uri="http://schemas.microsoft.com/office/infopath/2007/PartnerControls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19E19B8C-5524-4A1B-BAAD-7FDCAB86275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2140</TotalTime>
  <Words>1138</Words>
  <Application>Microsoft Office PowerPoint</Application>
  <PresentationFormat>A3 Paper (297x420 mm)</PresentationFormat>
  <Paragraphs>141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Miss S Sherwood</dc:creator>
  <cp:lastModifiedBy>Mr M Plant</cp:lastModifiedBy>
  <cp:revision>23</cp:revision>
  <cp:lastPrinted>2022-09-23T08:48:32Z</cp:lastPrinted>
  <dcterms:created xsi:type="dcterms:W3CDTF">2019-12-03T13:18:29Z</dcterms:created>
  <dcterms:modified xsi:type="dcterms:W3CDTF">2026-06-25T13:24:57Z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0x010100EEA5CC5F653D6845B77CB280131F20F8</vt:lpwstr>
  </property>
</Properties>
</file>