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p:scale>
          <a:sx n="50" d="100"/>
          <a:sy n="50" d="100"/>
        </p:scale>
        <p:origin x="1500" y="3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8D962-004F-AC3C-5815-B122B1404C4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6CDC545-0F9B-AAD9-D175-4EEA317DD7F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FFD01FF-0134-89BF-4BEF-809C4F361CF6}"/>
              </a:ext>
            </a:extLst>
          </p:cNvPr>
          <p:cNvSpPr>
            <a:spLocks noGrp="1"/>
          </p:cNvSpPr>
          <p:nvPr>
            <p:ph type="dt" sz="half" idx="10"/>
          </p:nvPr>
        </p:nvSpPr>
        <p:spPr/>
        <p:txBody>
          <a:bodyPr/>
          <a:lstStyle/>
          <a:p>
            <a:fld id="{7A0C7E7E-48A9-4152-A5BE-1F27B4DBB266}" type="datetimeFigureOut">
              <a:rPr lang="en-GB" smtClean="0"/>
              <a:t>04/01/2026</a:t>
            </a:fld>
            <a:endParaRPr lang="en-GB"/>
          </a:p>
        </p:txBody>
      </p:sp>
      <p:sp>
        <p:nvSpPr>
          <p:cNvPr id="5" name="Footer Placeholder 4">
            <a:extLst>
              <a:ext uri="{FF2B5EF4-FFF2-40B4-BE49-F238E27FC236}">
                <a16:creationId xmlns:a16="http://schemas.microsoft.com/office/drawing/2014/main" id="{4FF52F86-332F-9CF8-0FC6-D523FF7B7F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BFD64B-9030-B4C1-7580-5B26DAA0A972}"/>
              </a:ext>
            </a:extLst>
          </p:cNvPr>
          <p:cNvSpPr>
            <a:spLocks noGrp="1"/>
          </p:cNvSpPr>
          <p:nvPr>
            <p:ph type="sldNum" sz="quarter" idx="12"/>
          </p:nvPr>
        </p:nvSpPr>
        <p:spPr/>
        <p:txBody>
          <a:bodyPr/>
          <a:lstStyle/>
          <a:p>
            <a:fld id="{7091D77C-7D03-4BB7-A231-4548418D3F81}" type="slidenum">
              <a:rPr lang="en-GB" smtClean="0"/>
              <a:t>‹#›</a:t>
            </a:fld>
            <a:endParaRPr lang="en-GB"/>
          </a:p>
        </p:txBody>
      </p:sp>
    </p:spTree>
    <p:extLst>
      <p:ext uri="{BB962C8B-B14F-4D97-AF65-F5344CB8AC3E}">
        <p14:creationId xmlns:p14="http://schemas.microsoft.com/office/powerpoint/2010/main" val="3860215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7F147-E95F-F4F1-3386-589947D83B4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9E8B8C9-1C7A-8FC8-A94A-78F41A7CED6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52A1690-399B-F09C-3816-6F96C0561E0B}"/>
              </a:ext>
            </a:extLst>
          </p:cNvPr>
          <p:cNvSpPr>
            <a:spLocks noGrp="1"/>
          </p:cNvSpPr>
          <p:nvPr>
            <p:ph type="dt" sz="half" idx="10"/>
          </p:nvPr>
        </p:nvSpPr>
        <p:spPr/>
        <p:txBody>
          <a:bodyPr/>
          <a:lstStyle/>
          <a:p>
            <a:fld id="{7A0C7E7E-48A9-4152-A5BE-1F27B4DBB266}" type="datetimeFigureOut">
              <a:rPr lang="en-GB" smtClean="0"/>
              <a:t>04/01/2026</a:t>
            </a:fld>
            <a:endParaRPr lang="en-GB"/>
          </a:p>
        </p:txBody>
      </p:sp>
      <p:sp>
        <p:nvSpPr>
          <p:cNvPr id="5" name="Footer Placeholder 4">
            <a:extLst>
              <a:ext uri="{FF2B5EF4-FFF2-40B4-BE49-F238E27FC236}">
                <a16:creationId xmlns:a16="http://schemas.microsoft.com/office/drawing/2014/main" id="{7A8EFD47-4FF8-F8E9-1C0C-E9C317F6DC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775845-068C-2D1E-4B18-00E2E5C6979D}"/>
              </a:ext>
            </a:extLst>
          </p:cNvPr>
          <p:cNvSpPr>
            <a:spLocks noGrp="1"/>
          </p:cNvSpPr>
          <p:nvPr>
            <p:ph type="sldNum" sz="quarter" idx="12"/>
          </p:nvPr>
        </p:nvSpPr>
        <p:spPr/>
        <p:txBody>
          <a:bodyPr/>
          <a:lstStyle/>
          <a:p>
            <a:fld id="{7091D77C-7D03-4BB7-A231-4548418D3F81}" type="slidenum">
              <a:rPr lang="en-GB" smtClean="0"/>
              <a:t>‹#›</a:t>
            </a:fld>
            <a:endParaRPr lang="en-GB"/>
          </a:p>
        </p:txBody>
      </p:sp>
    </p:spTree>
    <p:extLst>
      <p:ext uri="{BB962C8B-B14F-4D97-AF65-F5344CB8AC3E}">
        <p14:creationId xmlns:p14="http://schemas.microsoft.com/office/powerpoint/2010/main" val="2789190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20603-891F-46F4-AE7B-303C8F2B240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78F2D498-C6F8-3C45-48F6-6ED568CC711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71F1EFD-6385-BBAE-F57C-907947675BA5}"/>
              </a:ext>
            </a:extLst>
          </p:cNvPr>
          <p:cNvSpPr>
            <a:spLocks noGrp="1"/>
          </p:cNvSpPr>
          <p:nvPr>
            <p:ph type="dt" sz="half" idx="10"/>
          </p:nvPr>
        </p:nvSpPr>
        <p:spPr/>
        <p:txBody>
          <a:bodyPr/>
          <a:lstStyle/>
          <a:p>
            <a:fld id="{7A0C7E7E-48A9-4152-A5BE-1F27B4DBB266}" type="datetimeFigureOut">
              <a:rPr lang="en-GB" smtClean="0"/>
              <a:t>04/01/2026</a:t>
            </a:fld>
            <a:endParaRPr lang="en-GB"/>
          </a:p>
        </p:txBody>
      </p:sp>
      <p:sp>
        <p:nvSpPr>
          <p:cNvPr id="5" name="Footer Placeholder 4">
            <a:extLst>
              <a:ext uri="{FF2B5EF4-FFF2-40B4-BE49-F238E27FC236}">
                <a16:creationId xmlns:a16="http://schemas.microsoft.com/office/drawing/2014/main" id="{747F24F3-14C5-E4D7-EC20-DD4F7F35AB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340D24-96BA-A66A-5709-DD9A0FBF382D}"/>
              </a:ext>
            </a:extLst>
          </p:cNvPr>
          <p:cNvSpPr>
            <a:spLocks noGrp="1"/>
          </p:cNvSpPr>
          <p:nvPr>
            <p:ph type="sldNum" sz="quarter" idx="12"/>
          </p:nvPr>
        </p:nvSpPr>
        <p:spPr/>
        <p:txBody>
          <a:bodyPr/>
          <a:lstStyle/>
          <a:p>
            <a:fld id="{7091D77C-7D03-4BB7-A231-4548418D3F81}" type="slidenum">
              <a:rPr lang="en-GB" smtClean="0"/>
              <a:t>‹#›</a:t>
            </a:fld>
            <a:endParaRPr lang="en-GB"/>
          </a:p>
        </p:txBody>
      </p:sp>
    </p:spTree>
    <p:extLst>
      <p:ext uri="{BB962C8B-B14F-4D97-AF65-F5344CB8AC3E}">
        <p14:creationId xmlns:p14="http://schemas.microsoft.com/office/powerpoint/2010/main" val="3394180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0D531-29DB-6191-7008-B93ABDA1B0F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1120081-4387-342F-527F-0B1BC887C50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A5FB43D-116C-C2CF-62DA-C209A457849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38A8090-57D6-F8C8-3CC5-9BBDD1E7790F}"/>
              </a:ext>
            </a:extLst>
          </p:cNvPr>
          <p:cNvSpPr>
            <a:spLocks noGrp="1"/>
          </p:cNvSpPr>
          <p:nvPr>
            <p:ph type="dt" sz="half" idx="10"/>
          </p:nvPr>
        </p:nvSpPr>
        <p:spPr/>
        <p:txBody>
          <a:bodyPr/>
          <a:lstStyle/>
          <a:p>
            <a:fld id="{7A0C7E7E-48A9-4152-A5BE-1F27B4DBB266}" type="datetimeFigureOut">
              <a:rPr lang="en-GB" smtClean="0"/>
              <a:t>04/01/2026</a:t>
            </a:fld>
            <a:endParaRPr lang="en-GB"/>
          </a:p>
        </p:txBody>
      </p:sp>
      <p:sp>
        <p:nvSpPr>
          <p:cNvPr id="6" name="Footer Placeholder 5">
            <a:extLst>
              <a:ext uri="{FF2B5EF4-FFF2-40B4-BE49-F238E27FC236}">
                <a16:creationId xmlns:a16="http://schemas.microsoft.com/office/drawing/2014/main" id="{6FA35DB2-A8A1-768B-8ACC-3A44AA69B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5911AE-5771-D6C7-5B68-2705121DF98A}"/>
              </a:ext>
            </a:extLst>
          </p:cNvPr>
          <p:cNvSpPr>
            <a:spLocks noGrp="1"/>
          </p:cNvSpPr>
          <p:nvPr>
            <p:ph type="sldNum" sz="quarter" idx="12"/>
          </p:nvPr>
        </p:nvSpPr>
        <p:spPr/>
        <p:txBody>
          <a:bodyPr/>
          <a:lstStyle/>
          <a:p>
            <a:fld id="{7091D77C-7D03-4BB7-A231-4548418D3F81}" type="slidenum">
              <a:rPr lang="en-GB" smtClean="0"/>
              <a:t>‹#›</a:t>
            </a:fld>
            <a:endParaRPr lang="en-GB"/>
          </a:p>
        </p:txBody>
      </p:sp>
    </p:spTree>
    <p:extLst>
      <p:ext uri="{BB962C8B-B14F-4D97-AF65-F5344CB8AC3E}">
        <p14:creationId xmlns:p14="http://schemas.microsoft.com/office/powerpoint/2010/main" val="2017464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202FE-63A5-AD9B-024C-0FD7BAA54BD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9815A92D-E591-22C8-805E-88255A8448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F6B6929-BC66-B9D2-2936-DAF43A56170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68C95D8-99DC-3944-5A97-5F20974F71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F3D1F94-A9D0-4FEB-2F0A-005634765EC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A6DFA8A-447D-DFAE-AF18-B67C64DCE7C1}"/>
              </a:ext>
            </a:extLst>
          </p:cNvPr>
          <p:cNvSpPr>
            <a:spLocks noGrp="1"/>
          </p:cNvSpPr>
          <p:nvPr>
            <p:ph type="dt" sz="half" idx="10"/>
          </p:nvPr>
        </p:nvSpPr>
        <p:spPr/>
        <p:txBody>
          <a:bodyPr/>
          <a:lstStyle/>
          <a:p>
            <a:fld id="{7A0C7E7E-48A9-4152-A5BE-1F27B4DBB266}" type="datetimeFigureOut">
              <a:rPr lang="en-GB" smtClean="0"/>
              <a:t>04/01/2026</a:t>
            </a:fld>
            <a:endParaRPr lang="en-GB"/>
          </a:p>
        </p:txBody>
      </p:sp>
      <p:sp>
        <p:nvSpPr>
          <p:cNvPr id="8" name="Footer Placeholder 7">
            <a:extLst>
              <a:ext uri="{FF2B5EF4-FFF2-40B4-BE49-F238E27FC236}">
                <a16:creationId xmlns:a16="http://schemas.microsoft.com/office/drawing/2014/main" id="{E1DBCDC9-ED69-D541-ACA3-CE381441226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0EC1FB2-C18C-7611-936E-4F84C814B3BC}"/>
              </a:ext>
            </a:extLst>
          </p:cNvPr>
          <p:cNvSpPr>
            <a:spLocks noGrp="1"/>
          </p:cNvSpPr>
          <p:nvPr>
            <p:ph type="sldNum" sz="quarter" idx="12"/>
          </p:nvPr>
        </p:nvSpPr>
        <p:spPr/>
        <p:txBody>
          <a:bodyPr/>
          <a:lstStyle/>
          <a:p>
            <a:fld id="{7091D77C-7D03-4BB7-A231-4548418D3F81}" type="slidenum">
              <a:rPr lang="en-GB" smtClean="0"/>
              <a:t>‹#›</a:t>
            </a:fld>
            <a:endParaRPr lang="en-GB"/>
          </a:p>
        </p:txBody>
      </p:sp>
    </p:spTree>
    <p:extLst>
      <p:ext uri="{BB962C8B-B14F-4D97-AF65-F5344CB8AC3E}">
        <p14:creationId xmlns:p14="http://schemas.microsoft.com/office/powerpoint/2010/main" val="3877092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5BB00-A4FF-7481-2958-476A39832DE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E0432A2-6DF7-DD88-8557-D8AC154C8F15}"/>
              </a:ext>
            </a:extLst>
          </p:cNvPr>
          <p:cNvSpPr>
            <a:spLocks noGrp="1"/>
          </p:cNvSpPr>
          <p:nvPr>
            <p:ph type="dt" sz="half" idx="10"/>
          </p:nvPr>
        </p:nvSpPr>
        <p:spPr/>
        <p:txBody>
          <a:bodyPr/>
          <a:lstStyle/>
          <a:p>
            <a:fld id="{7A0C7E7E-48A9-4152-A5BE-1F27B4DBB266}" type="datetimeFigureOut">
              <a:rPr lang="en-GB" smtClean="0"/>
              <a:t>04/01/2026</a:t>
            </a:fld>
            <a:endParaRPr lang="en-GB"/>
          </a:p>
        </p:txBody>
      </p:sp>
      <p:sp>
        <p:nvSpPr>
          <p:cNvPr id="4" name="Footer Placeholder 3">
            <a:extLst>
              <a:ext uri="{FF2B5EF4-FFF2-40B4-BE49-F238E27FC236}">
                <a16:creationId xmlns:a16="http://schemas.microsoft.com/office/drawing/2014/main" id="{835B80F1-D164-46E3-165C-4895D9F3D68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E79B0BE-251E-FA60-9298-E9247074FDA5}"/>
              </a:ext>
            </a:extLst>
          </p:cNvPr>
          <p:cNvSpPr>
            <a:spLocks noGrp="1"/>
          </p:cNvSpPr>
          <p:nvPr>
            <p:ph type="sldNum" sz="quarter" idx="12"/>
          </p:nvPr>
        </p:nvSpPr>
        <p:spPr/>
        <p:txBody>
          <a:bodyPr/>
          <a:lstStyle/>
          <a:p>
            <a:fld id="{7091D77C-7D03-4BB7-A231-4548418D3F81}" type="slidenum">
              <a:rPr lang="en-GB" smtClean="0"/>
              <a:t>‹#›</a:t>
            </a:fld>
            <a:endParaRPr lang="en-GB"/>
          </a:p>
        </p:txBody>
      </p:sp>
    </p:spTree>
    <p:extLst>
      <p:ext uri="{BB962C8B-B14F-4D97-AF65-F5344CB8AC3E}">
        <p14:creationId xmlns:p14="http://schemas.microsoft.com/office/powerpoint/2010/main" val="2956377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8A8064-2F12-66BA-C8B4-55ECCBA9BDEF}"/>
              </a:ext>
            </a:extLst>
          </p:cNvPr>
          <p:cNvSpPr>
            <a:spLocks noGrp="1"/>
          </p:cNvSpPr>
          <p:nvPr>
            <p:ph type="dt" sz="half" idx="10"/>
          </p:nvPr>
        </p:nvSpPr>
        <p:spPr/>
        <p:txBody>
          <a:bodyPr/>
          <a:lstStyle/>
          <a:p>
            <a:fld id="{7A0C7E7E-48A9-4152-A5BE-1F27B4DBB266}" type="datetimeFigureOut">
              <a:rPr lang="en-GB" smtClean="0"/>
              <a:t>04/01/2026</a:t>
            </a:fld>
            <a:endParaRPr lang="en-GB"/>
          </a:p>
        </p:txBody>
      </p:sp>
      <p:sp>
        <p:nvSpPr>
          <p:cNvPr id="3" name="Footer Placeholder 2">
            <a:extLst>
              <a:ext uri="{FF2B5EF4-FFF2-40B4-BE49-F238E27FC236}">
                <a16:creationId xmlns:a16="http://schemas.microsoft.com/office/drawing/2014/main" id="{65CEE69F-A7A8-BFCC-4070-74C7ECFA644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92933DF-5826-1083-03FF-10B14F32E01C}"/>
              </a:ext>
            </a:extLst>
          </p:cNvPr>
          <p:cNvSpPr>
            <a:spLocks noGrp="1"/>
          </p:cNvSpPr>
          <p:nvPr>
            <p:ph type="sldNum" sz="quarter" idx="12"/>
          </p:nvPr>
        </p:nvSpPr>
        <p:spPr/>
        <p:txBody>
          <a:bodyPr/>
          <a:lstStyle/>
          <a:p>
            <a:fld id="{7091D77C-7D03-4BB7-A231-4548418D3F81}" type="slidenum">
              <a:rPr lang="en-GB" smtClean="0"/>
              <a:t>‹#›</a:t>
            </a:fld>
            <a:endParaRPr lang="en-GB"/>
          </a:p>
        </p:txBody>
      </p:sp>
    </p:spTree>
    <p:extLst>
      <p:ext uri="{BB962C8B-B14F-4D97-AF65-F5344CB8AC3E}">
        <p14:creationId xmlns:p14="http://schemas.microsoft.com/office/powerpoint/2010/main" val="4022501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FF742-FDDA-24A6-A396-C867EED3789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26A03BC-324E-6A2B-9C59-43443FC2DC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C643724-E4FE-41F4-8DA8-68D09CF3F1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AE8CE1A-627F-5CDB-BC22-C672A04A599C}"/>
              </a:ext>
            </a:extLst>
          </p:cNvPr>
          <p:cNvSpPr>
            <a:spLocks noGrp="1"/>
          </p:cNvSpPr>
          <p:nvPr>
            <p:ph type="dt" sz="half" idx="10"/>
          </p:nvPr>
        </p:nvSpPr>
        <p:spPr/>
        <p:txBody>
          <a:bodyPr/>
          <a:lstStyle/>
          <a:p>
            <a:fld id="{7A0C7E7E-48A9-4152-A5BE-1F27B4DBB266}" type="datetimeFigureOut">
              <a:rPr lang="en-GB" smtClean="0"/>
              <a:t>04/01/2026</a:t>
            </a:fld>
            <a:endParaRPr lang="en-GB"/>
          </a:p>
        </p:txBody>
      </p:sp>
      <p:sp>
        <p:nvSpPr>
          <p:cNvPr id="6" name="Footer Placeholder 5">
            <a:extLst>
              <a:ext uri="{FF2B5EF4-FFF2-40B4-BE49-F238E27FC236}">
                <a16:creationId xmlns:a16="http://schemas.microsoft.com/office/drawing/2014/main" id="{DA812910-C838-9C39-7867-79AD5E97CE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1B0629-B9E6-6088-D5C0-9E5E292EE247}"/>
              </a:ext>
            </a:extLst>
          </p:cNvPr>
          <p:cNvSpPr>
            <a:spLocks noGrp="1"/>
          </p:cNvSpPr>
          <p:nvPr>
            <p:ph type="sldNum" sz="quarter" idx="12"/>
          </p:nvPr>
        </p:nvSpPr>
        <p:spPr/>
        <p:txBody>
          <a:bodyPr/>
          <a:lstStyle/>
          <a:p>
            <a:fld id="{7091D77C-7D03-4BB7-A231-4548418D3F81}" type="slidenum">
              <a:rPr lang="en-GB" smtClean="0"/>
              <a:t>‹#›</a:t>
            </a:fld>
            <a:endParaRPr lang="en-GB"/>
          </a:p>
        </p:txBody>
      </p:sp>
    </p:spTree>
    <p:extLst>
      <p:ext uri="{BB962C8B-B14F-4D97-AF65-F5344CB8AC3E}">
        <p14:creationId xmlns:p14="http://schemas.microsoft.com/office/powerpoint/2010/main" val="2532174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3B00A-FABB-CAF7-DEE9-0399DDF9BB9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F930D328-F7E4-1EE7-E5FC-1D35A412F1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58B6E90-D01E-6E88-9FA4-946BF761DA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D1684AF-F095-DCD2-C47C-EB6FCFCD49C6}"/>
              </a:ext>
            </a:extLst>
          </p:cNvPr>
          <p:cNvSpPr>
            <a:spLocks noGrp="1"/>
          </p:cNvSpPr>
          <p:nvPr>
            <p:ph type="dt" sz="half" idx="10"/>
          </p:nvPr>
        </p:nvSpPr>
        <p:spPr/>
        <p:txBody>
          <a:bodyPr/>
          <a:lstStyle/>
          <a:p>
            <a:fld id="{7A0C7E7E-48A9-4152-A5BE-1F27B4DBB266}" type="datetimeFigureOut">
              <a:rPr lang="en-GB" smtClean="0"/>
              <a:t>04/01/2026</a:t>
            </a:fld>
            <a:endParaRPr lang="en-GB"/>
          </a:p>
        </p:txBody>
      </p:sp>
      <p:sp>
        <p:nvSpPr>
          <p:cNvPr id="6" name="Footer Placeholder 5">
            <a:extLst>
              <a:ext uri="{FF2B5EF4-FFF2-40B4-BE49-F238E27FC236}">
                <a16:creationId xmlns:a16="http://schemas.microsoft.com/office/drawing/2014/main" id="{ACA7174E-D86F-E424-1FB5-8E41E7B821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3B0783-79AE-A982-CA0A-24E1739075AF}"/>
              </a:ext>
            </a:extLst>
          </p:cNvPr>
          <p:cNvSpPr>
            <a:spLocks noGrp="1"/>
          </p:cNvSpPr>
          <p:nvPr>
            <p:ph type="sldNum" sz="quarter" idx="12"/>
          </p:nvPr>
        </p:nvSpPr>
        <p:spPr/>
        <p:txBody>
          <a:bodyPr/>
          <a:lstStyle/>
          <a:p>
            <a:fld id="{7091D77C-7D03-4BB7-A231-4548418D3F81}" type="slidenum">
              <a:rPr lang="en-GB" smtClean="0"/>
              <a:t>‹#›</a:t>
            </a:fld>
            <a:endParaRPr lang="en-GB"/>
          </a:p>
        </p:txBody>
      </p:sp>
    </p:spTree>
    <p:extLst>
      <p:ext uri="{BB962C8B-B14F-4D97-AF65-F5344CB8AC3E}">
        <p14:creationId xmlns:p14="http://schemas.microsoft.com/office/powerpoint/2010/main" val="11682587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BED9C-13E1-ECA1-7706-940BAD85E0F2}"/>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985C0F36-ADB3-5273-D10F-A3ACC5B75E0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2713763-74FC-76F9-48ED-3AFB988B8E32}"/>
              </a:ext>
            </a:extLst>
          </p:cNvPr>
          <p:cNvSpPr>
            <a:spLocks noGrp="1"/>
          </p:cNvSpPr>
          <p:nvPr>
            <p:ph type="dt" sz="half" idx="10"/>
          </p:nvPr>
        </p:nvSpPr>
        <p:spPr/>
        <p:txBody>
          <a:bodyPr/>
          <a:lstStyle/>
          <a:p>
            <a:fld id="{7A0C7E7E-48A9-4152-A5BE-1F27B4DBB266}" type="datetimeFigureOut">
              <a:rPr lang="en-GB" smtClean="0"/>
              <a:t>04/01/2026</a:t>
            </a:fld>
            <a:endParaRPr lang="en-GB"/>
          </a:p>
        </p:txBody>
      </p:sp>
      <p:sp>
        <p:nvSpPr>
          <p:cNvPr id="5" name="Footer Placeholder 4">
            <a:extLst>
              <a:ext uri="{FF2B5EF4-FFF2-40B4-BE49-F238E27FC236}">
                <a16:creationId xmlns:a16="http://schemas.microsoft.com/office/drawing/2014/main" id="{14E97D90-8EC1-E82A-0D44-84203B7C2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47E4C0-0A7E-E9B2-B0D6-745AC1FC7476}"/>
              </a:ext>
            </a:extLst>
          </p:cNvPr>
          <p:cNvSpPr>
            <a:spLocks noGrp="1"/>
          </p:cNvSpPr>
          <p:nvPr>
            <p:ph type="sldNum" sz="quarter" idx="12"/>
          </p:nvPr>
        </p:nvSpPr>
        <p:spPr/>
        <p:txBody>
          <a:bodyPr/>
          <a:lstStyle/>
          <a:p>
            <a:fld id="{7091D77C-7D03-4BB7-A231-4548418D3F81}" type="slidenum">
              <a:rPr lang="en-GB" smtClean="0"/>
              <a:t>‹#›</a:t>
            </a:fld>
            <a:endParaRPr lang="en-GB"/>
          </a:p>
        </p:txBody>
      </p:sp>
    </p:spTree>
    <p:extLst>
      <p:ext uri="{BB962C8B-B14F-4D97-AF65-F5344CB8AC3E}">
        <p14:creationId xmlns:p14="http://schemas.microsoft.com/office/powerpoint/2010/main" val="1925552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14D2B5-F249-E654-ED38-EAEC646966A3}"/>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E48E178-5D02-F7D6-DC78-7FF944EBC3C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5DCFF3F-EB72-66B4-03F2-451E48626AFF}"/>
              </a:ext>
            </a:extLst>
          </p:cNvPr>
          <p:cNvSpPr>
            <a:spLocks noGrp="1"/>
          </p:cNvSpPr>
          <p:nvPr>
            <p:ph type="dt" sz="half" idx="10"/>
          </p:nvPr>
        </p:nvSpPr>
        <p:spPr/>
        <p:txBody>
          <a:bodyPr/>
          <a:lstStyle/>
          <a:p>
            <a:fld id="{7A0C7E7E-48A9-4152-A5BE-1F27B4DBB266}" type="datetimeFigureOut">
              <a:rPr lang="en-GB" smtClean="0"/>
              <a:t>04/01/2026</a:t>
            </a:fld>
            <a:endParaRPr lang="en-GB"/>
          </a:p>
        </p:txBody>
      </p:sp>
      <p:sp>
        <p:nvSpPr>
          <p:cNvPr id="5" name="Footer Placeholder 4">
            <a:extLst>
              <a:ext uri="{FF2B5EF4-FFF2-40B4-BE49-F238E27FC236}">
                <a16:creationId xmlns:a16="http://schemas.microsoft.com/office/drawing/2014/main" id="{0EEFBA07-E184-51A0-1AA5-5A1E26C0CE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940A4C-1EEA-D28F-072F-12D16AF55AC8}"/>
              </a:ext>
            </a:extLst>
          </p:cNvPr>
          <p:cNvSpPr>
            <a:spLocks noGrp="1"/>
          </p:cNvSpPr>
          <p:nvPr>
            <p:ph type="sldNum" sz="quarter" idx="12"/>
          </p:nvPr>
        </p:nvSpPr>
        <p:spPr/>
        <p:txBody>
          <a:bodyPr/>
          <a:lstStyle/>
          <a:p>
            <a:fld id="{7091D77C-7D03-4BB7-A231-4548418D3F81}" type="slidenum">
              <a:rPr lang="en-GB" smtClean="0"/>
              <a:t>‹#›</a:t>
            </a:fld>
            <a:endParaRPr lang="en-GB"/>
          </a:p>
        </p:txBody>
      </p:sp>
    </p:spTree>
    <p:extLst>
      <p:ext uri="{BB962C8B-B14F-4D97-AF65-F5344CB8AC3E}">
        <p14:creationId xmlns:p14="http://schemas.microsoft.com/office/powerpoint/2010/main" val="3202332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9B9EC-D076-46FF-ACAD-899B22ABDA4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5D3887D9-41D8-45DC-0695-4AA0A37FDE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3A2F8DB-FEAA-5928-DA5E-E97FFCD29D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A0C7E7E-48A9-4152-A5BE-1F27B4DBB266}" type="datetimeFigureOut">
              <a:rPr lang="en-GB" smtClean="0"/>
              <a:t>04/01/2026</a:t>
            </a:fld>
            <a:endParaRPr lang="en-GB"/>
          </a:p>
        </p:txBody>
      </p:sp>
      <p:sp>
        <p:nvSpPr>
          <p:cNvPr id="5" name="Footer Placeholder 4">
            <a:extLst>
              <a:ext uri="{FF2B5EF4-FFF2-40B4-BE49-F238E27FC236}">
                <a16:creationId xmlns:a16="http://schemas.microsoft.com/office/drawing/2014/main" id="{9D5B7280-4373-3C5A-1363-EBAA5B40E5A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CB51463-32A8-F16A-D5B5-747E02D7A6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091D77C-7D03-4BB7-A231-4548418D3F81}" type="slidenum">
              <a:rPr lang="en-GB" smtClean="0"/>
              <a:t>‹#›</a:t>
            </a:fld>
            <a:endParaRPr lang="en-GB"/>
          </a:p>
        </p:txBody>
      </p:sp>
    </p:spTree>
    <p:extLst>
      <p:ext uri="{BB962C8B-B14F-4D97-AF65-F5344CB8AC3E}">
        <p14:creationId xmlns:p14="http://schemas.microsoft.com/office/powerpoint/2010/main" val="4874352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228E660-358C-B8D4-0C74-6EEBB00C97F3}"/>
              </a:ext>
            </a:extLst>
          </p:cNvPr>
          <p:cNvSpPr txBox="1">
            <a:spLocks/>
          </p:cNvSpPr>
          <p:nvPr/>
        </p:nvSpPr>
        <p:spPr>
          <a:xfrm>
            <a:off x="0" y="1"/>
            <a:ext cx="12191999" cy="344774"/>
          </a:xfrm>
          <a:prstGeom prst="rect">
            <a:avLst/>
          </a:prstGeom>
          <a:solidFill>
            <a:srgbClr val="0070C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800" b="1" dirty="0">
                <a:solidFill>
                  <a:schemeClr val="bg1"/>
                </a:solidFill>
                <a:latin typeface="Century Gothic" panose="020B0502020202020204" pitchFamily="34" charset="0"/>
                <a:ea typeface="Calibri" panose="020F0502020204030204" pitchFamily="34" charset="0"/>
                <a:cs typeface="Times New Roman" panose="02020603050405020304" pitchFamily="18" charset="0"/>
              </a:rPr>
              <a:t>7.8 Reproduction KO</a:t>
            </a:r>
            <a:endParaRPr lang="en-GB" sz="2800" dirty="0">
              <a:solidFill>
                <a:schemeClr val="bg1"/>
              </a:solidFill>
            </a:endParaRPr>
          </a:p>
        </p:txBody>
      </p:sp>
      <p:sp>
        <p:nvSpPr>
          <p:cNvPr id="5" name="TextBox 4">
            <a:extLst>
              <a:ext uri="{FF2B5EF4-FFF2-40B4-BE49-F238E27FC236}">
                <a16:creationId xmlns:a16="http://schemas.microsoft.com/office/drawing/2014/main" id="{7F9E7331-253D-7C20-DCB9-2DAE8A5E183E}"/>
              </a:ext>
            </a:extLst>
          </p:cNvPr>
          <p:cNvSpPr txBox="1"/>
          <p:nvPr/>
        </p:nvSpPr>
        <p:spPr>
          <a:xfrm>
            <a:off x="300251" y="530245"/>
            <a:ext cx="6087978" cy="3970318"/>
          </a:xfrm>
          <a:prstGeom prst="rect">
            <a:avLst/>
          </a:prstGeom>
          <a:noFill/>
        </p:spPr>
        <p:txBody>
          <a:bodyPr wrap="square">
            <a:spAutoFit/>
          </a:bodyPr>
          <a:lstStyle/>
          <a:p>
            <a:pPr>
              <a:buNone/>
            </a:pPr>
            <a:r>
              <a:rPr lang="en-GB" b="1" dirty="0"/>
              <a:t>1. Puberty and Adolescence</a:t>
            </a:r>
          </a:p>
          <a:p>
            <a:pPr>
              <a:buFont typeface="Arial" panose="020B0604020202020204" pitchFamily="34" charset="0"/>
              <a:buChar char="•"/>
            </a:pPr>
            <a:r>
              <a:rPr lang="en-GB" b="1" dirty="0"/>
              <a:t>Puberty</a:t>
            </a:r>
            <a:r>
              <a:rPr lang="en-GB" dirty="0"/>
              <a:t>: the stage of life when the body changes and becomes able to reproduce.</a:t>
            </a:r>
          </a:p>
          <a:p>
            <a:pPr>
              <a:buFont typeface="Arial" panose="020B0604020202020204" pitchFamily="34" charset="0"/>
              <a:buChar char="•"/>
            </a:pPr>
            <a:r>
              <a:rPr lang="en-GB" b="1" dirty="0"/>
              <a:t>Adolescence</a:t>
            </a:r>
            <a:r>
              <a:rPr lang="en-GB" dirty="0"/>
              <a:t>: the period of physical and emotional development between childhood and adulthood.</a:t>
            </a:r>
          </a:p>
          <a:p>
            <a:pPr>
              <a:buFont typeface="Arial" panose="020B0604020202020204" pitchFamily="34" charset="0"/>
              <a:buChar char="•"/>
            </a:pPr>
            <a:r>
              <a:rPr lang="en-GB" dirty="0"/>
              <a:t>Changes are caused by </a:t>
            </a:r>
            <a:r>
              <a:rPr lang="en-GB" b="1" dirty="0"/>
              <a:t>hormones</a:t>
            </a:r>
            <a:r>
              <a:rPr lang="en-GB" dirty="0"/>
              <a:t>.</a:t>
            </a:r>
          </a:p>
          <a:p>
            <a:pPr>
              <a:buNone/>
            </a:pPr>
            <a:r>
              <a:rPr lang="en-GB" b="1" dirty="0"/>
              <a:t>Male changes</a:t>
            </a:r>
            <a:endParaRPr lang="en-GB" dirty="0"/>
          </a:p>
          <a:p>
            <a:pPr>
              <a:buFont typeface="Arial" panose="020B0604020202020204" pitchFamily="34" charset="0"/>
              <a:buChar char="•"/>
            </a:pPr>
            <a:r>
              <a:rPr lang="en-GB" dirty="0"/>
              <a:t>Voice deepens</a:t>
            </a:r>
          </a:p>
          <a:p>
            <a:pPr>
              <a:buFont typeface="Arial" panose="020B0604020202020204" pitchFamily="34" charset="0"/>
              <a:buChar char="•"/>
            </a:pPr>
            <a:r>
              <a:rPr lang="en-GB" dirty="0"/>
              <a:t>Facial and body hair grows</a:t>
            </a:r>
          </a:p>
          <a:p>
            <a:pPr>
              <a:buFont typeface="Arial" panose="020B0604020202020204" pitchFamily="34" charset="0"/>
              <a:buChar char="•"/>
            </a:pPr>
            <a:r>
              <a:rPr lang="en-GB" dirty="0"/>
              <a:t>Testes produce sperm</a:t>
            </a:r>
          </a:p>
          <a:p>
            <a:pPr>
              <a:buNone/>
            </a:pPr>
            <a:r>
              <a:rPr lang="en-GB" b="1" dirty="0"/>
              <a:t>Female changes</a:t>
            </a:r>
            <a:endParaRPr lang="en-GB" dirty="0"/>
          </a:p>
          <a:p>
            <a:pPr>
              <a:buFont typeface="Arial" panose="020B0604020202020204" pitchFamily="34" charset="0"/>
              <a:buChar char="•"/>
            </a:pPr>
            <a:r>
              <a:rPr lang="en-GB" dirty="0"/>
              <a:t>Breasts develop</a:t>
            </a:r>
          </a:p>
          <a:p>
            <a:pPr>
              <a:buFont typeface="Arial" panose="020B0604020202020204" pitchFamily="34" charset="0"/>
              <a:buChar char="•"/>
            </a:pPr>
            <a:r>
              <a:rPr lang="en-GB" dirty="0"/>
              <a:t>Hips widen</a:t>
            </a:r>
          </a:p>
          <a:p>
            <a:pPr>
              <a:buFont typeface="Arial" panose="020B0604020202020204" pitchFamily="34" charset="0"/>
              <a:buChar char="•"/>
            </a:pPr>
            <a:r>
              <a:rPr lang="en-GB" dirty="0"/>
              <a:t>Menstrual cycle begins</a:t>
            </a:r>
          </a:p>
        </p:txBody>
      </p:sp>
      <p:sp>
        <p:nvSpPr>
          <p:cNvPr id="9" name="TextBox 8">
            <a:extLst>
              <a:ext uri="{FF2B5EF4-FFF2-40B4-BE49-F238E27FC236}">
                <a16:creationId xmlns:a16="http://schemas.microsoft.com/office/drawing/2014/main" id="{448202DA-01D1-A155-B7FE-420951578FC7}"/>
              </a:ext>
            </a:extLst>
          </p:cNvPr>
          <p:cNvSpPr txBox="1"/>
          <p:nvPr/>
        </p:nvSpPr>
        <p:spPr>
          <a:xfrm>
            <a:off x="300251" y="5324245"/>
            <a:ext cx="5120835" cy="923330"/>
          </a:xfrm>
          <a:prstGeom prst="rect">
            <a:avLst/>
          </a:prstGeom>
          <a:solidFill>
            <a:schemeClr val="tx2">
              <a:lumMod val="10000"/>
              <a:lumOff val="90000"/>
            </a:schemeClr>
          </a:solidFill>
        </p:spPr>
        <p:txBody>
          <a:bodyPr wrap="square">
            <a:spAutoFit/>
          </a:bodyPr>
          <a:lstStyle/>
          <a:p>
            <a:pPr>
              <a:buNone/>
            </a:pPr>
            <a:r>
              <a:rPr lang="en-GB" dirty="0"/>
              <a:t>🔴 </a:t>
            </a:r>
            <a:r>
              <a:rPr lang="en-GB" b="1" dirty="0"/>
              <a:t>Common Misconceptions</a:t>
            </a:r>
            <a:endParaRPr lang="en-GB" dirty="0"/>
          </a:p>
          <a:p>
            <a:pPr>
              <a:buFont typeface="Arial" panose="020B0604020202020204" pitchFamily="34" charset="0"/>
              <a:buChar char="•"/>
            </a:pPr>
            <a:r>
              <a:rPr lang="en-GB" dirty="0"/>
              <a:t>Puberty happens at the same age for everyone</a:t>
            </a:r>
          </a:p>
          <a:p>
            <a:pPr>
              <a:buFont typeface="Arial" panose="020B0604020202020204" pitchFamily="34" charset="0"/>
              <a:buChar char="•"/>
            </a:pPr>
            <a:r>
              <a:rPr lang="en-GB" dirty="0"/>
              <a:t>Only physical changes occur during puberty</a:t>
            </a:r>
          </a:p>
        </p:txBody>
      </p:sp>
      <p:sp>
        <p:nvSpPr>
          <p:cNvPr id="11" name="TextBox 10">
            <a:extLst>
              <a:ext uri="{FF2B5EF4-FFF2-40B4-BE49-F238E27FC236}">
                <a16:creationId xmlns:a16="http://schemas.microsoft.com/office/drawing/2014/main" id="{3F98FC60-1A09-F06C-9933-7A17E7E7F792}"/>
              </a:ext>
            </a:extLst>
          </p:cNvPr>
          <p:cNvSpPr txBox="1"/>
          <p:nvPr/>
        </p:nvSpPr>
        <p:spPr>
          <a:xfrm>
            <a:off x="7955738" y="625054"/>
            <a:ext cx="3764739" cy="3416320"/>
          </a:xfrm>
          <a:prstGeom prst="rect">
            <a:avLst/>
          </a:prstGeom>
          <a:noFill/>
        </p:spPr>
        <p:txBody>
          <a:bodyPr wrap="square">
            <a:spAutoFit/>
          </a:bodyPr>
          <a:lstStyle/>
          <a:p>
            <a:pPr>
              <a:buNone/>
            </a:pPr>
            <a:r>
              <a:rPr lang="en-GB" b="1" dirty="0"/>
              <a:t>2. Male and Female Reproductive Systems</a:t>
            </a:r>
          </a:p>
          <a:p>
            <a:pPr>
              <a:buNone/>
            </a:pPr>
            <a:r>
              <a:rPr lang="en-GB" b="1" dirty="0"/>
              <a:t>Male reproductive system</a:t>
            </a:r>
            <a:endParaRPr lang="en-GB" dirty="0"/>
          </a:p>
          <a:p>
            <a:pPr>
              <a:buFont typeface="Arial" panose="020B0604020202020204" pitchFamily="34" charset="0"/>
              <a:buChar char="•"/>
            </a:pPr>
            <a:r>
              <a:rPr lang="en-GB" b="1" dirty="0"/>
              <a:t>Testes</a:t>
            </a:r>
            <a:r>
              <a:rPr lang="en-GB" dirty="0"/>
              <a:t> – produce sperm</a:t>
            </a:r>
          </a:p>
          <a:p>
            <a:pPr>
              <a:buFont typeface="Arial" panose="020B0604020202020204" pitchFamily="34" charset="0"/>
              <a:buChar char="•"/>
            </a:pPr>
            <a:r>
              <a:rPr lang="en-GB" b="1" dirty="0"/>
              <a:t>Sperm duct</a:t>
            </a:r>
            <a:r>
              <a:rPr lang="en-GB" dirty="0"/>
              <a:t> – carries sperm</a:t>
            </a:r>
          </a:p>
          <a:p>
            <a:pPr>
              <a:buFont typeface="Arial" panose="020B0604020202020204" pitchFamily="34" charset="0"/>
              <a:buChar char="•"/>
            </a:pPr>
            <a:r>
              <a:rPr lang="en-GB" b="1" dirty="0"/>
              <a:t>Penis</a:t>
            </a:r>
            <a:r>
              <a:rPr lang="en-GB" dirty="0"/>
              <a:t> – delivers sperm</a:t>
            </a:r>
          </a:p>
          <a:p>
            <a:pPr>
              <a:buNone/>
            </a:pPr>
            <a:r>
              <a:rPr lang="en-GB" b="1" dirty="0"/>
              <a:t>Female reproductive system</a:t>
            </a:r>
            <a:endParaRPr lang="en-GB" dirty="0"/>
          </a:p>
          <a:p>
            <a:pPr>
              <a:buFont typeface="Arial" panose="020B0604020202020204" pitchFamily="34" charset="0"/>
              <a:buChar char="•"/>
            </a:pPr>
            <a:r>
              <a:rPr lang="en-GB" b="1" dirty="0"/>
              <a:t>Ovaries</a:t>
            </a:r>
            <a:r>
              <a:rPr lang="en-GB" dirty="0"/>
              <a:t> – produce eggs</a:t>
            </a:r>
          </a:p>
          <a:p>
            <a:pPr>
              <a:buFont typeface="Arial" panose="020B0604020202020204" pitchFamily="34" charset="0"/>
              <a:buChar char="•"/>
            </a:pPr>
            <a:r>
              <a:rPr lang="en-GB" b="1" dirty="0"/>
              <a:t>Oviducts (fallopian tubes)</a:t>
            </a:r>
            <a:r>
              <a:rPr lang="en-GB" dirty="0"/>
              <a:t> – where fertilisation happens</a:t>
            </a:r>
          </a:p>
          <a:p>
            <a:pPr>
              <a:buFont typeface="Arial" panose="020B0604020202020204" pitchFamily="34" charset="0"/>
              <a:buChar char="•"/>
            </a:pPr>
            <a:r>
              <a:rPr lang="en-GB" b="1" dirty="0"/>
              <a:t>Uterus</a:t>
            </a:r>
            <a:r>
              <a:rPr lang="en-GB" dirty="0"/>
              <a:t> – where a foetus develops</a:t>
            </a:r>
          </a:p>
          <a:p>
            <a:pPr>
              <a:buFont typeface="Arial" panose="020B0604020202020204" pitchFamily="34" charset="0"/>
              <a:buChar char="•"/>
            </a:pPr>
            <a:r>
              <a:rPr lang="en-GB" b="1" dirty="0"/>
              <a:t>Vagina</a:t>
            </a:r>
            <a:r>
              <a:rPr lang="en-GB" dirty="0"/>
              <a:t> – birth canal</a:t>
            </a:r>
          </a:p>
        </p:txBody>
      </p:sp>
      <p:pic>
        <p:nvPicPr>
          <p:cNvPr id="1026" name="Picture 2" descr="(DOC) &quot; REPRODUCTIVE SYSTEM (FEMALE AND MALE)">
            <a:extLst>
              <a:ext uri="{FF2B5EF4-FFF2-40B4-BE49-F238E27FC236}">
                <a16:creationId xmlns:a16="http://schemas.microsoft.com/office/drawing/2014/main" id="{512B5502-1153-CC99-1A45-099397BD9D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6696" y="1848542"/>
            <a:ext cx="5069305" cy="392026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1B7F06C-B0F5-D696-0E17-F1D0EC7CAE47}"/>
              </a:ext>
            </a:extLst>
          </p:cNvPr>
          <p:cNvSpPr txBox="1"/>
          <p:nvPr/>
        </p:nvSpPr>
        <p:spPr>
          <a:xfrm>
            <a:off x="7955737" y="5264862"/>
            <a:ext cx="3764739" cy="923330"/>
          </a:xfrm>
          <a:prstGeom prst="rect">
            <a:avLst/>
          </a:prstGeom>
          <a:solidFill>
            <a:schemeClr val="tx2">
              <a:lumMod val="10000"/>
              <a:lumOff val="90000"/>
            </a:schemeClr>
          </a:solidFill>
        </p:spPr>
        <p:txBody>
          <a:bodyPr wrap="square">
            <a:spAutoFit/>
          </a:bodyPr>
          <a:lstStyle/>
          <a:p>
            <a:pPr>
              <a:buNone/>
            </a:pPr>
            <a:r>
              <a:rPr lang="en-GB" dirty="0"/>
              <a:t>🔴 </a:t>
            </a:r>
            <a:r>
              <a:rPr lang="en-GB" b="1" dirty="0"/>
              <a:t>Common Misconceptions</a:t>
            </a:r>
            <a:endParaRPr lang="en-GB" dirty="0"/>
          </a:p>
          <a:p>
            <a:pPr>
              <a:buFont typeface="Arial" panose="020B0604020202020204" pitchFamily="34" charset="0"/>
              <a:buChar char="•"/>
            </a:pPr>
            <a:r>
              <a:rPr lang="en-GB" dirty="0"/>
              <a:t>Fertilisation happens in the uterus</a:t>
            </a:r>
          </a:p>
          <a:p>
            <a:pPr>
              <a:buFont typeface="Arial" panose="020B0604020202020204" pitchFamily="34" charset="0"/>
              <a:buChar char="•"/>
            </a:pPr>
            <a:r>
              <a:rPr lang="en-GB" dirty="0"/>
              <a:t>Organs have only one function</a:t>
            </a:r>
          </a:p>
        </p:txBody>
      </p:sp>
    </p:spTree>
    <p:extLst>
      <p:ext uri="{BB962C8B-B14F-4D97-AF65-F5344CB8AC3E}">
        <p14:creationId xmlns:p14="http://schemas.microsoft.com/office/powerpoint/2010/main" val="1093633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6D4C5-6904-45A7-37B9-4B40BE3328CA}"/>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113EA014-0334-B294-7675-028EF8BF1486}"/>
              </a:ext>
            </a:extLst>
          </p:cNvPr>
          <p:cNvSpPr txBox="1">
            <a:spLocks/>
          </p:cNvSpPr>
          <p:nvPr/>
        </p:nvSpPr>
        <p:spPr>
          <a:xfrm>
            <a:off x="0" y="1"/>
            <a:ext cx="12191999" cy="344774"/>
          </a:xfrm>
          <a:prstGeom prst="rect">
            <a:avLst/>
          </a:prstGeom>
          <a:solidFill>
            <a:srgbClr val="0070C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800" b="1" dirty="0">
                <a:solidFill>
                  <a:schemeClr val="bg1"/>
                </a:solidFill>
                <a:latin typeface="Century Gothic" panose="020B0502020202020204" pitchFamily="34" charset="0"/>
                <a:ea typeface="Calibri" panose="020F0502020204030204" pitchFamily="34" charset="0"/>
                <a:cs typeface="Times New Roman" panose="02020603050405020304" pitchFamily="18" charset="0"/>
              </a:rPr>
              <a:t>7.8 Reproduction KO</a:t>
            </a:r>
            <a:endParaRPr lang="en-GB" sz="2800" dirty="0">
              <a:solidFill>
                <a:schemeClr val="bg1"/>
              </a:solidFill>
            </a:endParaRPr>
          </a:p>
        </p:txBody>
      </p:sp>
      <p:sp>
        <p:nvSpPr>
          <p:cNvPr id="4" name="TextBox 3">
            <a:extLst>
              <a:ext uri="{FF2B5EF4-FFF2-40B4-BE49-F238E27FC236}">
                <a16:creationId xmlns:a16="http://schemas.microsoft.com/office/drawing/2014/main" id="{ED2E3C83-0205-E82E-BABD-107DE6985F87}"/>
              </a:ext>
            </a:extLst>
          </p:cNvPr>
          <p:cNvSpPr txBox="1"/>
          <p:nvPr/>
        </p:nvSpPr>
        <p:spPr>
          <a:xfrm>
            <a:off x="186489" y="542562"/>
            <a:ext cx="5733048" cy="1754326"/>
          </a:xfrm>
          <a:prstGeom prst="rect">
            <a:avLst/>
          </a:prstGeom>
          <a:noFill/>
        </p:spPr>
        <p:txBody>
          <a:bodyPr wrap="square">
            <a:spAutoFit/>
          </a:bodyPr>
          <a:lstStyle/>
          <a:p>
            <a:pPr>
              <a:buNone/>
            </a:pPr>
            <a:r>
              <a:rPr lang="en-GB" b="1" dirty="0"/>
              <a:t>3. The Menstrual Cycle</a:t>
            </a:r>
          </a:p>
          <a:p>
            <a:pPr>
              <a:buFont typeface="Arial" panose="020B0604020202020204" pitchFamily="34" charset="0"/>
              <a:buChar char="•"/>
            </a:pPr>
            <a:r>
              <a:rPr lang="en-GB" dirty="0"/>
              <a:t>The </a:t>
            </a:r>
            <a:r>
              <a:rPr lang="en-GB" b="1" dirty="0"/>
              <a:t>menstrual cycle</a:t>
            </a:r>
            <a:r>
              <a:rPr lang="en-GB" dirty="0"/>
              <a:t> prepares the body for pregnancy.</a:t>
            </a:r>
          </a:p>
          <a:p>
            <a:pPr>
              <a:buFont typeface="Arial" panose="020B0604020202020204" pitchFamily="34" charset="0"/>
              <a:buChar char="•"/>
            </a:pPr>
            <a:r>
              <a:rPr lang="en-GB" dirty="0"/>
              <a:t>It lasts around </a:t>
            </a:r>
            <a:r>
              <a:rPr lang="en-GB" b="1" dirty="0"/>
              <a:t>28 days</a:t>
            </a:r>
            <a:r>
              <a:rPr lang="en-GB" dirty="0"/>
              <a:t> (can vary).</a:t>
            </a:r>
          </a:p>
          <a:p>
            <a:pPr>
              <a:buFont typeface="Arial" panose="020B0604020202020204" pitchFamily="34" charset="0"/>
              <a:buChar char="•"/>
            </a:pPr>
            <a:r>
              <a:rPr lang="en-GB" b="1" dirty="0"/>
              <a:t>Menstruation</a:t>
            </a:r>
            <a:r>
              <a:rPr lang="en-GB" dirty="0"/>
              <a:t>: lining of the uterus breaks down.</a:t>
            </a:r>
          </a:p>
          <a:p>
            <a:pPr>
              <a:buFont typeface="Arial" panose="020B0604020202020204" pitchFamily="34" charset="0"/>
              <a:buChar char="•"/>
            </a:pPr>
            <a:r>
              <a:rPr lang="en-GB" b="1" dirty="0"/>
              <a:t>Ovulation</a:t>
            </a:r>
            <a:r>
              <a:rPr lang="en-GB" dirty="0"/>
              <a:t>: an egg is released from an ovary.</a:t>
            </a:r>
          </a:p>
          <a:p>
            <a:pPr>
              <a:buFont typeface="Arial" panose="020B0604020202020204" pitchFamily="34" charset="0"/>
              <a:buChar char="•"/>
            </a:pPr>
            <a:r>
              <a:rPr lang="en-GB" dirty="0"/>
              <a:t>The uterus lining thickens ready for pregnancy.</a:t>
            </a:r>
          </a:p>
        </p:txBody>
      </p:sp>
      <p:sp>
        <p:nvSpPr>
          <p:cNvPr id="8" name="TextBox 7">
            <a:extLst>
              <a:ext uri="{FF2B5EF4-FFF2-40B4-BE49-F238E27FC236}">
                <a16:creationId xmlns:a16="http://schemas.microsoft.com/office/drawing/2014/main" id="{3E804FB8-33A9-D484-8CEB-04E403CB5EDA}"/>
              </a:ext>
            </a:extLst>
          </p:cNvPr>
          <p:cNvSpPr txBox="1"/>
          <p:nvPr/>
        </p:nvSpPr>
        <p:spPr>
          <a:xfrm>
            <a:off x="275223" y="5632324"/>
            <a:ext cx="5011152" cy="923330"/>
          </a:xfrm>
          <a:prstGeom prst="rect">
            <a:avLst/>
          </a:prstGeom>
          <a:solidFill>
            <a:schemeClr val="tx2">
              <a:lumMod val="10000"/>
              <a:lumOff val="90000"/>
            </a:schemeClr>
          </a:solidFill>
        </p:spPr>
        <p:txBody>
          <a:bodyPr wrap="square">
            <a:spAutoFit/>
          </a:bodyPr>
          <a:lstStyle/>
          <a:p>
            <a:pPr>
              <a:buNone/>
            </a:pPr>
            <a:r>
              <a:rPr lang="en-GB" dirty="0"/>
              <a:t> 🔴 </a:t>
            </a:r>
            <a:r>
              <a:rPr lang="en-GB" b="1" dirty="0"/>
              <a:t>Common Misconceptions</a:t>
            </a:r>
            <a:endParaRPr lang="en-GB" dirty="0"/>
          </a:p>
          <a:p>
            <a:pPr>
              <a:buFont typeface="Arial" panose="020B0604020202020204" pitchFamily="34" charset="0"/>
              <a:buChar char="•"/>
            </a:pPr>
            <a:r>
              <a:rPr lang="en-GB" dirty="0"/>
              <a:t>A period is the whole menstrual cycle</a:t>
            </a:r>
          </a:p>
          <a:p>
            <a:pPr>
              <a:buFont typeface="Arial" panose="020B0604020202020204" pitchFamily="34" charset="0"/>
              <a:buChar char="•"/>
            </a:pPr>
            <a:r>
              <a:rPr lang="en-GB" dirty="0"/>
              <a:t>Ovulation always happens on the same day</a:t>
            </a:r>
          </a:p>
        </p:txBody>
      </p:sp>
      <p:sp>
        <p:nvSpPr>
          <p:cNvPr id="11" name="TextBox 10">
            <a:extLst>
              <a:ext uri="{FF2B5EF4-FFF2-40B4-BE49-F238E27FC236}">
                <a16:creationId xmlns:a16="http://schemas.microsoft.com/office/drawing/2014/main" id="{ECEBD66B-5E1A-0909-81AA-573EE8020B5A}"/>
              </a:ext>
            </a:extLst>
          </p:cNvPr>
          <p:cNvSpPr txBox="1"/>
          <p:nvPr/>
        </p:nvSpPr>
        <p:spPr>
          <a:xfrm>
            <a:off x="6633411" y="542562"/>
            <a:ext cx="5372100" cy="2585323"/>
          </a:xfrm>
          <a:prstGeom prst="rect">
            <a:avLst/>
          </a:prstGeom>
          <a:noFill/>
        </p:spPr>
        <p:txBody>
          <a:bodyPr wrap="square">
            <a:spAutoFit/>
          </a:bodyPr>
          <a:lstStyle/>
          <a:p>
            <a:pPr>
              <a:buNone/>
            </a:pPr>
            <a:r>
              <a:rPr lang="en-GB" b="1" dirty="0"/>
              <a:t>4. Fertilisation and Gametes</a:t>
            </a:r>
          </a:p>
          <a:p>
            <a:pPr>
              <a:buFont typeface="Arial" panose="020B0604020202020204" pitchFamily="34" charset="0"/>
              <a:buChar char="•"/>
            </a:pPr>
            <a:r>
              <a:rPr lang="en-GB" b="1" dirty="0"/>
              <a:t>Gametes</a:t>
            </a:r>
            <a:r>
              <a:rPr lang="en-GB" dirty="0"/>
              <a:t>: sex cells (sperm and egg).</a:t>
            </a:r>
          </a:p>
          <a:p>
            <a:pPr>
              <a:buFont typeface="Arial" panose="020B0604020202020204" pitchFamily="34" charset="0"/>
              <a:buChar char="•"/>
            </a:pPr>
            <a:r>
              <a:rPr lang="en-GB" b="1" dirty="0"/>
              <a:t>Fertilisation</a:t>
            </a:r>
            <a:r>
              <a:rPr lang="en-GB" dirty="0"/>
              <a:t>: when a sperm joins with an egg.</a:t>
            </a:r>
          </a:p>
          <a:p>
            <a:pPr>
              <a:buFont typeface="Arial" panose="020B0604020202020204" pitchFamily="34" charset="0"/>
              <a:buChar char="•"/>
            </a:pPr>
            <a:r>
              <a:rPr lang="en-GB" dirty="0"/>
              <a:t>Fertilisation usually happens in the </a:t>
            </a:r>
            <a:r>
              <a:rPr lang="en-GB" b="1" dirty="0"/>
              <a:t>oviduct</a:t>
            </a:r>
            <a:r>
              <a:rPr lang="en-GB" dirty="0"/>
              <a:t>.</a:t>
            </a:r>
          </a:p>
          <a:p>
            <a:pPr>
              <a:buNone/>
            </a:pPr>
            <a:r>
              <a:rPr lang="en-GB" b="1" dirty="0"/>
              <a:t>Adaptations</a:t>
            </a:r>
            <a:endParaRPr lang="en-GB" dirty="0"/>
          </a:p>
          <a:p>
            <a:pPr>
              <a:buFont typeface="Arial" panose="020B0604020202020204" pitchFamily="34" charset="0"/>
              <a:buChar char="•"/>
            </a:pPr>
            <a:r>
              <a:rPr lang="en-GB" b="1" dirty="0"/>
              <a:t>Sperm</a:t>
            </a:r>
            <a:r>
              <a:rPr lang="en-GB" dirty="0"/>
              <a:t> – tail for movement, many mitochondria</a:t>
            </a:r>
          </a:p>
          <a:p>
            <a:pPr>
              <a:buFont typeface="Arial" panose="020B0604020202020204" pitchFamily="34" charset="0"/>
              <a:buChar char="•"/>
            </a:pPr>
            <a:r>
              <a:rPr lang="en-GB" b="1" dirty="0"/>
              <a:t>Egg</a:t>
            </a:r>
            <a:r>
              <a:rPr lang="en-GB" dirty="0"/>
              <a:t> – large, contains food store</a:t>
            </a:r>
          </a:p>
          <a:p>
            <a:pPr>
              <a:buNone/>
            </a:pPr>
            <a:r>
              <a:rPr lang="en-GB" b="1" dirty="0"/>
              <a:t>Infertility</a:t>
            </a:r>
            <a:endParaRPr lang="en-GB" dirty="0"/>
          </a:p>
          <a:p>
            <a:pPr>
              <a:buFont typeface="Arial" panose="020B0604020202020204" pitchFamily="34" charset="0"/>
              <a:buChar char="•"/>
            </a:pPr>
            <a:r>
              <a:rPr lang="en-GB" dirty="0"/>
              <a:t>When a person cannot conceive a baby naturally.</a:t>
            </a:r>
          </a:p>
        </p:txBody>
      </p:sp>
      <p:sp>
        <p:nvSpPr>
          <p:cNvPr id="13" name="TextBox 12">
            <a:extLst>
              <a:ext uri="{FF2B5EF4-FFF2-40B4-BE49-F238E27FC236}">
                <a16:creationId xmlns:a16="http://schemas.microsoft.com/office/drawing/2014/main" id="{566034C7-C509-FEE9-5284-E297FEC64A39}"/>
              </a:ext>
            </a:extLst>
          </p:cNvPr>
          <p:cNvSpPr txBox="1"/>
          <p:nvPr/>
        </p:nvSpPr>
        <p:spPr>
          <a:xfrm>
            <a:off x="7125075" y="5632324"/>
            <a:ext cx="4388772" cy="923330"/>
          </a:xfrm>
          <a:prstGeom prst="rect">
            <a:avLst/>
          </a:prstGeom>
          <a:solidFill>
            <a:schemeClr val="tx2">
              <a:lumMod val="10000"/>
              <a:lumOff val="90000"/>
            </a:schemeClr>
          </a:solidFill>
        </p:spPr>
        <p:txBody>
          <a:bodyPr wrap="square">
            <a:spAutoFit/>
          </a:bodyPr>
          <a:lstStyle/>
          <a:p>
            <a:pPr>
              <a:buNone/>
            </a:pPr>
            <a:r>
              <a:rPr lang="en-GB" dirty="0"/>
              <a:t>🔴 </a:t>
            </a:r>
            <a:r>
              <a:rPr lang="en-GB" b="1" dirty="0"/>
              <a:t>Common Misconceptions</a:t>
            </a:r>
            <a:endParaRPr lang="en-GB" dirty="0"/>
          </a:p>
          <a:p>
            <a:pPr>
              <a:buFont typeface="Arial" panose="020B0604020202020204" pitchFamily="34" charset="0"/>
              <a:buChar char="•"/>
            </a:pPr>
            <a:r>
              <a:rPr lang="en-GB" dirty="0"/>
              <a:t>Only females can be infertile</a:t>
            </a:r>
          </a:p>
          <a:p>
            <a:pPr>
              <a:buFont typeface="Arial" panose="020B0604020202020204" pitchFamily="34" charset="0"/>
              <a:buChar char="•"/>
            </a:pPr>
            <a:r>
              <a:rPr lang="en-GB" dirty="0"/>
              <a:t>Fertilisation always leads to pregnancy</a:t>
            </a:r>
          </a:p>
        </p:txBody>
      </p:sp>
      <p:pic>
        <p:nvPicPr>
          <p:cNvPr id="1030" name="Picture 6" descr="Menstrual cycle">
            <a:extLst>
              <a:ext uri="{FF2B5EF4-FFF2-40B4-BE49-F238E27FC236}">
                <a16:creationId xmlns:a16="http://schemas.microsoft.com/office/drawing/2014/main" id="{C0191B1C-3374-DD7E-0EF1-E4796D78FD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62" y="2406223"/>
            <a:ext cx="3748839" cy="308487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remium Vector | Human sexual reproductive system, woman egg and man ...">
            <a:extLst>
              <a:ext uri="{FF2B5EF4-FFF2-40B4-BE49-F238E27FC236}">
                <a16:creationId xmlns:a16="http://schemas.microsoft.com/office/drawing/2014/main" id="{F391C854-BF6C-84C0-7F5B-032BA0E6D3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5762" y="3047001"/>
            <a:ext cx="4132843" cy="2585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9712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1C027-D02B-7AA6-45F5-F07BA95D5C6A}"/>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1AAB50FB-04B0-2DDD-6AF5-47B675029D3F}"/>
              </a:ext>
            </a:extLst>
          </p:cNvPr>
          <p:cNvSpPr txBox="1">
            <a:spLocks/>
          </p:cNvSpPr>
          <p:nvPr/>
        </p:nvSpPr>
        <p:spPr>
          <a:xfrm>
            <a:off x="0" y="1"/>
            <a:ext cx="12191999" cy="344774"/>
          </a:xfrm>
          <a:prstGeom prst="rect">
            <a:avLst/>
          </a:prstGeom>
          <a:solidFill>
            <a:srgbClr val="0070C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800" b="1" dirty="0">
                <a:solidFill>
                  <a:schemeClr val="bg1"/>
                </a:solidFill>
                <a:latin typeface="Century Gothic" panose="020B0502020202020204" pitchFamily="34" charset="0"/>
                <a:ea typeface="Calibri" panose="020F0502020204030204" pitchFamily="34" charset="0"/>
                <a:cs typeface="Times New Roman" panose="02020603050405020304" pitchFamily="18" charset="0"/>
              </a:rPr>
              <a:t>7.8 Reproduction KO</a:t>
            </a:r>
            <a:endParaRPr lang="en-GB" sz="2800" dirty="0">
              <a:solidFill>
                <a:schemeClr val="bg1"/>
              </a:solidFill>
            </a:endParaRPr>
          </a:p>
        </p:txBody>
      </p:sp>
      <p:sp>
        <p:nvSpPr>
          <p:cNvPr id="4" name="TextBox 3">
            <a:extLst>
              <a:ext uri="{FF2B5EF4-FFF2-40B4-BE49-F238E27FC236}">
                <a16:creationId xmlns:a16="http://schemas.microsoft.com/office/drawing/2014/main" id="{F314076F-CC09-6D39-AE8D-5B4A8226B9EC}"/>
              </a:ext>
            </a:extLst>
          </p:cNvPr>
          <p:cNvSpPr txBox="1"/>
          <p:nvPr/>
        </p:nvSpPr>
        <p:spPr>
          <a:xfrm>
            <a:off x="186487" y="344775"/>
            <a:ext cx="5733048" cy="230832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buNone/>
            </a:pPr>
            <a:r>
              <a:rPr lang="en-GB" b="1" dirty="0"/>
              <a:t>5. Contraception</a:t>
            </a:r>
          </a:p>
          <a:p>
            <a:pPr>
              <a:buFont typeface="Arial" panose="020B0604020202020204" pitchFamily="34" charset="0"/>
              <a:buChar char="•"/>
            </a:pPr>
            <a:r>
              <a:rPr lang="en-GB" b="1" dirty="0"/>
              <a:t>Contraception</a:t>
            </a:r>
            <a:r>
              <a:rPr lang="en-GB" dirty="0"/>
              <a:t> prevents pregnancy.</a:t>
            </a:r>
          </a:p>
          <a:p>
            <a:pPr>
              <a:buFont typeface="Arial" panose="020B0604020202020204" pitchFamily="34" charset="0"/>
              <a:buChar char="•"/>
            </a:pPr>
            <a:r>
              <a:rPr lang="en-GB" dirty="0"/>
              <a:t>Reasons include preventing pregnancy and spacing births.</a:t>
            </a:r>
          </a:p>
          <a:p>
            <a:pPr>
              <a:buNone/>
            </a:pPr>
            <a:r>
              <a:rPr lang="en-GB" b="1" dirty="0"/>
              <a:t>Methods</a:t>
            </a:r>
            <a:endParaRPr lang="en-GB" dirty="0"/>
          </a:p>
          <a:p>
            <a:pPr>
              <a:buFont typeface="Arial" panose="020B0604020202020204" pitchFamily="34" charset="0"/>
              <a:buChar char="•"/>
            </a:pPr>
            <a:r>
              <a:rPr lang="en-GB" b="1" dirty="0"/>
              <a:t>Barrier</a:t>
            </a:r>
            <a:r>
              <a:rPr lang="en-GB" dirty="0"/>
              <a:t> – condoms</a:t>
            </a:r>
          </a:p>
          <a:p>
            <a:pPr>
              <a:buFont typeface="Arial" panose="020B0604020202020204" pitchFamily="34" charset="0"/>
              <a:buChar char="•"/>
            </a:pPr>
            <a:r>
              <a:rPr lang="en-GB" b="1" dirty="0"/>
              <a:t>Hormonal</a:t>
            </a:r>
            <a:r>
              <a:rPr lang="en-GB" dirty="0"/>
              <a:t> – pill</a:t>
            </a:r>
          </a:p>
          <a:p>
            <a:pPr>
              <a:buFont typeface="Arial" panose="020B0604020202020204" pitchFamily="34" charset="0"/>
              <a:buChar char="•"/>
            </a:pPr>
            <a:r>
              <a:rPr lang="en-GB" b="1" dirty="0"/>
              <a:t>Natural</a:t>
            </a:r>
            <a:r>
              <a:rPr lang="en-GB" dirty="0"/>
              <a:t> – avoiding fertile times</a:t>
            </a:r>
          </a:p>
        </p:txBody>
      </p:sp>
      <p:sp>
        <p:nvSpPr>
          <p:cNvPr id="8" name="TextBox 7">
            <a:extLst>
              <a:ext uri="{FF2B5EF4-FFF2-40B4-BE49-F238E27FC236}">
                <a16:creationId xmlns:a16="http://schemas.microsoft.com/office/drawing/2014/main" id="{6A8004CD-30F5-F18A-01D9-4A9A63CB2695}"/>
              </a:ext>
            </a:extLst>
          </p:cNvPr>
          <p:cNvSpPr txBox="1"/>
          <p:nvPr/>
        </p:nvSpPr>
        <p:spPr>
          <a:xfrm>
            <a:off x="186487" y="5746031"/>
            <a:ext cx="5011152" cy="923330"/>
          </a:xfrm>
          <a:prstGeom prst="rect">
            <a:avLst/>
          </a:prstGeom>
          <a:solidFill>
            <a:schemeClr val="tx2">
              <a:lumMod val="10000"/>
              <a:lumOff val="90000"/>
            </a:schemeClr>
          </a:solidFill>
        </p:spPr>
        <p:txBody>
          <a:bodyPr wrap="square">
            <a:spAutoFit/>
          </a:bodyPr>
          <a:lstStyle/>
          <a:p>
            <a:pPr>
              <a:buNone/>
            </a:pPr>
            <a:r>
              <a:rPr lang="en-GB" dirty="0"/>
              <a:t> 🔴 </a:t>
            </a:r>
            <a:r>
              <a:rPr lang="en-GB" b="1" dirty="0"/>
              <a:t>Common Misconceptions</a:t>
            </a:r>
            <a:endParaRPr lang="en-GB" dirty="0"/>
          </a:p>
          <a:p>
            <a:pPr>
              <a:buFont typeface="Arial" panose="020B0604020202020204" pitchFamily="34" charset="0"/>
              <a:buChar char="•"/>
            </a:pPr>
            <a:r>
              <a:rPr lang="en-GB" dirty="0"/>
              <a:t>All contraception prevents STIs</a:t>
            </a:r>
          </a:p>
          <a:p>
            <a:pPr>
              <a:buFont typeface="Arial" panose="020B0604020202020204" pitchFamily="34" charset="0"/>
              <a:buChar char="•"/>
            </a:pPr>
            <a:r>
              <a:rPr lang="en-GB" dirty="0"/>
              <a:t>Contraception is always 100% effective</a:t>
            </a:r>
          </a:p>
        </p:txBody>
      </p:sp>
      <p:sp>
        <p:nvSpPr>
          <p:cNvPr id="11" name="TextBox 10">
            <a:extLst>
              <a:ext uri="{FF2B5EF4-FFF2-40B4-BE49-F238E27FC236}">
                <a16:creationId xmlns:a16="http://schemas.microsoft.com/office/drawing/2014/main" id="{2680F841-7FB0-65A0-D85E-3BAE91D72BF5}"/>
              </a:ext>
            </a:extLst>
          </p:cNvPr>
          <p:cNvSpPr txBox="1"/>
          <p:nvPr/>
        </p:nvSpPr>
        <p:spPr>
          <a:xfrm>
            <a:off x="186487" y="2768404"/>
            <a:ext cx="5733046" cy="286232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buNone/>
            </a:pPr>
            <a:r>
              <a:rPr lang="en-GB" b="1" dirty="0"/>
              <a:t>6. Development of a Foetus and Birth</a:t>
            </a:r>
          </a:p>
          <a:p>
            <a:pPr>
              <a:buNone/>
            </a:pPr>
            <a:r>
              <a:rPr lang="en-GB" b="1" dirty="0"/>
              <a:t>Pregnancy structures</a:t>
            </a:r>
            <a:endParaRPr lang="en-GB" dirty="0"/>
          </a:p>
          <a:p>
            <a:pPr>
              <a:buFont typeface="Arial" panose="020B0604020202020204" pitchFamily="34" charset="0"/>
              <a:buChar char="•"/>
            </a:pPr>
            <a:r>
              <a:rPr lang="en-GB" b="1" dirty="0"/>
              <a:t>Placenta</a:t>
            </a:r>
            <a:r>
              <a:rPr lang="en-GB" dirty="0"/>
              <a:t> – exchange of nutrients and waste</a:t>
            </a:r>
          </a:p>
          <a:p>
            <a:pPr>
              <a:buFont typeface="Arial" panose="020B0604020202020204" pitchFamily="34" charset="0"/>
              <a:buChar char="•"/>
            </a:pPr>
            <a:r>
              <a:rPr lang="en-GB" b="1" dirty="0"/>
              <a:t>Umbilical cord</a:t>
            </a:r>
            <a:r>
              <a:rPr lang="en-GB" dirty="0"/>
              <a:t> – connects foetus to placenta</a:t>
            </a:r>
          </a:p>
          <a:p>
            <a:pPr>
              <a:buFont typeface="Arial" panose="020B0604020202020204" pitchFamily="34" charset="0"/>
              <a:buChar char="•"/>
            </a:pPr>
            <a:r>
              <a:rPr lang="en-GB" b="1" dirty="0"/>
              <a:t>Amniotic fluid</a:t>
            </a:r>
            <a:r>
              <a:rPr lang="en-GB" dirty="0"/>
              <a:t> – protects the foetus</a:t>
            </a:r>
          </a:p>
          <a:p>
            <a:pPr>
              <a:buNone/>
            </a:pPr>
            <a:r>
              <a:rPr lang="en-GB" b="1" dirty="0"/>
              <a:t>Stages</a:t>
            </a:r>
            <a:endParaRPr lang="en-GB" dirty="0"/>
          </a:p>
          <a:p>
            <a:pPr>
              <a:buFont typeface="Arial" panose="020B0604020202020204" pitchFamily="34" charset="0"/>
              <a:buChar char="•"/>
            </a:pPr>
            <a:r>
              <a:rPr lang="en-GB" dirty="0"/>
              <a:t>Embryo develops into a </a:t>
            </a:r>
            <a:r>
              <a:rPr lang="en-GB" b="1" dirty="0"/>
              <a:t>foetus</a:t>
            </a:r>
            <a:endParaRPr lang="en-GB" dirty="0"/>
          </a:p>
          <a:p>
            <a:pPr>
              <a:buFont typeface="Arial" panose="020B0604020202020204" pitchFamily="34" charset="0"/>
              <a:buChar char="•"/>
            </a:pPr>
            <a:r>
              <a:rPr lang="en-GB" dirty="0"/>
              <a:t>Birth involves contractions and delivery of the baby</a:t>
            </a:r>
          </a:p>
          <a:p>
            <a:pPr>
              <a:buNone/>
            </a:pPr>
            <a:r>
              <a:rPr lang="en-GB" b="1" dirty="0"/>
              <a:t>Health risks</a:t>
            </a:r>
            <a:endParaRPr lang="en-GB" dirty="0"/>
          </a:p>
          <a:p>
            <a:pPr>
              <a:buFont typeface="Arial" panose="020B0604020202020204" pitchFamily="34" charset="0"/>
              <a:buChar char="•"/>
            </a:pPr>
            <a:r>
              <a:rPr lang="en-GB" dirty="0"/>
              <a:t>Smoking and alcohol can harm the foetus.</a:t>
            </a:r>
          </a:p>
        </p:txBody>
      </p:sp>
      <p:sp>
        <p:nvSpPr>
          <p:cNvPr id="13" name="TextBox 12">
            <a:extLst>
              <a:ext uri="{FF2B5EF4-FFF2-40B4-BE49-F238E27FC236}">
                <a16:creationId xmlns:a16="http://schemas.microsoft.com/office/drawing/2014/main" id="{9041FD68-2AEE-6B0A-8CF4-9283A66FDC4F}"/>
              </a:ext>
            </a:extLst>
          </p:cNvPr>
          <p:cNvSpPr txBox="1"/>
          <p:nvPr/>
        </p:nvSpPr>
        <p:spPr>
          <a:xfrm>
            <a:off x="5518482" y="5746031"/>
            <a:ext cx="5011151" cy="923330"/>
          </a:xfrm>
          <a:prstGeom prst="rect">
            <a:avLst/>
          </a:prstGeom>
          <a:solidFill>
            <a:schemeClr val="tx2">
              <a:lumMod val="10000"/>
              <a:lumOff val="90000"/>
            </a:schemeClr>
          </a:solidFill>
        </p:spPr>
        <p:txBody>
          <a:bodyPr wrap="square">
            <a:spAutoFit/>
          </a:bodyPr>
          <a:lstStyle/>
          <a:p>
            <a:pPr>
              <a:buNone/>
            </a:pPr>
            <a:r>
              <a:rPr lang="en-GB" dirty="0"/>
              <a:t>🔴 </a:t>
            </a:r>
            <a:r>
              <a:rPr lang="en-GB" b="1" dirty="0"/>
              <a:t>Common Misconceptions</a:t>
            </a:r>
            <a:endParaRPr lang="en-GB" dirty="0"/>
          </a:p>
          <a:p>
            <a:pPr>
              <a:buFont typeface="Arial" panose="020B0604020202020204" pitchFamily="34" charset="0"/>
              <a:buChar char="•"/>
            </a:pPr>
            <a:r>
              <a:rPr lang="en-GB" dirty="0"/>
              <a:t>The foetus breathes with lungs</a:t>
            </a:r>
          </a:p>
          <a:p>
            <a:pPr>
              <a:buFont typeface="Arial" panose="020B0604020202020204" pitchFamily="34" charset="0"/>
              <a:buChar char="•"/>
            </a:pPr>
            <a:r>
              <a:rPr lang="en-GB" dirty="0"/>
              <a:t>The placenta blocks all harmful substances</a:t>
            </a:r>
          </a:p>
        </p:txBody>
      </p:sp>
      <p:pic>
        <p:nvPicPr>
          <p:cNvPr id="2" name="Picture 1">
            <a:extLst>
              <a:ext uri="{FF2B5EF4-FFF2-40B4-BE49-F238E27FC236}">
                <a16:creationId xmlns:a16="http://schemas.microsoft.com/office/drawing/2014/main" id="{F54EC7C5-EE17-CE2D-2ADF-0C80C274CC43}"/>
              </a:ext>
            </a:extLst>
          </p:cNvPr>
          <p:cNvPicPr>
            <a:picLocks noChangeAspect="1"/>
          </p:cNvPicPr>
          <p:nvPr/>
        </p:nvPicPr>
        <p:blipFill>
          <a:blip r:embed="rId2"/>
          <a:srcRect r="16923" b="-1919"/>
          <a:stretch/>
        </p:blipFill>
        <p:spPr>
          <a:xfrm>
            <a:off x="6189243" y="543010"/>
            <a:ext cx="5733047" cy="2964331"/>
          </a:xfrm>
          <a:prstGeom prst="rect">
            <a:avLst/>
          </a:prstGeom>
        </p:spPr>
      </p:pic>
      <p:pic>
        <p:nvPicPr>
          <p:cNvPr id="5" name="Picture 4">
            <a:extLst>
              <a:ext uri="{FF2B5EF4-FFF2-40B4-BE49-F238E27FC236}">
                <a16:creationId xmlns:a16="http://schemas.microsoft.com/office/drawing/2014/main" id="{51FEDD93-1B4D-6ECA-44C5-657FCCE8608F}"/>
              </a:ext>
            </a:extLst>
          </p:cNvPr>
          <p:cNvPicPr>
            <a:picLocks noChangeAspect="1"/>
          </p:cNvPicPr>
          <p:nvPr/>
        </p:nvPicPr>
        <p:blipFill>
          <a:blip r:embed="rId3"/>
          <a:stretch>
            <a:fillRect/>
          </a:stretch>
        </p:blipFill>
        <p:spPr>
          <a:xfrm>
            <a:off x="8741411" y="3429000"/>
            <a:ext cx="2529013" cy="2141621"/>
          </a:xfrm>
          <a:prstGeom prst="rect">
            <a:avLst/>
          </a:prstGeom>
        </p:spPr>
      </p:pic>
    </p:spTree>
    <p:extLst>
      <p:ext uri="{BB962C8B-B14F-4D97-AF65-F5344CB8AC3E}">
        <p14:creationId xmlns:p14="http://schemas.microsoft.com/office/powerpoint/2010/main" val="336204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14B6DD-16DD-CF35-A827-10F2A43F1DC5}"/>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648DA458-1DE4-3813-6364-BD74E08B1F73}"/>
              </a:ext>
            </a:extLst>
          </p:cNvPr>
          <p:cNvSpPr txBox="1">
            <a:spLocks/>
          </p:cNvSpPr>
          <p:nvPr/>
        </p:nvSpPr>
        <p:spPr>
          <a:xfrm>
            <a:off x="0" y="1"/>
            <a:ext cx="12191999" cy="344774"/>
          </a:xfrm>
          <a:prstGeom prst="rect">
            <a:avLst/>
          </a:prstGeom>
          <a:solidFill>
            <a:srgbClr val="0070C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800" b="1" dirty="0">
                <a:solidFill>
                  <a:schemeClr val="bg1"/>
                </a:solidFill>
                <a:latin typeface="Century Gothic" panose="020B0502020202020204" pitchFamily="34" charset="0"/>
                <a:ea typeface="Calibri" panose="020F0502020204030204" pitchFamily="34" charset="0"/>
                <a:cs typeface="Times New Roman" panose="02020603050405020304" pitchFamily="18" charset="0"/>
              </a:rPr>
              <a:t>7.8 Reproduction KO</a:t>
            </a:r>
            <a:endParaRPr lang="en-GB" sz="2800" dirty="0">
              <a:solidFill>
                <a:schemeClr val="bg1"/>
              </a:solidFill>
            </a:endParaRPr>
          </a:p>
        </p:txBody>
      </p:sp>
      <p:sp>
        <p:nvSpPr>
          <p:cNvPr id="4" name="TextBox 3">
            <a:extLst>
              <a:ext uri="{FF2B5EF4-FFF2-40B4-BE49-F238E27FC236}">
                <a16:creationId xmlns:a16="http://schemas.microsoft.com/office/drawing/2014/main" id="{D19BC9FB-DE7C-3E65-5FA8-C1F3D8C33AAB}"/>
              </a:ext>
            </a:extLst>
          </p:cNvPr>
          <p:cNvSpPr txBox="1"/>
          <p:nvPr/>
        </p:nvSpPr>
        <p:spPr>
          <a:xfrm>
            <a:off x="186488" y="542562"/>
            <a:ext cx="5909511" cy="230832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buNone/>
            </a:pPr>
            <a:r>
              <a:rPr lang="en-GB" b="1" dirty="0"/>
              <a:t>7. Types of Reproduction</a:t>
            </a:r>
          </a:p>
          <a:p>
            <a:pPr>
              <a:buFont typeface="Arial" panose="020B0604020202020204" pitchFamily="34" charset="0"/>
              <a:buChar char="•"/>
            </a:pPr>
            <a:r>
              <a:rPr lang="en-GB" b="1" dirty="0"/>
              <a:t>Sexual reproduction</a:t>
            </a:r>
            <a:r>
              <a:rPr lang="en-GB" dirty="0"/>
              <a:t> – involves two parents, produces variation.</a:t>
            </a:r>
          </a:p>
          <a:p>
            <a:pPr>
              <a:buFont typeface="Arial" panose="020B0604020202020204" pitchFamily="34" charset="0"/>
              <a:buChar char="•"/>
            </a:pPr>
            <a:r>
              <a:rPr lang="en-GB" b="1" dirty="0"/>
              <a:t>Asexual reproduction</a:t>
            </a:r>
            <a:r>
              <a:rPr lang="en-GB" dirty="0"/>
              <a:t> – one parent, identical offspring.</a:t>
            </a:r>
          </a:p>
          <a:p>
            <a:pPr>
              <a:buNone/>
            </a:pPr>
            <a:r>
              <a:rPr lang="en-GB" b="1" dirty="0"/>
              <a:t>Plants</a:t>
            </a:r>
            <a:endParaRPr lang="en-GB" dirty="0"/>
          </a:p>
          <a:p>
            <a:pPr>
              <a:buFont typeface="Arial" panose="020B0604020202020204" pitchFamily="34" charset="0"/>
              <a:buChar char="•"/>
            </a:pPr>
            <a:r>
              <a:rPr lang="en-GB" b="1" dirty="0"/>
              <a:t>Pollination</a:t>
            </a:r>
            <a:r>
              <a:rPr lang="en-GB" dirty="0"/>
              <a:t> – pollen transferred to stigma</a:t>
            </a:r>
          </a:p>
          <a:p>
            <a:pPr>
              <a:buFont typeface="Arial" panose="020B0604020202020204" pitchFamily="34" charset="0"/>
              <a:buChar char="•"/>
            </a:pPr>
            <a:r>
              <a:rPr lang="en-GB" b="1" dirty="0"/>
              <a:t>Fertilisation</a:t>
            </a:r>
            <a:r>
              <a:rPr lang="en-GB" dirty="0"/>
              <a:t> – pollen nucleus joins egg</a:t>
            </a:r>
          </a:p>
          <a:p>
            <a:pPr>
              <a:buFont typeface="Arial" panose="020B0604020202020204" pitchFamily="34" charset="0"/>
              <a:buChar char="•"/>
            </a:pPr>
            <a:r>
              <a:rPr lang="en-GB" b="1" dirty="0"/>
              <a:t>Germination</a:t>
            </a:r>
            <a:r>
              <a:rPr lang="en-GB" dirty="0"/>
              <a:t> – seed begins to grow</a:t>
            </a:r>
          </a:p>
        </p:txBody>
      </p:sp>
      <p:sp>
        <p:nvSpPr>
          <p:cNvPr id="8" name="TextBox 7">
            <a:extLst>
              <a:ext uri="{FF2B5EF4-FFF2-40B4-BE49-F238E27FC236}">
                <a16:creationId xmlns:a16="http://schemas.microsoft.com/office/drawing/2014/main" id="{D1FF57BF-D713-A178-3840-1A3386C3434B}"/>
              </a:ext>
            </a:extLst>
          </p:cNvPr>
          <p:cNvSpPr txBox="1"/>
          <p:nvPr/>
        </p:nvSpPr>
        <p:spPr>
          <a:xfrm>
            <a:off x="7044489" y="5825474"/>
            <a:ext cx="5011152" cy="923330"/>
          </a:xfrm>
          <a:prstGeom prst="rect">
            <a:avLst/>
          </a:prstGeom>
          <a:solidFill>
            <a:schemeClr val="tx2">
              <a:lumMod val="10000"/>
              <a:lumOff val="90000"/>
            </a:schemeClr>
          </a:solidFill>
        </p:spPr>
        <p:txBody>
          <a:bodyPr wrap="square">
            <a:spAutoFit/>
          </a:bodyPr>
          <a:lstStyle/>
          <a:p>
            <a:pPr>
              <a:buNone/>
            </a:pPr>
            <a:r>
              <a:rPr lang="en-GB" dirty="0"/>
              <a:t>🔴 </a:t>
            </a:r>
            <a:r>
              <a:rPr lang="en-GB" b="1" dirty="0"/>
              <a:t>Common Misconceptions</a:t>
            </a:r>
            <a:endParaRPr lang="en-GB" dirty="0"/>
          </a:p>
          <a:p>
            <a:pPr>
              <a:buFont typeface="Arial" panose="020B0604020202020204" pitchFamily="34" charset="0"/>
              <a:buChar char="•"/>
            </a:pPr>
            <a:r>
              <a:rPr lang="en-GB" dirty="0"/>
              <a:t>Plants do not reproduce sexually</a:t>
            </a:r>
          </a:p>
          <a:p>
            <a:pPr>
              <a:buFont typeface="Arial" panose="020B0604020202020204" pitchFamily="34" charset="0"/>
              <a:buChar char="•"/>
            </a:pPr>
            <a:r>
              <a:rPr lang="en-GB" dirty="0"/>
              <a:t>Pollination and fertilisation are the same</a:t>
            </a:r>
          </a:p>
        </p:txBody>
      </p:sp>
      <p:pic>
        <p:nvPicPr>
          <p:cNvPr id="2" name="Picture 1">
            <a:extLst>
              <a:ext uri="{FF2B5EF4-FFF2-40B4-BE49-F238E27FC236}">
                <a16:creationId xmlns:a16="http://schemas.microsoft.com/office/drawing/2014/main" id="{5B30DD7E-86E9-B855-D61B-E73E6C420F5E}"/>
              </a:ext>
            </a:extLst>
          </p:cNvPr>
          <p:cNvPicPr>
            <a:picLocks noChangeAspect="1"/>
          </p:cNvPicPr>
          <p:nvPr/>
        </p:nvPicPr>
        <p:blipFill>
          <a:blip r:embed="rId2"/>
          <a:stretch>
            <a:fillRect/>
          </a:stretch>
        </p:blipFill>
        <p:spPr>
          <a:xfrm>
            <a:off x="387903" y="3065714"/>
            <a:ext cx="2335325" cy="2025240"/>
          </a:xfrm>
          <a:prstGeom prst="rect">
            <a:avLst/>
          </a:prstGeom>
        </p:spPr>
      </p:pic>
      <p:sp>
        <p:nvSpPr>
          <p:cNvPr id="5" name="TextBox 4">
            <a:extLst>
              <a:ext uri="{FF2B5EF4-FFF2-40B4-BE49-F238E27FC236}">
                <a16:creationId xmlns:a16="http://schemas.microsoft.com/office/drawing/2014/main" id="{59AF71E6-55C4-4BB1-18FF-AB15C820B827}"/>
              </a:ext>
            </a:extLst>
          </p:cNvPr>
          <p:cNvSpPr txBox="1"/>
          <p:nvPr/>
        </p:nvSpPr>
        <p:spPr>
          <a:xfrm>
            <a:off x="3071571" y="3119646"/>
            <a:ext cx="2939143" cy="1600438"/>
          </a:xfrm>
          <a:prstGeom prst="rect">
            <a:avLst/>
          </a:prstGeom>
          <a:noFill/>
          <a:ln w="28575">
            <a:solidFill>
              <a:schemeClr val="tx1"/>
            </a:solidFill>
          </a:ln>
        </p:spPr>
        <p:txBody>
          <a:bodyPr wrap="square">
            <a:spAutoFit/>
          </a:bodyPr>
          <a:lstStyle/>
          <a:p>
            <a:r>
              <a:rPr lang="en-GB" sz="1400" dirty="0"/>
              <a:t>Sexual </a:t>
            </a:r>
            <a:r>
              <a:rPr lang="en-GB" sz="1400" b="1" dirty="0">
                <a:solidFill>
                  <a:srgbClr val="0070C0"/>
                </a:solidFill>
              </a:rPr>
              <a:t>reproduction in plan</a:t>
            </a:r>
            <a:r>
              <a:rPr lang="en-GB" sz="1400" dirty="0"/>
              <a:t>ts is how plants  make seeds to grow new plants. It happens when pollen from the male part of one flower (called the anther) meets the egg inside the female part of another flower (called the ovary).</a:t>
            </a:r>
          </a:p>
        </p:txBody>
      </p:sp>
      <p:sp>
        <p:nvSpPr>
          <p:cNvPr id="7" name="TextBox 6">
            <a:extLst>
              <a:ext uri="{FF2B5EF4-FFF2-40B4-BE49-F238E27FC236}">
                <a16:creationId xmlns:a16="http://schemas.microsoft.com/office/drawing/2014/main" id="{D5F81953-160A-91FA-5504-819C3638B51A}"/>
              </a:ext>
            </a:extLst>
          </p:cNvPr>
          <p:cNvSpPr txBox="1"/>
          <p:nvPr/>
        </p:nvSpPr>
        <p:spPr>
          <a:xfrm>
            <a:off x="136359" y="5134451"/>
            <a:ext cx="6161315" cy="1600438"/>
          </a:xfrm>
          <a:prstGeom prst="rect">
            <a:avLst/>
          </a:prstGeom>
          <a:noFill/>
          <a:ln w="28575">
            <a:solidFill>
              <a:schemeClr val="tx1"/>
            </a:solidFill>
          </a:ln>
        </p:spPr>
        <p:txBody>
          <a:bodyPr wrap="square">
            <a:spAutoFit/>
          </a:bodyPr>
          <a:lstStyle/>
          <a:p>
            <a:r>
              <a:rPr lang="en-GB" sz="1400" b="1" dirty="0">
                <a:solidFill>
                  <a:srgbClr val="0070C0"/>
                </a:solidFill>
              </a:rPr>
              <a:t>Pollination: </a:t>
            </a:r>
            <a:r>
              <a:rPr lang="en-GB" sz="1400" dirty="0"/>
              <a:t>Pollen is moved from one flower to another by the wind, insects like bees, or animals.</a:t>
            </a:r>
            <a:endParaRPr lang="en-GB" sz="1400" b="1" dirty="0">
              <a:solidFill>
                <a:srgbClr val="0070C0"/>
              </a:solidFill>
            </a:endParaRPr>
          </a:p>
          <a:p>
            <a:r>
              <a:rPr lang="en-GB" sz="1400" b="1" dirty="0">
                <a:solidFill>
                  <a:srgbClr val="0070C0"/>
                </a:solidFill>
              </a:rPr>
              <a:t>Fertilization: </a:t>
            </a:r>
            <a:r>
              <a:rPr lang="en-GB" sz="1400" dirty="0"/>
              <a:t>When the pollen reaches the ovary, it joins with the egg. This creates a seed.</a:t>
            </a:r>
          </a:p>
          <a:p>
            <a:r>
              <a:rPr lang="en-GB" sz="1400" b="1" dirty="0">
                <a:solidFill>
                  <a:srgbClr val="0070C0"/>
                </a:solidFill>
              </a:rPr>
              <a:t>Seed Formation: </a:t>
            </a:r>
            <a:r>
              <a:rPr lang="en-GB" sz="1400" dirty="0"/>
              <a:t>The seed grows inside the fruit, which protects it.</a:t>
            </a:r>
          </a:p>
          <a:p>
            <a:r>
              <a:rPr lang="en-GB" sz="1400" b="1" dirty="0">
                <a:solidFill>
                  <a:srgbClr val="0070C0"/>
                </a:solidFill>
              </a:rPr>
              <a:t>New Plant Growth</a:t>
            </a:r>
            <a:r>
              <a:rPr lang="en-GB" sz="1400" dirty="0"/>
              <a:t>: When the seed is planted in the soil, it can grow into a new plant.</a:t>
            </a:r>
          </a:p>
        </p:txBody>
      </p:sp>
      <p:pic>
        <p:nvPicPr>
          <p:cNvPr id="9" name="Picture 8">
            <a:extLst>
              <a:ext uri="{FF2B5EF4-FFF2-40B4-BE49-F238E27FC236}">
                <a16:creationId xmlns:a16="http://schemas.microsoft.com/office/drawing/2014/main" id="{EE08FBCB-B16B-A8F0-B654-20C7DBC7687C}"/>
              </a:ext>
            </a:extLst>
          </p:cNvPr>
          <p:cNvPicPr>
            <a:picLocks noChangeAspect="1"/>
          </p:cNvPicPr>
          <p:nvPr/>
        </p:nvPicPr>
        <p:blipFill>
          <a:blip r:embed="rId3"/>
          <a:stretch>
            <a:fillRect/>
          </a:stretch>
        </p:blipFill>
        <p:spPr>
          <a:xfrm>
            <a:off x="7453469" y="344775"/>
            <a:ext cx="4193190" cy="2503581"/>
          </a:xfrm>
          <a:prstGeom prst="rect">
            <a:avLst/>
          </a:prstGeom>
        </p:spPr>
      </p:pic>
      <p:pic>
        <p:nvPicPr>
          <p:cNvPr id="10" name="Picture 9">
            <a:extLst>
              <a:ext uri="{FF2B5EF4-FFF2-40B4-BE49-F238E27FC236}">
                <a16:creationId xmlns:a16="http://schemas.microsoft.com/office/drawing/2014/main" id="{CEF67C3C-AB29-C088-E7E1-3B025683E659}"/>
              </a:ext>
            </a:extLst>
          </p:cNvPr>
          <p:cNvPicPr>
            <a:picLocks noChangeAspect="1"/>
          </p:cNvPicPr>
          <p:nvPr/>
        </p:nvPicPr>
        <p:blipFill>
          <a:blip r:embed="rId4"/>
          <a:stretch>
            <a:fillRect/>
          </a:stretch>
        </p:blipFill>
        <p:spPr>
          <a:xfrm>
            <a:off x="7618119" y="3016768"/>
            <a:ext cx="3334415" cy="2503581"/>
          </a:xfrm>
          <a:prstGeom prst="rect">
            <a:avLst/>
          </a:prstGeom>
        </p:spPr>
      </p:pic>
    </p:spTree>
    <p:extLst>
      <p:ext uri="{BB962C8B-B14F-4D97-AF65-F5344CB8AC3E}">
        <p14:creationId xmlns:p14="http://schemas.microsoft.com/office/powerpoint/2010/main" val="16822914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CE039-571A-2011-3291-F628660448F1}"/>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0AC2E984-892D-31A3-E107-8AB778AC5A4D}"/>
              </a:ext>
            </a:extLst>
          </p:cNvPr>
          <p:cNvSpPr txBox="1">
            <a:spLocks/>
          </p:cNvSpPr>
          <p:nvPr/>
        </p:nvSpPr>
        <p:spPr>
          <a:xfrm>
            <a:off x="0" y="1"/>
            <a:ext cx="12191999" cy="344774"/>
          </a:xfrm>
          <a:prstGeom prst="rect">
            <a:avLst/>
          </a:prstGeom>
          <a:solidFill>
            <a:srgbClr val="0070C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800" b="1" dirty="0">
                <a:solidFill>
                  <a:schemeClr val="bg1"/>
                </a:solidFill>
                <a:latin typeface="Century Gothic" panose="020B0502020202020204" pitchFamily="34" charset="0"/>
                <a:ea typeface="Calibri" panose="020F0502020204030204" pitchFamily="34" charset="0"/>
                <a:cs typeface="Times New Roman" panose="02020603050405020304" pitchFamily="18" charset="0"/>
              </a:rPr>
              <a:t>7.8 Reproduction KO</a:t>
            </a:r>
            <a:endParaRPr lang="en-GB" sz="2800" dirty="0">
              <a:solidFill>
                <a:schemeClr val="bg1"/>
              </a:solidFill>
            </a:endParaRPr>
          </a:p>
        </p:txBody>
      </p:sp>
      <p:sp>
        <p:nvSpPr>
          <p:cNvPr id="4" name="TextBox 3">
            <a:extLst>
              <a:ext uri="{FF2B5EF4-FFF2-40B4-BE49-F238E27FC236}">
                <a16:creationId xmlns:a16="http://schemas.microsoft.com/office/drawing/2014/main" id="{50072191-DABA-58BA-4A26-6A9E46D997D2}"/>
              </a:ext>
            </a:extLst>
          </p:cNvPr>
          <p:cNvSpPr txBox="1"/>
          <p:nvPr/>
        </p:nvSpPr>
        <p:spPr>
          <a:xfrm>
            <a:off x="311389" y="344775"/>
            <a:ext cx="5733048" cy="424731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buNone/>
            </a:pPr>
            <a:r>
              <a:rPr lang="en-GB" b="1" dirty="0"/>
              <a:t>Key Questions to Probe Understanding</a:t>
            </a:r>
          </a:p>
          <a:p>
            <a:pPr marL="342900" indent="-342900">
              <a:buFont typeface="+mj-lt"/>
              <a:buAutoNum type="arabicPeriod"/>
            </a:pPr>
            <a:r>
              <a:rPr lang="en-GB" dirty="0"/>
              <a:t>What is the difference between puberty and adolescence?</a:t>
            </a:r>
          </a:p>
          <a:p>
            <a:pPr marL="342900" indent="-342900">
              <a:buFont typeface="+mj-lt"/>
              <a:buAutoNum type="arabicPeriod"/>
            </a:pPr>
            <a:r>
              <a:rPr lang="en-GB" dirty="0"/>
              <a:t>How do male and female reproductive systems differ?</a:t>
            </a:r>
          </a:p>
          <a:p>
            <a:pPr marL="342900" indent="-342900">
              <a:buFont typeface="+mj-lt"/>
              <a:buAutoNum type="arabicPeriod"/>
            </a:pPr>
            <a:r>
              <a:rPr lang="en-GB" dirty="0"/>
              <a:t>What happens during ovulation?</a:t>
            </a:r>
          </a:p>
          <a:p>
            <a:pPr marL="342900" indent="-342900">
              <a:buFont typeface="+mj-lt"/>
              <a:buAutoNum type="arabicPeriod"/>
            </a:pPr>
            <a:r>
              <a:rPr lang="en-GB" dirty="0"/>
              <a:t>Where does fertilisation occur and why?</a:t>
            </a:r>
          </a:p>
          <a:p>
            <a:pPr marL="342900" indent="-342900">
              <a:buFont typeface="+mj-lt"/>
              <a:buAutoNum type="arabicPeriod"/>
            </a:pPr>
            <a:r>
              <a:rPr lang="en-GB" dirty="0"/>
              <a:t>Why are sperm and eggs adapted differently?</a:t>
            </a:r>
          </a:p>
          <a:p>
            <a:pPr marL="342900" indent="-342900">
              <a:buFont typeface="+mj-lt"/>
              <a:buAutoNum type="arabicPeriod"/>
            </a:pPr>
            <a:r>
              <a:rPr lang="en-GB" dirty="0"/>
              <a:t>Why might people choose to use contraception?</a:t>
            </a:r>
          </a:p>
          <a:p>
            <a:pPr marL="342900" indent="-342900">
              <a:buFont typeface="+mj-lt"/>
              <a:buAutoNum type="arabicPeriod"/>
            </a:pPr>
            <a:r>
              <a:rPr lang="en-GB" dirty="0"/>
              <a:t>How is a foetus protected during pregnancy?</a:t>
            </a:r>
          </a:p>
          <a:p>
            <a:pPr marL="342900" indent="-342900">
              <a:buFont typeface="+mj-lt"/>
              <a:buAutoNum type="arabicPeriod"/>
            </a:pPr>
            <a:r>
              <a:rPr lang="en-GB" dirty="0"/>
              <a:t>How does sexual reproduction differ from asexual reproduction?</a:t>
            </a:r>
          </a:p>
          <a:p>
            <a:pPr marL="342900" indent="-342900">
              <a:buFont typeface="+mj-lt"/>
              <a:buAutoNum type="arabicPeriod"/>
            </a:pPr>
            <a:r>
              <a:rPr lang="en-GB" dirty="0"/>
              <a:t>What is the difference between pollination and fertilisation?</a:t>
            </a:r>
          </a:p>
          <a:p>
            <a:pPr marL="342900" indent="-342900">
              <a:buFont typeface="+mj-lt"/>
              <a:buAutoNum type="arabicPeriod"/>
            </a:pPr>
            <a:r>
              <a:rPr lang="en-GB" dirty="0"/>
              <a:t>Why is variation important?</a:t>
            </a:r>
          </a:p>
        </p:txBody>
      </p:sp>
      <p:graphicFrame>
        <p:nvGraphicFramePr>
          <p:cNvPr id="2" name="Table 1">
            <a:extLst>
              <a:ext uri="{FF2B5EF4-FFF2-40B4-BE49-F238E27FC236}">
                <a16:creationId xmlns:a16="http://schemas.microsoft.com/office/drawing/2014/main" id="{7B0A2BEB-EA88-4378-2AF6-01433F568A2C}"/>
              </a:ext>
            </a:extLst>
          </p:cNvPr>
          <p:cNvGraphicFramePr>
            <a:graphicFrameLocks noGrp="1"/>
          </p:cNvGraphicFramePr>
          <p:nvPr>
            <p:extLst>
              <p:ext uri="{D42A27DB-BD31-4B8C-83A1-F6EECF244321}">
                <p14:modId xmlns:p14="http://schemas.microsoft.com/office/powerpoint/2010/main" val="2938430902"/>
              </p:ext>
            </p:extLst>
          </p:nvPr>
        </p:nvGraphicFramePr>
        <p:xfrm>
          <a:off x="6355825" y="344775"/>
          <a:ext cx="5649686" cy="6315562"/>
        </p:xfrm>
        <a:graphic>
          <a:graphicData uri="http://schemas.openxmlformats.org/drawingml/2006/table">
            <a:tbl>
              <a:tblPr firstRow="1" bandRow="1">
                <a:tableStyleId>{5940675A-B579-460E-94D1-54222C63F5DA}</a:tableStyleId>
              </a:tblPr>
              <a:tblGrid>
                <a:gridCol w="1534886">
                  <a:extLst>
                    <a:ext uri="{9D8B030D-6E8A-4147-A177-3AD203B41FA5}">
                      <a16:colId xmlns:a16="http://schemas.microsoft.com/office/drawing/2014/main" val="1413036221"/>
                    </a:ext>
                  </a:extLst>
                </a:gridCol>
                <a:gridCol w="4114800">
                  <a:extLst>
                    <a:ext uri="{9D8B030D-6E8A-4147-A177-3AD203B41FA5}">
                      <a16:colId xmlns:a16="http://schemas.microsoft.com/office/drawing/2014/main" val="930357834"/>
                    </a:ext>
                  </a:extLst>
                </a:gridCol>
              </a:tblGrid>
              <a:tr h="379792">
                <a:tc>
                  <a:txBody>
                    <a:bodyPr/>
                    <a:lstStyle/>
                    <a:p>
                      <a:r>
                        <a:rPr lang="en-GB" sz="1500" dirty="0">
                          <a:latin typeface="+mn-lt"/>
                        </a:rPr>
                        <a:t>Key Word</a:t>
                      </a:r>
                    </a:p>
                  </a:txBody>
                  <a:tcPr>
                    <a:solidFill>
                      <a:schemeClr val="accent4">
                        <a:lumMod val="20000"/>
                        <a:lumOff val="80000"/>
                      </a:schemeClr>
                    </a:solidFill>
                  </a:tcPr>
                </a:tc>
                <a:tc>
                  <a:txBody>
                    <a:bodyPr/>
                    <a:lstStyle/>
                    <a:p>
                      <a:r>
                        <a:rPr lang="en-GB" sz="1500" dirty="0">
                          <a:latin typeface="+mn-lt"/>
                        </a:rPr>
                        <a:t>Definition</a:t>
                      </a:r>
                    </a:p>
                  </a:txBody>
                  <a:tcPr>
                    <a:solidFill>
                      <a:schemeClr val="accent4">
                        <a:lumMod val="20000"/>
                        <a:lumOff val="80000"/>
                      </a:schemeClr>
                    </a:solidFill>
                  </a:tcPr>
                </a:tc>
                <a:extLst>
                  <a:ext uri="{0D108BD9-81ED-4DB2-BD59-A6C34878D82A}">
                    <a16:rowId xmlns:a16="http://schemas.microsoft.com/office/drawing/2014/main" val="547652530"/>
                  </a:ext>
                </a:extLst>
              </a:tr>
              <a:tr h="367242">
                <a:tc>
                  <a:txBody>
                    <a:bodyPr/>
                    <a:lstStyle/>
                    <a:p>
                      <a:r>
                        <a:rPr lang="en-GB" sz="1500" b="1" i="1" dirty="0">
                          <a:solidFill>
                            <a:schemeClr val="accent1">
                              <a:lumMod val="75000"/>
                            </a:schemeClr>
                          </a:solidFill>
                          <a:latin typeface="+mn-lt"/>
                        </a:rPr>
                        <a:t>DNA</a:t>
                      </a:r>
                    </a:p>
                  </a:txBody>
                  <a:tcPr/>
                </a:tc>
                <a:tc>
                  <a:txBody>
                    <a:bodyPr/>
                    <a:lstStyle/>
                    <a:p>
                      <a:r>
                        <a:rPr lang="en-GB" sz="1500" dirty="0">
                          <a:latin typeface="+mn-lt"/>
                        </a:rPr>
                        <a:t>Store of genetic information for all living things</a:t>
                      </a:r>
                    </a:p>
                  </a:txBody>
                  <a:tcPr/>
                </a:tc>
                <a:extLst>
                  <a:ext uri="{0D108BD9-81ED-4DB2-BD59-A6C34878D82A}">
                    <a16:rowId xmlns:a16="http://schemas.microsoft.com/office/drawing/2014/main" val="86429938"/>
                  </a:ext>
                </a:extLst>
              </a:tr>
              <a:tr h="367242">
                <a:tc>
                  <a:txBody>
                    <a:bodyPr/>
                    <a:lstStyle/>
                    <a:p>
                      <a:r>
                        <a:rPr lang="en-GB" sz="1500" b="1" i="1" dirty="0">
                          <a:solidFill>
                            <a:schemeClr val="accent1">
                              <a:lumMod val="75000"/>
                            </a:schemeClr>
                          </a:solidFill>
                          <a:latin typeface="+mn-lt"/>
                        </a:rPr>
                        <a:t>Chromosome</a:t>
                      </a:r>
                    </a:p>
                  </a:txBody>
                  <a:tcPr/>
                </a:tc>
                <a:tc>
                  <a:txBody>
                    <a:bodyPr/>
                    <a:lstStyle/>
                    <a:p>
                      <a:r>
                        <a:rPr lang="en-GB" sz="1500" b="0" i="0" kern="1200" dirty="0">
                          <a:solidFill>
                            <a:schemeClr val="tx1"/>
                          </a:solidFill>
                          <a:effectLst/>
                          <a:latin typeface="+mn-lt"/>
                          <a:ea typeface="+mn-ea"/>
                          <a:cs typeface="+mn-cs"/>
                        </a:rPr>
                        <a:t>A coiled structure of DNA found in the nucleus of cells made from many genes.</a:t>
                      </a:r>
                      <a:endParaRPr lang="en-GB" sz="1500" dirty="0">
                        <a:latin typeface="+mn-lt"/>
                      </a:endParaRPr>
                    </a:p>
                  </a:txBody>
                  <a:tcPr/>
                </a:tc>
                <a:extLst>
                  <a:ext uri="{0D108BD9-81ED-4DB2-BD59-A6C34878D82A}">
                    <a16:rowId xmlns:a16="http://schemas.microsoft.com/office/drawing/2014/main" val="1566078960"/>
                  </a:ext>
                </a:extLst>
              </a:tr>
              <a:tr h="367242">
                <a:tc>
                  <a:txBody>
                    <a:bodyPr/>
                    <a:lstStyle/>
                    <a:p>
                      <a:r>
                        <a:rPr lang="en-GB" sz="1500" b="1" i="1" dirty="0">
                          <a:solidFill>
                            <a:schemeClr val="accent1">
                              <a:lumMod val="75000"/>
                            </a:schemeClr>
                          </a:solidFill>
                          <a:latin typeface="+mn-lt"/>
                        </a:rPr>
                        <a:t>Gene</a:t>
                      </a:r>
                    </a:p>
                  </a:txBody>
                  <a:tcPr/>
                </a:tc>
                <a:tc>
                  <a:txBody>
                    <a:bodyPr/>
                    <a:lstStyle/>
                    <a:p>
                      <a:r>
                        <a:rPr lang="en-GB" sz="1500" b="0" i="0" kern="1200" dirty="0">
                          <a:solidFill>
                            <a:schemeClr val="tx1"/>
                          </a:solidFill>
                          <a:effectLst/>
                          <a:latin typeface="+mn-lt"/>
                          <a:ea typeface="+mn-ea"/>
                          <a:cs typeface="+mn-cs"/>
                        </a:rPr>
                        <a:t>A small section of DNA that gives a characteristic.</a:t>
                      </a:r>
                      <a:endParaRPr lang="en-GB" sz="1500" dirty="0">
                        <a:latin typeface="+mn-lt"/>
                      </a:endParaRPr>
                    </a:p>
                  </a:txBody>
                  <a:tcPr/>
                </a:tc>
                <a:extLst>
                  <a:ext uri="{0D108BD9-81ED-4DB2-BD59-A6C34878D82A}">
                    <a16:rowId xmlns:a16="http://schemas.microsoft.com/office/drawing/2014/main" val="1097166159"/>
                  </a:ext>
                </a:extLst>
              </a:tr>
              <a:tr h="367242">
                <a:tc>
                  <a:txBody>
                    <a:bodyPr/>
                    <a:lstStyle/>
                    <a:p>
                      <a:r>
                        <a:rPr lang="en-GB" sz="1500" b="1" i="1" dirty="0">
                          <a:solidFill>
                            <a:schemeClr val="accent1">
                              <a:lumMod val="75000"/>
                            </a:schemeClr>
                          </a:solidFill>
                          <a:latin typeface="+mn-lt"/>
                        </a:rPr>
                        <a:t>Genome</a:t>
                      </a:r>
                    </a:p>
                  </a:txBody>
                  <a:tcPr/>
                </a:tc>
                <a:tc>
                  <a:txBody>
                    <a:bodyPr/>
                    <a:lstStyle/>
                    <a:p>
                      <a:r>
                        <a:rPr lang="en-GB" sz="1500" b="0" i="0" kern="1200" dirty="0">
                          <a:solidFill>
                            <a:schemeClr val="tx1"/>
                          </a:solidFill>
                          <a:effectLst/>
                          <a:latin typeface="+mn-lt"/>
                          <a:ea typeface="+mn-ea"/>
                          <a:cs typeface="+mn-cs"/>
                        </a:rPr>
                        <a:t>The complete set of DNA found in an organism.</a:t>
                      </a:r>
                      <a:endParaRPr lang="en-GB" sz="1500" dirty="0">
                        <a:latin typeface="+mn-lt"/>
                      </a:endParaRPr>
                    </a:p>
                  </a:txBody>
                  <a:tcPr/>
                </a:tc>
                <a:extLst>
                  <a:ext uri="{0D108BD9-81ED-4DB2-BD59-A6C34878D82A}">
                    <a16:rowId xmlns:a16="http://schemas.microsoft.com/office/drawing/2014/main" val="2361704187"/>
                  </a:ext>
                </a:extLst>
              </a:tr>
              <a:tr h="367242">
                <a:tc>
                  <a:txBody>
                    <a:bodyPr/>
                    <a:lstStyle/>
                    <a:p>
                      <a:r>
                        <a:rPr lang="en-GB" sz="1500" b="1" i="1" dirty="0">
                          <a:solidFill>
                            <a:schemeClr val="accent1">
                              <a:lumMod val="75000"/>
                            </a:schemeClr>
                          </a:solidFill>
                          <a:latin typeface="+mn-lt"/>
                        </a:rPr>
                        <a:t>Genetic Engineering</a:t>
                      </a:r>
                    </a:p>
                  </a:txBody>
                  <a:tcPr/>
                </a:tc>
                <a:tc>
                  <a:txBody>
                    <a:bodyPr/>
                    <a:lstStyle/>
                    <a:p>
                      <a:r>
                        <a:rPr lang="en-GB" sz="1500" b="0" i="0" kern="1200" dirty="0">
                          <a:solidFill>
                            <a:schemeClr val="tx1"/>
                          </a:solidFill>
                          <a:effectLst/>
                          <a:latin typeface="+mn-lt"/>
                          <a:ea typeface="+mn-ea"/>
                          <a:cs typeface="+mn-cs"/>
                        </a:rPr>
                        <a:t>Process which involves the artificial transfer of genetic information from one donor cell or organism to another.</a:t>
                      </a:r>
                      <a:endParaRPr lang="en-GB" sz="1500" dirty="0">
                        <a:latin typeface="+mn-lt"/>
                      </a:endParaRPr>
                    </a:p>
                  </a:txBody>
                  <a:tcPr/>
                </a:tc>
                <a:extLst>
                  <a:ext uri="{0D108BD9-81ED-4DB2-BD59-A6C34878D82A}">
                    <a16:rowId xmlns:a16="http://schemas.microsoft.com/office/drawing/2014/main" val="4206996905"/>
                  </a:ext>
                </a:extLst>
              </a:tr>
              <a:tr h="367242">
                <a:tc>
                  <a:txBody>
                    <a:bodyPr/>
                    <a:lstStyle/>
                    <a:p>
                      <a:r>
                        <a:rPr lang="en-GB" sz="1500" b="1" i="1" dirty="0">
                          <a:solidFill>
                            <a:schemeClr val="accent1">
                              <a:lumMod val="75000"/>
                            </a:schemeClr>
                          </a:solidFill>
                          <a:latin typeface="+mn-lt"/>
                        </a:rPr>
                        <a:t>Puberty</a:t>
                      </a:r>
                    </a:p>
                  </a:txBody>
                  <a:tcPr/>
                </a:tc>
                <a:tc>
                  <a:txBody>
                    <a:bodyPr/>
                    <a:lstStyle/>
                    <a:p>
                      <a:r>
                        <a:rPr lang="en-GB" sz="1500" b="0" i="0" kern="1200" dirty="0">
                          <a:solidFill>
                            <a:schemeClr val="tx1"/>
                          </a:solidFill>
                          <a:effectLst/>
                          <a:latin typeface="+mn-lt"/>
                          <a:ea typeface="+mn-ea"/>
                          <a:cs typeface="+mn-cs"/>
                        </a:rPr>
                        <a:t>Time during which sexual maturity happens.</a:t>
                      </a:r>
                      <a:endParaRPr lang="en-GB" sz="1500" dirty="0">
                        <a:latin typeface="+mn-lt"/>
                      </a:endParaRPr>
                    </a:p>
                  </a:txBody>
                  <a:tcPr/>
                </a:tc>
                <a:extLst>
                  <a:ext uri="{0D108BD9-81ED-4DB2-BD59-A6C34878D82A}">
                    <a16:rowId xmlns:a16="http://schemas.microsoft.com/office/drawing/2014/main" val="3838615374"/>
                  </a:ext>
                </a:extLst>
              </a:tr>
              <a:tr h="367242">
                <a:tc>
                  <a:txBody>
                    <a:bodyPr/>
                    <a:lstStyle/>
                    <a:p>
                      <a:r>
                        <a:rPr lang="en-GB" sz="1500" b="1" i="1" dirty="0">
                          <a:solidFill>
                            <a:schemeClr val="accent1">
                              <a:lumMod val="75000"/>
                            </a:schemeClr>
                          </a:solidFill>
                          <a:latin typeface="+mn-lt"/>
                        </a:rPr>
                        <a:t>Fertilisation</a:t>
                      </a:r>
                    </a:p>
                  </a:txBody>
                  <a:tcPr/>
                </a:tc>
                <a:tc>
                  <a:txBody>
                    <a:bodyPr/>
                    <a:lstStyle/>
                    <a:p>
                      <a:r>
                        <a:rPr lang="en-GB" sz="1500" b="0" i="0" kern="1200" dirty="0">
                          <a:solidFill>
                            <a:schemeClr val="tx1"/>
                          </a:solidFill>
                          <a:effectLst/>
                          <a:latin typeface="+mn-lt"/>
                          <a:ea typeface="+mn-ea"/>
                          <a:cs typeface="+mn-cs"/>
                        </a:rPr>
                        <a:t>The joining of male and female gametes</a:t>
                      </a:r>
                      <a:endParaRPr lang="en-GB" sz="1500" dirty="0">
                        <a:latin typeface="+mn-lt"/>
                      </a:endParaRPr>
                    </a:p>
                  </a:txBody>
                  <a:tcPr/>
                </a:tc>
                <a:extLst>
                  <a:ext uri="{0D108BD9-81ED-4DB2-BD59-A6C34878D82A}">
                    <a16:rowId xmlns:a16="http://schemas.microsoft.com/office/drawing/2014/main" val="1667355091"/>
                  </a:ext>
                </a:extLst>
              </a:tr>
              <a:tr h="367242">
                <a:tc>
                  <a:txBody>
                    <a:bodyPr/>
                    <a:lstStyle/>
                    <a:p>
                      <a:r>
                        <a:rPr lang="en-GB" sz="1500" b="1" i="1" dirty="0">
                          <a:solidFill>
                            <a:schemeClr val="accent1">
                              <a:lumMod val="75000"/>
                            </a:schemeClr>
                          </a:solidFill>
                          <a:latin typeface="+mn-lt"/>
                        </a:rPr>
                        <a:t>Pollination</a:t>
                      </a:r>
                    </a:p>
                  </a:txBody>
                  <a:tcPr/>
                </a:tc>
                <a:tc>
                  <a:txBody>
                    <a:bodyPr/>
                    <a:lstStyle/>
                    <a:p>
                      <a:r>
                        <a:rPr lang="en-GB" sz="1500" b="0" i="0" kern="1200" dirty="0">
                          <a:solidFill>
                            <a:schemeClr val="tx1"/>
                          </a:solidFill>
                          <a:effectLst/>
                          <a:latin typeface="+mn-lt"/>
                          <a:ea typeface="+mn-ea"/>
                          <a:cs typeface="+mn-cs"/>
                        </a:rPr>
                        <a:t>The fertilisation of flowers by the transfer of pollen from one to another.</a:t>
                      </a:r>
                      <a:endParaRPr lang="en-GB" sz="1500" dirty="0">
                        <a:latin typeface="+mn-lt"/>
                      </a:endParaRPr>
                    </a:p>
                  </a:txBody>
                  <a:tcPr/>
                </a:tc>
                <a:extLst>
                  <a:ext uri="{0D108BD9-81ED-4DB2-BD59-A6C34878D82A}">
                    <a16:rowId xmlns:a16="http://schemas.microsoft.com/office/drawing/2014/main" val="1227870926"/>
                  </a:ext>
                </a:extLst>
              </a:tr>
              <a:tr h="367242">
                <a:tc>
                  <a:txBody>
                    <a:bodyPr/>
                    <a:lstStyle/>
                    <a:p>
                      <a:r>
                        <a:rPr lang="en-GB" sz="1500" b="1" i="1" dirty="0">
                          <a:solidFill>
                            <a:schemeClr val="accent1">
                              <a:lumMod val="75000"/>
                            </a:schemeClr>
                          </a:solidFill>
                          <a:latin typeface="+mn-lt"/>
                        </a:rPr>
                        <a:t>Germination</a:t>
                      </a:r>
                    </a:p>
                  </a:txBody>
                  <a:tcPr/>
                </a:tc>
                <a:tc>
                  <a:txBody>
                    <a:bodyPr/>
                    <a:lstStyle/>
                    <a:p>
                      <a:r>
                        <a:rPr lang="en-GB" sz="1500" b="0" i="0" kern="1200" dirty="0">
                          <a:solidFill>
                            <a:schemeClr val="tx1"/>
                          </a:solidFill>
                          <a:effectLst/>
                          <a:latin typeface="+mn-lt"/>
                          <a:ea typeface="+mn-ea"/>
                          <a:cs typeface="+mn-cs"/>
                        </a:rPr>
                        <a:t>The process where seeds sprout and begin to grow.</a:t>
                      </a:r>
                      <a:endParaRPr lang="en-GB" sz="1500" dirty="0">
                        <a:latin typeface="+mn-lt"/>
                      </a:endParaRPr>
                    </a:p>
                  </a:txBody>
                  <a:tcPr/>
                </a:tc>
                <a:extLst>
                  <a:ext uri="{0D108BD9-81ED-4DB2-BD59-A6C34878D82A}">
                    <a16:rowId xmlns:a16="http://schemas.microsoft.com/office/drawing/2014/main" val="2016637014"/>
                  </a:ext>
                </a:extLst>
              </a:tr>
              <a:tr h="367242">
                <a:tc>
                  <a:txBody>
                    <a:bodyPr/>
                    <a:lstStyle/>
                    <a:p>
                      <a:r>
                        <a:rPr lang="en-GB" sz="1500" b="1" i="1" dirty="0">
                          <a:solidFill>
                            <a:schemeClr val="accent1">
                              <a:lumMod val="75000"/>
                            </a:schemeClr>
                          </a:solidFill>
                          <a:latin typeface="+mn-lt"/>
                        </a:rPr>
                        <a:t>Mitosis</a:t>
                      </a:r>
                    </a:p>
                  </a:txBody>
                  <a:tcPr/>
                </a:tc>
                <a:tc>
                  <a:txBody>
                    <a:bodyPr/>
                    <a:lstStyle/>
                    <a:p>
                      <a:r>
                        <a:rPr lang="en-GB" sz="1500" b="0" i="0" kern="1200" dirty="0">
                          <a:solidFill>
                            <a:schemeClr val="tx1"/>
                          </a:solidFill>
                          <a:effectLst/>
                          <a:latin typeface="+mn-lt"/>
                          <a:ea typeface="+mn-ea"/>
                          <a:cs typeface="+mn-cs"/>
                        </a:rPr>
                        <a:t>A type of cell division which produces daughter cells identical to the parent.</a:t>
                      </a:r>
                      <a:endParaRPr lang="en-GB" sz="1500" dirty="0">
                        <a:latin typeface="+mn-lt"/>
                      </a:endParaRPr>
                    </a:p>
                  </a:txBody>
                  <a:tcPr/>
                </a:tc>
                <a:extLst>
                  <a:ext uri="{0D108BD9-81ED-4DB2-BD59-A6C34878D82A}">
                    <a16:rowId xmlns:a16="http://schemas.microsoft.com/office/drawing/2014/main" val="2190071265"/>
                  </a:ext>
                </a:extLst>
              </a:tr>
              <a:tr h="367242">
                <a:tc>
                  <a:txBody>
                    <a:bodyPr/>
                    <a:lstStyle/>
                    <a:p>
                      <a:r>
                        <a:rPr lang="en-GB" sz="1500" b="1" i="1" dirty="0">
                          <a:solidFill>
                            <a:schemeClr val="accent1">
                              <a:lumMod val="75000"/>
                            </a:schemeClr>
                          </a:solidFill>
                          <a:latin typeface="+mn-lt"/>
                        </a:rPr>
                        <a:t>Foetus</a:t>
                      </a:r>
                    </a:p>
                  </a:txBody>
                  <a:tcPr/>
                </a:tc>
                <a:tc>
                  <a:txBody>
                    <a:bodyPr/>
                    <a:lstStyle/>
                    <a:p>
                      <a:r>
                        <a:rPr lang="en-GB" sz="1500" b="0" i="0" kern="1200" dirty="0">
                          <a:solidFill>
                            <a:schemeClr val="tx1"/>
                          </a:solidFill>
                          <a:effectLst/>
                          <a:latin typeface="+mn-lt"/>
                          <a:ea typeface="+mn-ea"/>
                          <a:cs typeface="+mn-cs"/>
                        </a:rPr>
                        <a:t>An unborn baby. </a:t>
                      </a:r>
                      <a:endParaRPr lang="en-GB" sz="1500" dirty="0">
                        <a:latin typeface="+mn-lt"/>
                      </a:endParaRPr>
                    </a:p>
                  </a:txBody>
                  <a:tcPr/>
                </a:tc>
                <a:extLst>
                  <a:ext uri="{0D108BD9-81ED-4DB2-BD59-A6C34878D82A}">
                    <a16:rowId xmlns:a16="http://schemas.microsoft.com/office/drawing/2014/main" val="2647063638"/>
                  </a:ext>
                </a:extLst>
              </a:tr>
              <a:tr h="367242">
                <a:tc>
                  <a:txBody>
                    <a:bodyPr/>
                    <a:lstStyle/>
                    <a:p>
                      <a:r>
                        <a:rPr lang="en-GB" sz="1600" b="1" i="1" dirty="0">
                          <a:solidFill>
                            <a:schemeClr val="accent1">
                              <a:lumMod val="75000"/>
                            </a:schemeClr>
                          </a:solidFill>
                          <a:latin typeface="+mn-lt"/>
                        </a:rPr>
                        <a:t>Embryo</a:t>
                      </a:r>
                    </a:p>
                  </a:txBody>
                  <a:tcPr/>
                </a:tc>
                <a:tc>
                  <a:txBody>
                    <a:bodyPr/>
                    <a:lstStyle/>
                    <a:p>
                      <a:r>
                        <a:rPr lang="en-GB" sz="1600" b="0" i="0" kern="1200" dirty="0">
                          <a:solidFill>
                            <a:schemeClr val="tx1"/>
                          </a:solidFill>
                          <a:effectLst/>
                          <a:latin typeface="+mn-lt"/>
                          <a:ea typeface="+mn-ea"/>
                          <a:cs typeface="+mn-cs"/>
                        </a:rPr>
                        <a:t>An organism in the early stages of development.</a:t>
                      </a:r>
                      <a:endParaRPr lang="en-GB" sz="1600" dirty="0">
                        <a:latin typeface="+mn-lt"/>
                      </a:endParaRPr>
                    </a:p>
                  </a:txBody>
                  <a:tcPr/>
                </a:tc>
                <a:extLst>
                  <a:ext uri="{0D108BD9-81ED-4DB2-BD59-A6C34878D82A}">
                    <a16:rowId xmlns:a16="http://schemas.microsoft.com/office/drawing/2014/main" val="3585384183"/>
                  </a:ext>
                </a:extLst>
              </a:tr>
            </a:tbl>
          </a:graphicData>
        </a:graphic>
      </p:graphicFrame>
    </p:spTree>
    <p:extLst>
      <p:ext uri="{BB962C8B-B14F-4D97-AF65-F5344CB8AC3E}">
        <p14:creationId xmlns:p14="http://schemas.microsoft.com/office/powerpoint/2010/main" val="15467724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51</TotalTime>
  <Words>806</Words>
  <Application>Microsoft Office PowerPoint</Application>
  <PresentationFormat>Widescreen</PresentationFormat>
  <Paragraphs>129</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Aptos</vt:lpstr>
      <vt:lpstr>Aptos Display</vt:lpstr>
      <vt:lpstr>Arial</vt:lpstr>
      <vt:lpstr>Century Gothic</vt:lpstr>
      <vt:lpstr>Office Theme</vt:lpstr>
      <vt:lpstr>PowerPoint Presentation</vt:lpstr>
      <vt:lpstr>PowerPoint Presentation</vt:lpstr>
      <vt:lpstr>PowerPoint Presentation</vt:lpstr>
      <vt:lpstr>PowerPoint Presentation</vt:lpstr>
      <vt:lpstr>PowerPoint Presentation</vt:lpstr>
    </vt:vector>
  </TitlesOfParts>
  <Company>Fulwood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Ms G McCormick</dc:creator>
  <cp:lastModifiedBy>Ms G McCormick</cp:lastModifiedBy>
  <cp:revision>1</cp:revision>
  <dcterms:created xsi:type="dcterms:W3CDTF">2026-01-04T15:55:18Z</dcterms:created>
  <dcterms:modified xsi:type="dcterms:W3CDTF">2026-01-04T16:46:50Z</dcterms:modified>
</cp:coreProperties>
</file>