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C6E36"/>
    <a:srgbClr val="49F62C"/>
    <a:srgbClr val="FF1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9" autoAdjust="0"/>
    <p:restoredTop sz="94660"/>
  </p:normalViewPr>
  <p:slideViewPr>
    <p:cSldViewPr snapToGrid="0">
      <p:cViewPr varScale="1">
        <p:scale>
          <a:sx n="82" d="100"/>
          <a:sy n="82" d="100"/>
        </p:scale>
        <p:origin x="6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64130A-BE90-4887-AB3E-7A38ABCDB7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2090E8C-EE8E-4E44-93BE-55031F952F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162C71-ED3D-426F-ACC8-1CEBB4F393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17-09-2024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4837C8-D0A8-40F5-8599-FA78099FC0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C16940-2572-454A-9F10-D6691C8F84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9362515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00EB7E-0B90-4904-890E-94B93DDF1B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A1A563-CC7F-4D25-BF33-5DB905B654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879F59-98D0-4C25-A801-43F18F46F4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17-09-2024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6A5812-A794-4A61-9B10-14034AF1A6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3771CA-3FF6-4209-99A7-6AD8DF329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0440044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AEF5E9-19F2-4D3D-BF5E-5A86508DEB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0A7EBB-565B-4AF1-ACE5-EB5710B617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8F710B-9B8D-43CB-AA8E-B6CACE1457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17-09-2024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1E1DB1-9803-426B-BE14-56ADB62600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B648F6-9BAA-440E-8433-AA7EFC4044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8916178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2E7CCE-0214-461B-865C-515502FC8D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7FEC5C-CF95-4CCD-8D3B-C64C28CB772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40E1E45-65B4-4CA6-BE0C-1052FD8617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2B1E59B-AAE6-43B7-BAB3-3DB39363B0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17-09-2024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9DAEC5-2D3A-42CD-B1CB-41F7960E75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6E5C1A-CBB7-41D4-B885-C547C17EA3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3693358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F523F3-1C16-4058-8B77-17E5D2D42E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643598-B9A8-4032-BE4E-3D0E0D3AB6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D249756-985B-471D-AC6A-D5C186D82B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13C9C02-F8D7-44CD-B9BD-571AB5BBE5F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2B37E2A-9CFE-4A58-B055-687A98092B9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88F6E1B-2304-40C7-AE46-B27FD7CD17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17-09-2024</a:t>
            </a:fld>
            <a:endParaRPr lang="en-IN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CEF4726-DF75-4273-A258-B51AF5AC28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2B92B71-6877-4FBB-BFFA-841863F016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935452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FA9779-F6EA-4017-9E91-D521669ECC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753243E-83AE-4BBB-A2B9-188AAD8B4C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17-09-2024</a:t>
            </a:fld>
            <a:endParaRPr lang="en-IN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C24445-A97E-46FA-817E-474E75C2B4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5AA47C-BEA7-4154-87B1-6447911BF5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3437883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A3DC695-444C-4796-BEF0-D6985A8CF7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17-09-2024</a:t>
            </a:fld>
            <a:endParaRPr lang="en-IN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CD434C0-3593-4A9C-A783-EB2CEB4A4D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DACCCA8-2AF8-4B96-909E-CCCC8AFA65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634879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95BA56-2111-4349-BB54-A0DF01D103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541AE7-79D5-4A6D-88DF-287DC2A104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6A49CD4-8D1F-44C7-8CEA-5E595A6D88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EC8252-C81E-4EF2-A7FA-9AAEB2A7BF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17-09-2024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ABA0BDB-D720-48FD-99D5-804B1E7259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49BCFD-D16D-4957-9216-B486FD49C4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7226351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34E51E-6FF0-4ED3-8975-FF33029964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B1D8E97-7D56-490B-A391-0F48DE55A17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A5CB1A2-587C-4117-9AA0-7D8B640D0EC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D0D058-DE05-4300-BB39-40D24B1A56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17-09-2024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B3C554A-BE4E-4FE1-A6C3-AE42A3A7E5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9C42726-3C62-4AC8-BAF3-0C87E25CB4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687228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86C677-8866-44D1-A4DC-8EE986049F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827B25-5F64-42C8-840A-55F296B9EF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179A7B-B4F1-4253-BA17-57FB98D1C0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17-09-2024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87148E-90D5-4726-AC45-EC7BBECA48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C1B621-199E-4F31-9355-346F7D2E36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2770906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9F16B11-6E94-4543-9367-9998D2FE76A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9B602C7-3878-4312-B515-6E47A46206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16D1C6-AFF2-46C8-AB78-5B0FD2F091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17-09-2024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5D040B-3512-4DC2-98A5-5E7FF1820C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7A9246-5C16-4A49-9D2E-74039452B5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866071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8171253-E419-4697-B4A0-42A6777758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B5D050-A07B-42BA-8FEC-8CEB9ACBBE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E0087C-A03C-4B6C-851E-23C4F59C48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0DC0FA-C663-4B9C-A45A-3301A07D7EED}" type="datetimeFigureOut">
              <a:rPr lang="en-IN" smtClean="0"/>
              <a:t>17-09-2024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E65310-2170-4030-BC8A-1286C674638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5F365D-E9BB-44A4-8959-C8D2DBB6A3D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AA83A1-6D00-4BEB-BF99-CD3D45DDF04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250204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AA1156BB-5E8C-4033-8300-19A7943BEAE9}"/>
              </a:ext>
            </a:extLst>
          </p:cNvPr>
          <p:cNvCxnSpPr/>
          <p:nvPr/>
        </p:nvCxnSpPr>
        <p:spPr>
          <a:xfrm flipH="1" flipV="1">
            <a:off x="919265" y="5195956"/>
            <a:ext cx="28620" cy="485743"/>
          </a:xfrm>
          <a:prstGeom prst="line">
            <a:avLst/>
          </a:prstGeom>
          <a:ln w="254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Rectangle 79">
            <a:extLst>
              <a:ext uri="{FF2B5EF4-FFF2-40B4-BE49-F238E27FC236}">
                <a16:creationId xmlns:a16="http://schemas.microsoft.com/office/drawing/2014/main" id="{B7BBC9CE-B2A2-4AAB-AEC4-2DB5199A9EB3}"/>
              </a:ext>
            </a:extLst>
          </p:cNvPr>
          <p:cNvSpPr/>
          <p:nvPr/>
        </p:nvSpPr>
        <p:spPr>
          <a:xfrm>
            <a:off x="45966" y="5542917"/>
            <a:ext cx="1591391" cy="1315083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 err="1"/>
              <a:t>Seebohm</a:t>
            </a:r>
            <a:r>
              <a:rPr lang="en-IN" b="1" dirty="0"/>
              <a:t> Rowntree’s Liberal Reforms</a:t>
            </a:r>
          </a:p>
          <a:p>
            <a:pPr algn="ctr"/>
            <a:r>
              <a:rPr lang="en-IN" b="1" dirty="0"/>
              <a:t>1889 - 1907</a:t>
            </a:r>
          </a:p>
        </p:txBody>
      </p:sp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AA1156BB-5E8C-4033-8300-19A7943BEAE9}"/>
              </a:ext>
            </a:extLst>
          </p:cNvPr>
          <p:cNvCxnSpPr/>
          <p:nvPr/>
        </p:nvCxnSpPr>
        <p:spPr>
          <a:xfrm>
            <a:off x="4901066" y="2819415"/>
            <a:ext cx="0" cy="274839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8" name="Picture 2" descr="Fulwood Academy - Contact U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9046" y="-190397"/>
            <a:ext cx="1977438" cy="1164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Fulwood Academy - Contact U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613" y="-168428"/>
            <a:ext cx="1977438" cy="1164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8" name="Group 47">
            <a:extLst>
              <a:ext uri="{FF2B5EF4-FFF2-40B4-BE49-F238E27FC236}">
                <a16:creationId xmlns:a16="http://schemas.microsoft.com/office/drawing/2014/main" id="{713974FC-F64A-4D20-BFBE-7C09E25E9766}"/>
              </a:ext>
            </a:extLst>
          </p:cNvPr>
          <p:cNvGrpSpPr/>
          <p:nvPr/>
        </p:nvGrpSpPr>
        <p:grpSpPr>
          <a:xfrm>
            <a:off x="305269" y="547604"/>
            <a:ext cx="11640716" cy="6210485"/>
            <a:chOff x="1090181" y="759739"/>
            <a:chExt cx="9861301" cy="5450568"/>
          </a:xfrm>
        </p:grpSpPr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85E41331-2B78-4FEE-9A81-01B39A4060E7}"/>
                </a:ext>
              </a:extLst>
            </p:cNvPr>
            <p:cNvCxnSpPr/>
            <p:nvPr/>
          </p:nvCxnSpPr>
          <p:spPr>
            <a:xfrm>
              <a:off x="9481508" y="2767448"/>
              <a:ext cx="4254" cy="135250"/>
            </a:xfrm>
            <a:prstGeom prst="line">
              <a:avLst/>
            </a:prstGeom>
            <a:ln w="254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D129C7B3-3299-43AA-812C-08E31A724E4F}"/>
                </a:ext>
              </a:extLst>
            </p:cNvPr>
            <p:cNvGrpSpPr/>
            <p:nvPr/>
          </p:nvGrpSpPr>
          <p:grpSpPr>
            <a:xfrm>
              <a:off x="1397140" y="958191"/>
              <a:ext cx="9554342" cy="2338039"/>
              <a:chOff x="171853" y="1409700"/>
              <a:chExt cx="10483447" cy="2565400"/>
            </a:xfrm>
            <a:solidFill>
              <a:schemeClr val="tx1">
                <a:lumMod val="75000"/>
                <a:lumOff val="25000"/>
              </a:schemeClr>
            </a:solidFill>
          </p:grpSpPr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EB0ACDFC-EE93-40F9-849A-C471CA56EA27}"/>
                  </a:ext>
                </a:extLst>
              </p:cNvPr>
              <p:cNvSpPr/>
              <p:nvPr/>
            </p:nvSpPr>
            <p:spPr>
              <a:xfrm>
                <a:off x="171853" y="1409700"/>
                <a:ext cx="9212037" cy="4318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 sz="1600"/>
              </a:p>
            </p:txBody>
          </p:sp>
          <p:sp>
            <p:nvSpPr>
              <p:cNvPr id="6" name="Block Arc 5">
                <a:extLst>
                  <a:ext uri="{FF2B5EF4-FFF2-40B4-BE49-F238E27FC236}">
                    <a16:creationId xmlns:a16="http://schemas.microsoft.com/office/drawing/2014/main" id="{9CCCA53C-CA2E-458A-919C-0B917765FA1F}"/>
                  </a:ext>
                </a:extLst>
              </p:cNvPr>
              <p:cNvSpPr/>
              <p:nvPr/>
            </p:nvSpPr>
            <p:spPr>
              <a:xfrm rot="5400000">
                <a:off x="8089900" y="1409700"/>
                <a:ext cx="2565400" cy="2565400"/>
              </a:xfrm>
              <a:prstGeom prst="blockArc">
                <a:avLst>
                  <a:gd name="adj1" fmla="val 10800000"/>
                  <a:gd name="adj2" fmla="val 140706"/>
                  <a:gd name="adj3" fmla="val 1672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 sz="1600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0B5F0F0F-6D15-435F-9770-5DE1A7375DB9}"/>
                </a:ext>
              </a:extLst>
            </p:cNvPr>
            <p:cNvSpPr/>
            <p:nvPr/>
          </p:nvSpPr>
          <p:spPr>
            <a:xfrm>
              <a:off x="2409538" y="2902699"/>
              <a:ext cx="7372925" cy="393531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1600"/>
            </a:p>
          </p:txBody>
        </p: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5282F5DE-6B34-456E-AC4C-EEEB3D6DB9AE}"/>
                </a:ext>
              </a:extLst>
            </p:cNvPr>
            <p:cNvGrpSpPr/>
            <p:nvPr/>
          </p:nvGrpSpPr>
          <p:grpSpPr>
            <a:xfrm rot="10800000">
              <a:off x="1240518" y="2902699"/>
              <a:ext cx="9408833" cy="2338039"/>
              <a:chOff x="331511" y="1409700"/>
              <a:chExt cx="10323789" cy="2565400"/>
            </a:xfrm>
            <a:solidFill>
              <a:schemeClr val="tx1">
                <a:lumMod val="75000"/>
                <a:lumOff val="25000"/>
              </a:schemeClr>
            </a:solidFill>
          </p:grpSpPr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AA69E0D2-AE26-40DA-8100-09EF8FDF41AD}"/>
                  </a:ext>
                </a:extLst>
              </p:cNvPr>
              <p:cNvSpPr/>
              <p:nvPr/>
            </p:nvSpPr>
            <p:spPr>
              <a:xfrm>
                <a:off x="331511" y="1409700"/>
                <a:ext cx="9052379" cy="4318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 sz="1600"/>
              </a:p>
            </p:txBody>
          </p:sp>
          <p:sp>
            <p:nvSpPr>
              <p:cNvPr id="12" name="Block Arc 11">
                <a:extLst>
                  <a:ext uri="{FF2B5EF4-FFF2-40B4-BE49-F238E27FC236}">
                    <a16:creationId xmlns:a16="http://schemas.microsoft.com/office/drawing/2014/main" id="{30997804-51FC-4A48-A5C6-7FC79399B31E}"/>
                  </a:ext>
                </a:extLst>
              </p:cNvPr>
              <p:cNvSpPr/>
              <p:nvPr/>
            </p:nvSpPr>
            <p:spPr>
              <a:xfrm rot="5400000">
                <a:off x="8089900" y="1409700"/>
                <a:ext cx="2565400" cy="2565400"/>
              </a:xfrm>
              <a:prstGeom prst="blockArc">
                <a:avLst>
                  <a:gd name="adj1" fmla="val 10800000"/>
                  <a:gd name="adj2" fmla="val 140706"/>
                  <a:gd name="adj3" fmla="val 1672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 sz="1600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010B23F-9690-4C32-A9C0-39EACD24A0F0}"/>
                </a:ext>
              </a:extLst>
            </p:cNvPr>
            <p:cNvSpPr/>
            <p:nvPr/>
          </p:nvSpPr>
          <p:spPr>
            <a:xfrm>
              <a:off x="1394201" y="1125562"/>
              <a:ext cx="9394810" cy="3953335"/>
            </a:xfrm>
            <a:custGeom>
              <a:avLst/>
              <a:gdLst>
                <a:gd name="connsiteX0" fmla="*/ 0 w 10160000"/>
                <a:gd name="connsiteY0" fmla="*/ 0 h 4334933"/>
                <a:gd name="connsiteX1" fmla="*/ 9110133 w 10160000"/>
                <a:gd name="connsiteY1" fmla="*/ 33867 h 4334933"/>
                <a:gd name="connsiteX2" fmla="*/ 9121422 w 10160000"/>
                <a:gd name="connsiteY2" fmla="*/ 2144889 h 4334933"/>
                <a:gd name="connsiteX3" fmla="*/ 1106311 w 10160000"/>
                <a:gd name="connsiteY3" fmla="*/ 2178755 h 4334933"/>
                <a:gd name="connsiteX4" fmla="*/ 1038578 w 10160000"/>
                <a:gd name="connsiteY4" fmla="*/ 4334933 h 4334933"/>
                <a:gd name="connsiteX5" fmla="*/ 10160000 w 10160000"/>
                <a:gd name="connsiteY5" fmla="*/ 4312355 h 4334933"/>
                <a:gd name="connsiteX0" fmla="*/ 0 w 10160000"/>
                <a:gd name="connsiteY0" fmla="*/ 0 h 4334933"/>
                <a:gd name="connsiteX1" fmla="*/ 9110133 w 10160000"/>
                <a:gd name="connsiteY1" fmla="*/ 33867 h 4334933"/>
                <a:gd name="connsiteX2" fmla="*/ 9121422 w 10160000"/>
                <a:gd name="connsiteY2" fmla="*/ 2144889 h 4334933"/>
                <a:gd name="connsiteX3" fmla="*/ 1106311 w 10160000"/>
                <a:gd name="connsiteY3" fmla="*/ 2178755 h 4334933"/>
                <a:gd name="connsiteX4" fmla="*/ 1038578 w 10160000"/>
                <a:gd name="connsiteY4" fmla="*/ 4334933 h 4334933"/>
                <a:gd name="connsiteX5" fmla="*/ 10160000 w 10160000"/>
                <a:gd name="connsiteY5" fmla="*/ 4312355 h 4334933"/>
                <a:gd name="connsiteX0" fmla="*/ 0 w 10265654"/>
                <a:gd name="connsiteY0" fmla="*/ 0 h 4334933"/>
                <a:gd name="connsiteX1" fmla="*/ 9110133 w 10265654"/>
                <a:gd name="connsiteY1" fmla="*/ 33867 h 4334933"/>
                <a:gd name="connsiteX2" fmla="*/ 9121422 w 10265654"/>
                <a:gd name="connsiteY2" fmla="*/ 2144889 h 4334933"/>
                <a:gd name="connsiteX3" fmla="*/ 1106311 w 10265654"/>
                <a:gd name="connsiteY3" fmla="*/ 2178755 h 4334933"/>
                <a:gd name="connsiteX4" fmla="*/ 1038578 w 10265654"/>
                <a:gd name="connsiteY4" fmla="*/ 4334933 h 4334933"/>
                <a:gd name="connsiteX5" fmla="*/ 10160000 w 10265654"/>
                <a:gd name="connsiteY5" fmla="*/ 4312355 h 4334933"/>
                <a:gd name="connsiteX0" fmla="*/ 0 w 10280883"/>
                <a:gd name="connsiteY0" fmla="*/ 0 h 4334933"/>
                <a:gd name="connsiteX1" fmla="*/ 9110133 w 10280883"/>
                <a:gd name="connsiteY1" fmla="*/ 33867 h 4334933"/>
                <a:gd name="connsiteX2" fmla="*/ 9121422 w 10280883"/>
                <a:gd name="connsiteY2" fmla="*/ 2144889 h 4334933"/>
                <a:gd name="connsiteX3" fmla="*/ 1106311 w 10280883"/>
                <a:gd name="connsiteY3" fmla="*/ 2178755 h 4334933"/>
                <a:gd name="connsiteX4" fmla="*/ 1038578 w 10280883"/>
                <a:gd name="connsiteY4" fmla="*/ 4334933 h 4334933"/>
                <a:gd name="connsiteX5" fmla="*/ 10160000 w 10280883"/>
                <a:gd name="connsiteY5" fmla="*/ 4312355 h 4334933"/>
                <a:gd name="connsiteX0" fmla="*/ 0 w 10280883"/>
                <a:gd name="connsiteY0" fmla="*/ 0 h 4334933"/>
                <a:gd name="connsiteX1" fmla="*/ 9110133 w 10280883"/>
                <a:gd name="connsiteY1" fmla="*/ 33867 h 4334933"/>
                <a:gd name="connsiteX2" fmla="*/ 9121422 w 10280883"/>
                <a:gd name="connsiteY2" fmla="*/ 2144889 h 4334933"/>
                <a:gd name="connsiteX3" fmla="*/ 1106311 w 10280883"/>
                <a:gd name="connsiteY3" fmla="*/ 2178755 h 4334933"/>
                <a:gd name="connsiteX4" fmla="*/ 1038578 w 10280883"/>
                <a:gd name="connsiteY4" fmla="*/ 4334933 h 4334933"/>
                <a:gd name="connsiteX5" fmla="*/ 10160000 w 10280883"/>
                <a:gd name="connsiteY5" fmla="*/ 4312355 h 4334933"/>
                <a:gd name="connsiteX0" fmla="*/ 0 w 10280883"/>
                <a:gd name="connsiteY0" fmla="*/ 0 h 4334933"/>
                <a:gd name="connsiteX1" fmla="*/ 9110133 w 10280883"/>
                <a:gd name="connsiteY1" fmla="*/ 33867 h 4334933"/>
                <a:gd name="connsiteX2" fmla="*/ 9121422 w 10280883"/>
                <a:gd name="connsiteY2" fmla="*/ 2144889 h 4334933"/>
                <a:gd name="connsiteX3" fmla="*/ 1106311 w 10280883"/>
                <a:gd name="connsiteY3" fmla="*/ 2178755 h 4334933"/>
                <a:gd name="connsiteX4" fmla="*/ 1038578 w 10280883"/>
                <a:gd name="connsiteY4" fmla="*/ 4334933 h 4334933"/>
                <a:gd name="connsiteX5" fmla="*/ 10160000 w 10280883"/>
                <a:gd name="connsiteY5" fmla="*/ 4312355 h 4334933"/>
                <a:gd name="connsiteX0" fmla="*/ 0 w 10267186"/>
                <a:gd name="connsiteY0" fmla="*/ 0 h 4334933"/>
                <a:gd name="connsiteX1" fmla="*/ 9110133 w 10267186"/>
                <a:gd name="connsiteY1" fmla="*/ 33867 h 4334933"/>
                <a:gd name="connsiteX2" fmla="*/ 9121422 w 10267186"/>
                <a:gd name="connsiteY2" fmla="*/ 2144889 h 4334933"/>
                <a:gd name="connsiteX3" fmla="*/ 1106311 w 10267186"/>
                <a:gd name="connsiteY3" fmla="*/ 2178755 h 4334933"/>
                <a:gd name="connsiteX4" fmla="*/ 1038578 w 10267186"/>
                <a:gd name="connsiteY4" fmla="*/ 4334933 h 4334933"/>
                <a:gd name="connsiteX5" fmla="*/ 10160000 w 10267186"/>
                <a:gd name="connsiteY5" fmla="*/ 4312355 h 4334933"/>
                <a:gd name="connsiteX0" fmla="*/ 0 w 10308402"/>
                <a:gd name="connsiteY0" fmla="*/ 0 h 4334933"/>
                <a:gd name="connsiteX1" fmla="*/ 9110133 w 10308402"/>
                <a:gd name="connsiteY1" fmla="*/ 33867 h 4334933"/>
                <a:gd name="connsiteX2" fmla="*/ 9121422 w 10308402"/>
                <a:gd name="connsiteY2" fmla="*/ 2144889 h 4334933"/>
                <a:gd name="connsiteX3" fmla="*/ 1106311 w 10308402"/>
                <a:gd name="connsiteY3" fmla="*/ 2178755 h 4334933"/>
                <a:gd name="connsiteX4" fmla="*/ 1038578 w 10308402"/>
                <a:gd name="connsiteY4" fmla="*/ 4334933 h 4334933"/>
                <a:gd name="connsiteX5" fmla="*/ 10160000 w 10308402"/>
                <a:gd name="connsiteY5" fmla="*/ 4312355 h 4334933"/>
                <a:gd name="connsiteX0" fmla="*/ 0 w 10308402"/>
                <a:gd name="connsiteY0" fmla="*/ 0 h 4334933"/>
                <a:gd name="connsiteX1" fmla="*/ 9110133 w 10308402"/>
                <a:gd name="connsiteY1" fmla="*/ 33867 h 4334933"/>
                <a:gd name="connsiteX2" fmla="*/ 9121422 w 10308402"/>
                <a:gd name="connsiteY2" fmla="*/ 2144889 h 4334933"/>
                <a:gd name="connsiteX3" fmla="*/ 1106311 w 10308402"/>
                <a:gd name="connsiteY3" fmla="*/ 2178755 h 4334933"/>
                <a:gd name="connsiteX4" fmla="*/ 1038578 w 10308402"/>
                <a:gd name="connsiteY4" fmla="*/ 4334933 h 4334933"/>
                <a:gd name="connsiteX5" fmla="*/ 10160000 w 10308402"/>
                <a:gd name="connsiteY5" fmla="*/ 4312355 h 4334933"/>
                <a:gd name="connsiteX0" fmla="*/ 0 w 10308402"/>
                <a:gd name="connsiteY0" fmla="*/ 0 h 4334933"/>
                <a:gd name="connsiteX1" fmla="*/ 9110133 w 10308402"/>
                <a:gd name="connsiteY1" fmla="*/ 33867 h 4334933"/>
                <a:gd name="connsiteX2" fmla="*/ 9121422 w 10308402"/>
                <a:gd name="connsiteY2" fmla="*/ 2144889 h 4334933"/>
                <a:gd name="connsiteX3" fmla="*/ 1106311 w 10308402"/>
                <a:gd name="connsiteY3" fmla="*/ 2178755 h 4334933"/>
                <a:gd name="connsiteX4" fmla="*/ 1038578 w 10308402"/>
                <a:gd name="connsiteY4" fmla="*/ 4334933 h 4334933"/>
                <a:gd name="connsiteX5" fmla="*/ 10160000 w 10308402"/>
                <a:gd name="connsiteY5" fmla="*/ 4312355 h 4334933"/>
                <a:gd name="connsiteX0" fmla="*/ 0 w 10308402"/>
                <a:gd name="connsiteY0" fmla="*/ 0 h 4334933"/>
                <a:gd name="connsiteX1" fmla="*/ 9110133 w 10308402"/>
                <a:gd name="connsiteY1" fmla="*/ 33867 h 4334933"/>
                <a:gd name="connsiteX2" fmla="*/ 9121422 w 10308402"/>
                <a:gd name="connsiteY2" fmla="*/ 2144889 h 4334933"/>
                <a:gd name="connsiteX3" fmla="*/ 1106311 w 10308402"/>
                <a:gd name="connsiteY3" fmla="*/ 2178755 h 4334933"/>
                <a:gd name="connsiteX4" fmla="*/ 1038578 w 10308402"/>
                <a:gd name="connsiteY4" fmla="*/ 4334933 h 4334933"/>
                <a:gd name="connsiteX5" fmla="*/ 10160000 w 10308402"/>
                <a:gd name="connsiteY5" fmla="*/ 4312355 h 4334933"/>
                <a:gd name="connsiteX0" fmla="*/ 0 w 10308402"/>
                <a:gd name="connsiteY0" fmla="*/ 0 h 4334933"/>
                <a:gd name="connsiteX1" fmla="*/ 9110133 w 10308402"/>
                <a:gd name="connsiteY1" fmla="*/ 33867 h 4334933"/>
                <a:gd name="connsiteX2" fmla="*/ 9121422 w 10308402"/>
                <a:gd name="connsiteY2" fmla="*/ 2144889 h 4334933"/>
                <a:gd name="connsiteX3" fmla="*/ 1106311 w 10308402"/>
                <a:gd name="connsiteY3" fmla="*/ 2178755 h 4334933"/>
                <a:gd name="connsiteX4" fmla="*/ 1038578 w 10308402"/>
                <a:gd name="connsiteY4" fmla="*/ 4334933 h 4334933"/>
                <a:gd name="connsiteX5" fmla="*/ 10160000 w 10308402"/>
                <a:gd name="connsiteY5" fmla="*/ 4312355 h 4334933"/>
                <a:gd name="connsiteX0" fmla="*/ 0 w 10308402"/>
                <a:gd name="connsiteY0" fmla="*/ 0 h 4334933"/>
                <a:gd name="connsiteX1" fmla="*/ 9110133 w 10308402"/>
                <a:gd name="connsiteY1" fmla="*/ 33867 h 4334933"/>
                <a:gd name="connsiteX2" fmla="*/ 9121422 w 10308402"/>
                <a:gd name="connsiteY2" fmla="*/ 2144889 h 4334933"/>
                <a:gd name="connsiteX3" fmla="*/ 1106311 w 10308402"/>
                <a:gd name="connsiteY3" fmla="*/ 2178755 h 4334933"/>
                <a:gd name="connsiteX4" fmla="*/ 1038578 w 10308402"/>
                <a:gd name="connsiteY4" fmla="*/ 4334933 h 4334933"/>
                <a:gd name="connsiteX5" fmla="*/ 10160000 w 10308402"/>
                <a:gd name="connsiteY5" fmla="*/ 4312355 h 4334933"/>
                <a:gd name="connsiteX0" fmla="*/ 0 w 10308402"/>
                <a:gd name="connsiteY0" fmla="*/ 0 h 4334933"/>
                <a:gd name="connsiteX1" fmla="*/ 9110133 w 10308402"/>
                <a:gd name="connsiteY1" fmla="*/ 33867 h 4334933"/>
                <a:gd name="connsiteX2" fmla="*/ 9121422 w 10308402"/>
                <a:gd name="connsiteY2" fmla="*/ 2144889 h 4334933"/>
                <a:gd name="connsiteX3" fmla="*/ 1106311 w 10308402"/>
                <a:gd name="connsiteY3" fmla="*/ 2178755 h 4334933"/>
                <a:gd name="connsiteX4" fmla="*/ 1038578 w 10308402"/>
                <a:gd name="connsiteY4" fmla="*/ 4334933 h 4334933"/>
                <a:gd name="connsiteX5" fmla="*/ 10160000 w 10308402"/>
                <a:gd name="connsiteY5" fmla="*/ 4312355 h 4334933"/>
                <a:gd name="connsiteX0" fmla="*/ 0 w 10308402"/>
                <a:gd name="connsiteY0" fmla="*/ 0 h 4334933"/>
                <a:gd name="connsiteX1" fmla="*/ 9110133 w 10308402"/>
                <a:gd name="connsiteY1" fmla="*/ 33867 h 4334933"/>
                <a:gd name="connsiteX2" fmla="*/ 9121422 w 10308402"/>
                <a:gd name="connsiteY2" fmla="*/ 2144889 h 4334933"/>
                <a:gd name="connsiteX3" fmla="*/ 1106311 w 10308402"/>
                <a:gd name="connsiteY3" fmla="*/ 2178755 h 4334933"/>
                <a:gd name="connsiteX4" fmla="*/ 1038578 w 10308402"/>
                <a:gd name="connsiteY4" fmla="*/ 4334933 h 4334933"/>
                <a:gd name="connsiteX5" fmla="*/ 10160000 w 10308402"/>
                <a:gd name="connsiteY5" fmla="*/ 4312355 h 4334933"/>
                <a:gd name="connsiteX0" fmla="*/ 0 w 10308402"/>
                <a:gd name="connsiteY0" fmla="*/ 0 h 4334933"/>
                <a:gd name="connsiteX1" fmla="*/ 9110133 w 10308402"/>
                <a:gd name="connsiteY1" fmla="*/ 33867 h 4334933"/>
                <a:gd name="connsiteX2" fmla="*/ 9121422 w 10308402"/>
                <a:gd name="connsiteY2" fmla="*/ 2144889 h 4334933"/>
                <a:gd name="connsiteX3" fmla="*/ 1106311 w 10308402"/>
                <a:gd name="connsiteY3" fmla="*/ 2178755 h 4334933"/>
                <a:gd name="connsiteX4" fmla="*/ 1038578 w 10308402"/>
                <a:gd name="connsiteY4" fmla="*/ 4334933 h 4334933"/>
                <a:gd name="connsiteX5" fmla="*/ 10160000 w 10308402"/>
                <a:gd name="connsiteY5" fmla="*/ 4312355 h 4334933"/>
                <a:gd name="connsiteX0" fmla="*/ 0 w 10308402"/>
                <a:gd name="connsiteY0" fmla="*/ 0 h 4336758"/>
                <a:gd name="connsiteX1" fmla="*/ 9110133 w 10308402"/>
                <a:gd name="connsiteY1" fmla="*/ 33867 h 4336758"/>
                <a:gd name="connsiteX2" fmla="*/ 9121422 w 10308402"/>
                <a:gd name="connsiteY2" fmla="*/ 2144889 h 4336758"/>
                <a:gd name="connsiteX3" fmla="*/ 1106311 w 10308402"/>
                <a:gd name="connsiteY3" fmla="*/ 2178755 h 4336758"/>
                <a:gd name="connsiteX4" fmla="*/ 1038578 w 10308402"/>
                <a:gd name="connsiteY4" fmla="*/ 4334933 h 4336758"/>
                <a:gd name="connsiteX5" fmla="*/ 10160000 w 10308402"/>
                <a:gd name="connsiteY5" fmla="*/ 4312355 h 4336758"/>
                <a:gd name="connsiteX0" fmla="*/ 0 w 10308402"/>
                <a:gd name="connsiteY0" fmla="*/ 0 h 4341501"/>
                <a:gd name="connsiteX1" fmla="*/ 9110133 w 10308402"/>
                <a:gd name="connsiteY1" fmla="*/ 33867 h 4341501"/>
                <a:gd name="connsiteX2" fmla="*/ 9121422 w 10308402"/>
                <a:gd name="connsiteY2" fmla="*/ 2144889 h 4341501"/>
                <a:gd name="connsiteX3" fmla="*/ 1106311 w 10308402"/>
                <a:gd name="connsiteY3" fmla="*/ 2178755 h 4341501"/>
                <a:gd name="connsiteX4" fmla="*/ 1038578 w 10308402"/>
                <a:gd name="connsiteY4" fmla="*/ 4334933 h 4341501"/>
                <a:gd name="connsiteX5" fmla="*/ 10160000 w 10308402"/>
                <a:gd name="connsiteY5" fmla="*/ 4312355 h 4341501"/>
                <a:gd name="connsiteX0" fmla="*/ 9421 w 10317823"/>
                <a:gd name="connsiteY0" fmla="*/ 0 h 4338038"/>
                <a:gd name="connsiteX1" fmla="*/ 9119554 w 10317823"/>
                <a:gd name="connsiteY1" fmla="*/ 33867 h 4338038"/>
                <a:gd name="connsiteX2" fmla="*/ 9130843 w 10317823"/>
                <a:gd name="connsiteY2" fmla="*/ 2144889 h 4338038"/>
                <a:gd name="connsiteX3" fmla="*/ 1115732 w 10317823"/>
                <a:gd name="connsiteY3" fmla="*/ 2178755 h 4338038"/>
                <a:gd name="connsiteX4" fmla="*/ 1047999 w 10317823"/>
                <a:gd name="connsiteY4" fmla="*/ 4334933 h 4338038"/>
                <a:gd name="connsiteX5" fmla="*/ 10169421 w 10317823"/>
                <a:gd name="connsiteY5" fmla="*/ 4312355 h 4338038"/>
                <a:gd name="connsiteX0" fmla="*/ 16687 w 10325089"/>
                <a:gd name="connsiteY0" fmla="*/ 0 h 4338038"/>
                <a:gd name="connsiteX1" fmla="*/ 9126820 w 10325089"/>
                <a:gd name="connsiteY1" fmla="*/ 33867 h 4338038"/>
                <a:gd name="connsiteX2" fmla="*/ 9138109 w 10325089"/>
                <a:gd name="connsiteY2" fmla="*/ 2144889 h 4338038"/>
                <a:gd name="connsiteX3" fmla="*/ 1122998 w 10325089"/>
                <a:gd name="connsiteY3" fmla="*/ 2178755 h 4338038"/>
                <a:gd name="connsiteX4" fmla="*/ 1055265 w 10325089"/>
                <a:gd name="connsiteY4" fmla="*/ 4334933 h 4338038"/>
                <a:gd name="connsiteX5" fmla="*/ 10176687 w 10325089"/>
                <a:gd name="connsiteY5" fmla="*/ 4312355 h 4338038"/>
                <a:gd name="connsiteX0" fmla="*/ 0 w 10308402"/>
                <a:gd name="connsiteY0" fmla="*/ 0 h 4347372"/>
                <a:gd name="connsiteX1" fmla="*/ 9110133 w 10308402"/>
                <a:gd name="connsiteY1" fmla="*/ 33867 h 4347372"/>
                <a:gd name="connsiteX2" fmla="*/ 9121422 w 10308402"/>
                <a:gd name="connsiteY2" fmla="*/ 2144889 h 4347372"/>
                <a:gd name="connsiteX3" fmla="*/ 1106311 w 10308402"/>
                <a:gd name="connsiteY3" fmla="*/ 2178755 h 4347372"/>
                <a:gd name="connsiteX4" fmla="*/ 1038578 w 10308402"/>
                <a:gd name="connsiteY4" fmla="*/ 4334933 h 4347372"/>
                <a:gd name="connsiteX5" fmla="*/ 10160000 w 10308402"/>
                <a:gd name="connsiteY5" fmla="*/ 4312355 h 4347372"/>
                <a:gd name="connsiteX0" fmla="*/ 0 w 10308402"/>
                <a:gd name="connsiteY0" fmla="*/ 0 h 4342543"/>
                <a:gd name="connsiteX1" fmla="*/ 9110133 w 10308402"/>
                <a:gd name="connsiteY1" fmla="*/ 33867 h 4342543"/>
                <a:gd name="connsiteX2" fmla="*/ 9121422 w 10308402"/>
                <a:gd name="connsiteY2" fmla="*/ 2144889 h 4342543"/>
                <a:gd name="connsiteX3" fmla="*/ 1106311 w 10308402"/>
                <a:gd name="connsiteY3" fmla="*/ 2178755 h 4342543"/>
                <a:gd name="connsiteX4" fmla="*/ 1038578 w 10308402"/>
                <a:gd name="connsiteY4" fmla="*/ 4334933 h 4342543"/>
                <a:gd name="connsiteX5" fmla="*/ 10160000 w 10308402"/>
                <a:gd name="connsiteY5" fmla="*/ 4312355 h 4342543"/>
                <a:gd name="connsiteX0" fmla="*/ 0 w 10308402"/>
                <a:gd name="connsiteY0" fmla="*/ 0 h 4343654"/>
                <a:gd name="connsiteX1" fmla="*/ 9110133 w 10308402"/>
                <a:gd name="connsiteY1" fmla="*/ 33867 h 4343654"/>
                <a:gd name="connsiteX2" fmla="*/ 9121422 w 10308402"/>
                <a:gd name="connsiteY2" fmla="*/ 2144889 h 4343654"/>
                <a:gd name="connsiteX3" fmla="*/ 1106311 w 10308402"/>
                <a:gd name="connsiteY3" fmla="*/ 2178755 h 4343654"/>
                <a:gd name="connsiteX4" fmla="*/ 1038578 w 10308402"/>
                <a:gd name="connsiteY4" fmla="*/ 4334933 h 4343654"/>
                <a:gd name="connsiteX5" fmla="*/ 10160000 w 10308402"/>
                <a:gd name="connsiteY5" fmla="*/ 4312355 h 4343654"/>
                <a:gd name="connsiteX0" fmla="*/ 0 w 10308402"/>
                <a:gd name="connsiteY0" fmla="*/ 0 h 4340527"/>
                <a:gd name="connsiteX1" fmla="*/ 9110133 w 10308402"/>
                <a:gd name="connsiteY1" fmla="*/ 33867 h 4340527"/>
                <a:gd name="connsiteX2" fmla="*/ 9121422 w 10308402"/>
                <a:gd name="connsiteY2" fmla="*/ 2144889 h 4340527"/>
                <a:gd name="connsiteX3" fmla="*/ 1106311 w 10308402"/>
                <a:gd name="connsiteY3" fmla="*/ 2178755 h 4340527"/>
                <a:gd name="connsiteX4" fmla="*/ 1038578 w 10308402"/>
                <a:gd name="connsiteY4" fmla="*/ 4334933 h 4340527"/>
                <a:gd name="connsiteX5" fmla="*/ 10160000 w 10308402"/>
                <a:gd name="connsiteY5" fmla="*/ 4312355 h 4340527"/>
                <a:gd name="connsiteX0" fmla="*/ 23998 w 10332400"/>
                <a:gd name="connsiteY0" fmla="*/ 0 h 4341501"/>
                <a:gd name="connsiteX1" fmla="*/ 9134131 w 10332400"/>
                <a:gd name="connsiteY1" fmla="*/ 33867 h 4341501"/>
                <a:gd name="connsiteX2" fmla="*/ 9145420 w 10332400"/>
                <a:gd name="connsiteY2" fmla="*/ 2144889 h 4341501"/>
                <a:gd name="connsiteX3" fmla="*/ 1130309 w 10332400"/>
                <a:gd name="connsiteY3" fmla="*/ 2178755 h 4341501"/>
                <a:gd name="connsiteX4" fmla="*/ 1062576 w 10332400"/>
                <a:gd name="connsiteY4" fmla="*/ 4334933 h 4341501"/>
                <a:gd name="connsiteX5" fmla="*/ 10183998 w 10332400"/>
                <a:gd name="connsiteY5" fmla="*/ 4312355 h 4341501"/>
                <a:gd name="connsiteX0" fmla="*/ 0 w 10308402"/>
                <a:gd name="connsiteY0" fmla="*/ 0 h 4341534"/>
                <a:gd name="connsiteX1" fmla="*/ 9110133 w 10308402"/>
                <a:gd name="connsiteY1" fmla="*/ 33867 h 4341534"/>
                <a:gd name="connsiteX2" fmla="*/ 9121422 w 10308402"/>
                <a:gd name="connsiteY2" fmla="*/ 2144889 h 4341534"/>
                <a:gd name="connsiteX3" fmla="*/ 1106311 w 10308402"/>
                <a:gd name="connsiteY3" fmla="*/ 2178755 h 4341534"/>
                <a:gd name="connsiteX4" fmla="*/ 1038578 w 10308402"/>
                <a:gd name="connsiteY4" fmla="*/ 4334933 h 4341534"/>
                <a:gd name="connsiteX5" fmla="*/ 10160000 w 10308402"/>
                <a:gd name="connsiteY5" fmla="*/ 4312355 h 4341534"/>
                <a:gd name="connsiteX0" fmla="*/ 0 w 10308402"/>
                <a:gd name="connsiteY0" fmla="*/ 0 h 4341468"/>
                <a:gd name="connsiteX1" fmla="*/ 9110133 w 10308402"/>
                <a:gd name="connsiteY1" fmla="*/ 33867 h 4341468"/>
                <a:gd name="connsiteX2" fmla="*/ 9121422 w 10308402"/>
                <a:gd name="connsiteY2" fmla="*/ 2144889 h 4341468"/>
                <a:gd name="connsiteX3" fmla="*/ 1106311 w 10308402"/>
                <a:gd name="connsiteY3" fmla="*/ 2178755 h 4341468"/>
                <a:gd name="connsiteX4" fmla="*/ 1038578 w 10308402"/>
                <a:gd name="connsiteY4" fmla="*/ 4334933 h 4341468"/>
                <a:gd name="connsiteX5" fmla="*/ 10160000 w 10308402"/>
                <a:gd name="connsiteY5" fmla="*/ 4312355 h 4341468"/>
                <a:gd name="connsiteX0" fmla="*/ 0 w 10308402"/>
                <a:gd name="connsiteY0" fmla="*/ 0 h 4337674"/>
                <a:gd name="connsiteX1" fmla="*/ 9110133 w 10308402"/>
                <a:gd name="connsiteY1" fmla="*/ 33867 h 4337674"/>
                <a:gd name="connsiteX2" fmla="*/ 9121422 w 10308402"/>
                <a:gd name="connsiteY2" fmla="*/ 2144889 h 4337674"/>
                <a:gd name="connsiteX3" fmla="*/ 1106311 w 10308402"/>
                <a:gd name="connsiteY3" fmla="*/ 2178755 h 4337674"/>
                <a:gd name="connsiteX4" fmla="*/ 1038578 w 10308402"/>
                <a:gd name="connsiteY4" fmla="*/ 4334933 h 4337674"/>
                <a:gd name="connsiteX5" fmla="*/ 10160000 w 10308402"/>
                <a:gd name="connsiteY5" fmla="*/ 4312355 h 4337674"/>
                <a:gd name="connsiteX0" fmla="*/ 0 w 10308402"/>
                <a:gd name="connsiteY0" fmla="*/ 0 h 4337658"/>
                <a:gd name="connsiteX1" fmla="*/ 9110133 w 10308402"/>
                <a:gd name="connsiteY1" fmla="*/ 33867 h 4337658"/>
                <a:gd name="connsiteX2" fmla="*/ 9121422 w 10308402"/>
                <a:gd name="connsiteY2" fmla="*/ 2144889 h 4337658"/>
                <a:gd name="connsiteX3" fmla="*/ 1106311 w 10308402"/>
                <a:gd name="connsiteY3" fmla="*/ 2178755 h 4337658"/>
                <a:gd name="connsiteX4" fmla="*/ 1038578 w 10308402"/>
                <a:gd name="connsiteY4" fmla="*/ 4334933 h 4337658"/>
                <a:gd name="connsiteX5" fmla="*/ 10160000 w 10308402"/>
                <a:gd name="connsiteY5" fmla="*/ 4312355 h 4337658"/>
                <a:gd name="connsiteX0" fmla="*/ 0 w 10308402"/>
                <a:gd name="connsiteY0" fmla="*/ 0 h 4337774"/>
                <a:gd name="connsiteX1" fmla="*/ 9110133 w 10308402"/>
                <a:gd name="connsiteY1" fmla="*/ 33867 h 4337774"/>
                <a:gd name="connsiteX2" fmla="*/ 9121422 w 10308402"/>
                <a:gd name="connsiteY2" fmla="*/ 2144889 h 4337774"/>
                <a:gd name="connsiteX3" fmla="*/ 1106311 w 10308402"/>
                <a:gd name="connsiteY3" fmla="*/ 2178755 h 4337774"/>
                <a:gd name="connsiteX4" fmla="*/ 1038578 w 10308402"/>
                <a:gd name="connsiteY4" fmla="*/ 4334933 h 4337774"/>
                <a:gd name="connsiteX5" fmla="*/ 10160000 w 10308402"/>
                <a:gd name="connsiteY5" fmla="*/ 4312355 h 4337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308402" h="4337774">
                  <a:moveTo>
                    <a:pt x="0" y="0"/>
                  </a:moveTo>
                  <a:lnTo>
                    <a:pt x="9110133" y="33867"/>
                  </a:lnTo>
                  <a:cubicBezTo>
                    <a:pt x="11010429" y="173096"/>
                    <a:pt x="10370725" y="2141126"/>
                    <a:pt x="9121422" y="2144889"/>
                  </a:cubicBezTo>
                  <a:lnTo>
                    <a:pt x="1106311" y="2178755"/>
                  </a:lnTo>
                  <a:cubicBezTo>
                    <a:pt x="-654756" y="2420525"/>
                    <a:pt x="46567" y="4423363"/>
                    <a:pt x="1038578" y="4334933"/>
                  </a:cubicBezTo>
                  <a:lnTo>
                    <a:pt x="10160000" y="4312355"/>
                  </a:lnTo>
                </a:path>
              </a:pathLst>
            </a:custGeom>
            <a:noFill/>
            <a:ln w="47625">
              <a:solidFill>
                <a:schemeClr val="bg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1600"/>
            </a:p>
          </p:txBody>
        </p: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C560CF86-1245-4AE5-9903-D5DAA9CF16D7}"/>
                </a:ext>
              </a:extLst>
            </p:cNvPr>
            <p:cNvCxnSpPr/>
            <p:nvPr/>
          </p:nvCxnSpPr>
          <p:spPr>
            <a:xfrm>
              <a:off x="2797426" y="1335807"/>
              <a:ext cx="0" cy="274839"/>
            </a:xfrm>
            <a:prstGeom prst="line">
              <a:avLst/>
            </a:prstGeom>
            <a:ln w="254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24ECE535-9830-45C5-9B42-7881DB470219}"/>
                </a:ext>
              </a:extLst>
            </p:cNvPr>
            <p:cNvSpPr/>
            <p:nvPr/>
          </p:nvSpPr>
          <p:spPr>
            <a:xfrm>
              <a:off x="2011873" y="1422016"/>
              <a:ext cx="1571106" cy="682620"/>
            </a:xfrm>
            <a:prstGeom prst="rect">
              <a:avLst/>
            </a:prstGeom>
            <a:solidFill>
              <a:srgbClr val="7030A0"/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/>
                <a:t>James Simpson &amp; Chloroform 1847 </a:t>
              </a:r>
              <a:endParaRPr lang="en-IN" b="1" dirty="0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7EC864FA-B2F6-4E76-ABE2-9780691FAE90}"/>
                </a:ext>
              </a:extLst>
            </p:cNvPr>
            <p:cNvSpPr/>
            <p:nvPr/>
          </p:nvSpPr>
          <p:spPr>
            <a:xfrm>
              <a:off x="1090181" y="759739"/>
              <a:ext cx="664029" cy="664029"/>
            </a:xfrm>
            <a:prstGeom prst="ellipse">
              <a:avLst/>
            </a:prstGeom>
            <a:solidFill>
              <a:schemeClr val="tx1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1600"/>
            </a:p>
          </p:txBody>
        </p: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AA1156BB-5E8C-4033-8300-19A7943BEAE9}"/>
                </a:ext>
              </a:extLst>
            </p:cNvPr>
            <p:cNvCxnSpPr/>
            <p:nvPr/>
          </p:nvCxnSpPr>
          <p:spPr>
            <a:xfrm>
              <a:off x="4742026" y="1351722"/>
              <a:ext cx="0" cy="274839"/>
            </a:xfrm>
            <a:prstGeom prst="line">
              <a:avLst/>
            </a:prstGeom>
            <a:ln w="254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34480556-93DE-4D7C-A122-BCA9EE79FABD}"/>
                </a:ext>
              </a:extLst>
            </p:cNvPr>
            <p:cNvSpPr/>
            <p:nvPr/>
          </p:nvSpPr>
          <p:spPr>
            <a:xfrm>
              <a:off x="3957945" y="1451956"/>
              <a:ext cx="1571106" cy="674317"/>
            </a:xfrm>
            <a:prstGeom prst="rect">
              <a:avLst/>
            </a:prstGeom>
            <a:solidFill>
              <a:srgbClr val="7030A0"/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/>
                <a:t>Louis Pasteur</a:t>
              </a:r>
            </a:p>
            <a:p>
              <a:pPr algn="ctr"/>
              <a:r>
                <a:rPr lang="en-US" b="1" dirty="0"/>
                <a:t>Germ Theory 1860</a:t>
              </a:r>
              <a:endParaRPr lang="en-IN" b="1" dirty="0"/>
            </a:p>
          </p:txBody>
        </p: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52817F38-41D0-433E-9803-8131B59EC34C}"/>
                </a:ext>
              </a:extLst>
            </p:cNvPr>
            <p:cNvCxnSpPr/>
            <p:nvPr/>
          </p:nvCxnSpPr>
          <p:spPr>
            <a:xfrm>
              <a:off x="9664550" y="5218114"/>
              <a:ext cx="0" cy="274839"/>
            </a:xfrm>
            <a:prstGeom prst="line">
              <a:avLst/>
            </a:prstGeom>
            <a:ln w="254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B7BBC9CE-B2A2-4AAB-AEC4-2DB5199A9EB3}"/>
                </a:ext>
              </a:extLst>
            </p:cNvPr>
            <p:cNvSpPr/>
            <p:nvPr/>
          </p:nvSpPr>
          <p:spPr>
            <a:xfrm>
              <a:off x="8885890" y="5484686"/>
              <a:ext cx="1571106" cy="725621"/>
            </a:xfrm>
            <a:prstGeom prst="rect">
              <a:avLst/>
            </a:prstGeom>
            <a:solidFill>
              <a:srgbClr val="0070C0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/>
                <a:t>Modern Surgery</a:t>
              </a:r>
            </a:p>
            <a:p>
              <a:pPr algn="ctr"/>
              <a:r>
                <a:rPr lang="en-US" b="1" dirty="0"/>
                <a:t>1970 </a:t>
              </a:r>
              <a:r>
                <a:rPr lang="en-US" b="1"/>
                <a:t>- Present</a:t>
              </a:r>
              <a:endParaRPr lang="en-IN" b="1" dirty="0"/>
            </a:p>
          </p:txBody>
        </p: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C35E865C-6315-43CA-9018-AEED16F0DC11}"/>
                </a:ext>
              </a:extLst>
            </p:cNvPr>
            <p:cNvCxnSpPr/>
            <p:nvPr/>
          </p:nvCxnSpPr>
          <p:spPr>
            <a:xfrm>
              <a:off x="4738474" y="4562212"/>
              <a:ext cx="0" cy="274839"/>
            </a:xfrm>
            <a:prstGeom prst="line">
              <a:avLst/>
            </a:prstGeom>
            <a:ln w="254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FE4E0A2A-6300-48BF-9381-556B9A71D1D7}"/>
                </a:ext>
              </a:extLst>
            </p:cNvPr>
            <p:cNvSpPr/>
            <p:nvPr/>
          </p:nvSpPr>
          <p:spPr>
            <a:xfrm>
              <a:off x="3957945" y="3771161"/>
              <a:ext cx="1571106" cy="830075"/>
            </a:xfrm>
            <a:prstGeom prst="rect">
              <a:avLst/>
            </a:prstGeom>
            <a:solidFill>
              <a:srgbClr val="0070C0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IN" b="1" dirty="0"/>
                <a:t>Blood Transfusions</a:t>
              </a:r>
            </a:p>
            <a:p>
              <a:pPr algn="ctr"/>
              <a:r>
                <a:rPr lang="en-IN" b="1" dirty="0"/>
                <a:t>1914 - 1918</a:t>
              </a:r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AD4B214-5402-4D37-B83A-7A55AE6CAA20}"/>
                </a:ext>
              </a:extLst>
            </p:cNvPr>
            <p:cNvSpPr/>
            <p:nvPr/>
          </p:nvSpPr>
          <p:spPr>
            <a:xfrm>
              <a:off x="10124982" y="4711958"/>
              <a:ext cx="664029" cy="664029"/>
            </a:xfrm>
            <a:prstGeom prst="ellipse">
              <a:avLst/>
            </a:prstGeom>
            <a:solidFill>
              <a:schemeClr val="tx1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1600"/>
            </a:p>
          </p:txBody>
        </p: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3854EB8-2CE6-4044-A555-6FC643471E09}"/>
                </a:ext>
              </a:extLst>
            </p:cNvPr>
            <p:cNvCxnSpPr/>
            <p:nvPr/>
          </p:nvCxnSpPr>
          <p:spPr>
            <a:xfrm>
              <a:off x="2952879" y="4564478"/>
              <a:ext cx="0" cy="274839"/>
            </a:xfrm>
            <a:prstGeom prst="line">
              <a:avLst/>
            </a:prstGeom>
            <a:ln w="254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E0CA7EEF-16EF-45EF-B52D-262F7CFE647B}"/>
                </a:ext>
              </a:extLst>
            </p:cNvPr>
            <p:cNvSpPr/>
            <p:nvPr/>
          </p:nvSpPr>
          <p:spPr>
            <a:xfrm>
              <a:off x="2049797" y="3861818"/>
              <a:ext cx="1736066" cy="706332"/>
            </a:xfrm>
            <a:prstGeom prst="rect">
              <a:avLst/>
            </a:prstGeom>
            <a:solidFill>
              <a:srgbClr val="0070C0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IN" b="1" dirty="0"/>
                <a:t>The Impact of War</a:t>
              </a:r>
            </a:p>
            <a:p>
              <a:pPr algn="ctr"/>
              <a:r>
                <a:rPr lang="en-IN" b="1" dirty="0"/>
                <a:t>1914 - 1945</a:t>
              </a:r>
            </a:p>
          </p:txBody>
        </p:sp>
      </p:grp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AA1156BB-5E8C-4033-8300-19A7943BEAE9}"/>
              </a:ext>
            </a:extLst>
          </p:cNvPr>
          <p:cNvCxnSpPr/>
          <p:nvPr/>
        </p:nvCxnSpPr>
        <p:spPr>
          <a:xfrm>
            <a:off x="10246654" y="1222119"/>
            <a:ext cx="0" cy="274839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Rectangle 62">
            <a:extLst>
              <a:ext uri="{FF2B5EF4-FFF2-40B4-BE49-F238E27FC236}">
                <a16:creationId xmlns:a16="http://schemas.microsoft.com/office/drawing/2014/main" id="{B7BBC9CE-B2A2-4AAB-AEC4-2DB5199A9EB3}"/>
              </a:ext>
            </a:extLst>
          </p:cNvPr>
          <p:cNvSpPr/>
          <p:nvPr/>
        </p:nvSpPr>
        <p:spPr>
          <a:xfrm>
            <a:off x="9461101" y="2131450"/>
            <a:ext cx="1571106" cy="783906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/>
              <a:t>John Snow and Cholera</a:t>
            </a:r>
          </a:p>
          <a:p>
            <a:pPr algn="ctr"/>
            <a:r>
              <a:rPr lang="en-IN" b="1" dirty="0"/>
              <a:t>1848</a:t>
            </a: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B7BBC9CE-B2A2-4AAB-AEC4-2DB5199A9EB3}"/>
              </a:ext>
            </a:extLst>
          </p:cNvPr>
          <p:cNvSpPr/>
          <p:nvPr/>
        </p:nvSpPr>
        <p:spPr>
          <a:xfrm>
            <a:off x="9524487" y="1270157"/>
            <a:ext cx="1571106" cy="790395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/>
              <a:t>Paul Erlich &amp; Salvarsan 606</a:t>
            </a:r>
          </a:p>
          <a:p>
            <a:pPr algn="ctr"/>
            <a:r>
              <a:rPr lang="en-IN" b="1" dirty="0"/>
              <a:t>1909</a:t>
            </a:r>
          </a:p>
        </p:txBody>
      </p:sp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AA1156BB-5E8C-4033-8300-19A7943BEAE9}"/>
              </a:ext>
            </a:extLst>
          </p:cNvPr>
          <p:cNvCxnSpPr/>
          <p:nvPr/>
        </p:nvCxnSpPr>
        <p:spPr>
          <a:xfrm>
            <a:off x="8518219" y="2714495"/>
            <a:ext cx="0" cy="274839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>
            <a:extLst>
              <a:ext uri="{FF2B5EF4-FFF2-40B4-BE49-F238E27FC236}">
                <a16:creationId xmlns:a16="http://schemas.microsoft.com/office/drawing/2014/main" id="{C35E865C-6315-43CA-9018-AEED16F0DC11}"/>
              </a:ext>
            </a:extLst>
          </p:cNvPr>
          <p:cNvCxnSpPr/>
          <p:nvPr/>
        </p:nvCxnSpPr>
        <p:spPr>
          <a:xfrm>
            <a:off x="5737759" y="5650869"/>
            <a:ext cx="0" cy="313157"/>
          </a:xfrm>
          <a:prstGeom prst="line">
            <a:avLst/>
          </a:prstGeom>
          <a:ln w="254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AA1156BB-5E8C-4033-8300-19A7943BEAE9}"/>
              </a:ext>
            </a:extLst>
          </p:cNvPr>
          <p:cNvCxnSpPr/>
          <p:nvPr/>
        </p:nvCxnSpPr>
        <p:spPr>
          <a:xfrm>
            <a:off x="3099828" y="2819415"/>
            <a:ext cx="0" cy="274839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Rectangle 54">
            <a:extLst>
              <a:ext uri="{FF2B5EF4-FFF2-40B4-BE49-F238E27FC236}">
                <a16:creationId xmlns:a16="http://schemas.microsoft.com/office/drawing/2014/main" id="{EE158FCA-4B75-41FF-8D42-959678F35E87}"/>
              </a:ext>
            </a:extLst>
          </p:cNvPr>
          <p:cNvSpPr/>
          <p:nvPr/>
        </p:nvSpPr>
        <p:spPr>
          <a:xfrm>
            <a:off x="2492592" y="93076"/>
            <a:ext cx="7193957" cy="55399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en-IN" sz="3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Britain, Health &amp; the People Road Map</a:t>
            </a:r>
            <a:endParaRPr lang="en-IN" sz="8000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61463" y="723347"/>
            <a:ext cx="6640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Start</a:t>
            </a:r>
          </a:p>
        </p:txBody>
      </p: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AA1156BB-5E8C-4033-8300-19A7943BEAE9}"/>
              </a:ext>
            </a:extLst>
          </p:cNvPr>
          <p:cNvCxnSpPr/>
          <p:nvPr/>
        </p:nvCxnSpPr>
        <p:spPr>
          <a:xfrm>
            <a:off x="6719322" y="1222121"/>
            <a:ext cx="0" cy="274839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Rectangle 56">
            <a:extLst>
              <a:ext uri="{FF2B5EF4-FFF2-40B4-BE49-F238E27FC236}">
                <a16:creationId xmlns:a16="http://schemas.microsoft.com/office/drawing/2014/main" id="{B7BBC9CE-B2A2-4AAB-AEC4-2DB5199A9EB3}"/>
              </a:ext>
            </a:extLst>
          </p:cNvPr>
          <p:cNvSpPr/>
          <p:nvPr/>
        </p:nvSpPr>
        <p:spPr>
          <a:xfrm>
            <a:off x="5908687" y="1284630"/>
            <a:ext cx="1571106" cy="815305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/>
              <a:t>Joseph Lister Antiseptics</a:t>
            </a:r>
          </a:p>
          <a:p>
            <a:pPr algn="ctr"/>
            <a:r>
              <a:rPr lang="en-IN" b="1" dirty="0"/>
              <a:t>1865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11005716" y="5244478"/>
            <a:ext cx="7337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Finish</a:t>
            </a:r>
          </a:p>
        </p:txBody>
      </p: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AA1156BB-5E8C-4033-8300-19A7943BEAE9}"/>
              </a:ext>
            </a:extLst>
          </p:cNvPr>
          <p:cNvCxnSpPr/>
          <p:nvPr/>
        </p:nvCxnSpPr>
        <p:spPr>
          <a:xfrm>
            <a:off x="8581338" y="1222120"/>
            <a:ext cx="0" cy="274839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Rectangle 59">
            <a:extLst>
              <a:ext uri="{FF2B5EF4-FFF2-40B4-BE49-F238E27FC236}">
                <a16:creationId xmlns:a16="http://schemas.microsoft.com/office/drawing/2014/main" id="{B7BBC9CE-B2A2-4AAB-AEC4-2DB5199A9EB3}"/>
              </a:ext>
            </a:extLst>
          </p:cNvPr>
          <p:cNvSpPr/>
          <p:nvPr/>
        </p:nvSpPr>
        <p:spPr>
          <a:xfrm>
            <a:off x="7722524" y="1296512"/>
            <a:ext cx="1658138" cy="780648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/>
              <a:t>Robert Koch Germ Theory 1882</a:t>
            </a: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B7BBC9CE-B2A2-4AAB-AEC4-2DB5199A9EB3}"/>
              </a:ext>
            </a:extLst>
          </p:cNvPr>
          <p:cNvSpPr/>
          <p:nvPr/>
        </p:nvSpPr>
        <p:spPr>
          <a:xfrm>
            <a:off x="7722524" y="2164274"/>
            <a:ext cx="1591391" cy="680190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600" b="1" dirty="0"/>
              <a:t>Edwin Chadwick &amp; Public Health 1848</a:t>
            </a:r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B7BBC9CE-B2A2-4AAB-AEC4-2DB5199A9EB3}"/>
              </a:ext>
            </a:extLst>
          </p:cNvPr>
          <p:cNvSpPr/>
          <p:nvPr/>
        </p:nvSpPr>
        <p:spPr>
          <a:xfrm>
            <a:off x="5978253" y="2229438"/>
            <a:ext cx="1591391" cy="628105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/>
              <a:t>The Great Stink 1858</a:t>
            </a: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B7BBC9CE-B2A2-4AAB-AEC4-2DB5199A9EB3}"/>
              </a:ext>
            </a:extLst>
          </p:cNvPr>
          <p:cNvSpPr/>
          <p:nvPr/>
        </p:nvSpPr>
        <p:spPr>
          <a:xfrm>
            <a:off x="4105370" y="2178639"/>
            <a:ext cx="1591391" cy="736717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/>
              <a:t>Joseph </a:t>
            </a:r>
            <a:r>
              <a:rPr lang="en-IN" b="1" dirty="0" err="1"/>
              <a:t>Bazalgette</a:t>
            </a:r>
            <a:endParaRPr lang="en-IN" b="1" dirty="0"/>
          </a:p>
          <a:p>
            <a:pPr algn="ctr"/>
            <a:r>
              <a:rPr lang="en-IN" b="1" dirty="0"/>
              <a:t>1861</a:t>
            </a:r>
          </a:p>
        </p:txBody>
      </p:sp>
      <p:cxnSp>
        <p:nvCxnSpPr>
          <p:cNvPr id="72" name="Straight Connector 71">
            <a:extLst>
              <a:ext uri="{FF2B5EF4-FFF2-40B4-BE49-F238E27FC236}">
                <a16:creationId xmlns:a16="http://schemas.microsoft.com/office/drawing/2014/main" id="{AA1156BB-5E8C-4033-8300-19A7943BEAE9}"/>
              </a:ext>
            </a:extLst>
          </p:cNvPr>
          <p:cNvCxnSpPr/>
          <p:nvPr/>
        </p:nvCxnSpPr>
        <p:spPr>
          <a:xfrm>
            <a:off x="6773948" y="2714495"/>
            <a:ext cx="0" cy="274839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Rectangle 73">
            <a:extLst>
              <a:ext uri="{FF2B5EF4-FFF2-40B4-BE49-F238E27FC236}">
                <a16:creationId xmlns:a16="http://schemas.microsoft.com/office/drawing/2014/main" id="{B7BBC9CE-B2A2-4AAB-AEC4-2DB5199A9EB3}"/>
              </a:ext>
            </a:extLst>
          </p:cNvPr>
          <p:cNvSpPr/>
          <p:nvPr/>
        </p:nvSpPr>
        <p:spPr>
          <a:xfrm>
            <a:off x="2312263" y="2164274"/>
            <a:ext cx="1591391" cy="751082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/>
              <a:t>1875 Public Health Act</a:t>
            </a:r>
          </a:p>
        </p:txBody>
      </p:sp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id="{AA1156BB-5E8C-4033-8300-19A7943BEAE9}"/>
              </a:ext>
            </a:extLst>
          </p:cNvPr>
          <p:cNvCxnSpPr>
            <a:stCxn id="77" idx="2"/>
          </p:cNvCxnSpPr>
          <p:nvPr/>
        </p:nvCxnSpPr>
        <p:spPr>
          <a:xfrm>
            <a:off x="704412" y="3094254"/>
            <a:ext cx="61581" cy="414039"/>
          </a:xfrm>
          <a:prstGeom prst="line">
            <a:avLst/>
          </a:prstGeom>
          <a:ln w="254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Rectangle 76">
            <a:extLst>
              <a:ext uri="{FF2B5EF4-FFF2-40B4-BE49-F238E27FC236}">
                <a16:creationId xmlns:a16="http://schemas.microsoft.com/office/drawing/2014/main" id="{B7BBC9CE-B2A2-4AAB-AEC4-2DB5199A9EB3}"/>
              </a:ext>
            </a:extLst>
          </p:cNvPr>
          <p:cNvSpPr/>
          <p:nvPr/>
        </p:nvSpPr>
        <p:spPr>
          <a:xfrm>
            <a:off x="61427" y="2099935"/>
            <a:ext cx="1285969" cy="994319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/>
              <a:t>Charles Booth</a:t>
            </a:r>
          </a:p>
          <a:p>
            <a:pPr algn="ctr"/>
            <a:r>
              <a:rPr lang="en-IN" b="1" dirty="0"/>
              <a:t>1889</a:t>
            </a:r>
          </a:p>
        </p:txBody>
      </p:sp>
      <p:cxnSp>
        <p:nvCxnSpPr>
          <p:cNvPr id="82" name="Straight Connector 81">
            <a:extLst>
              <a:ext uri="{FF2B5EF4-FFF2-40B4-BE49-F238E27FC236}">
                <a16:creationId xmlns:a16="http://schemas.microsoft.com/office/drawing/2014/main" id="{E3854EB8-2CE6-4044-A555-6FC643471E09}"/>
              </a:ext>
            </a:extLst>
          </p:cNvPr>
          <p:cNvCxnSpPr/>
          <p:nvPr/>
        </p:nvCxnSpPr>
        <p:spPr>
          <a:xfrm>
            <a:off x="3451634" y="5622402"/>
            <a:ext cx="0" cy="313157"/>
          </a:xfrm>
          <a:prstGeom prst="line">
            <a:avLst/>
          </a:prstGeom>
          <a:ln w="254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Rectangle 82">
            <a:extLst>
              <a:ext uri="{FF2B5EF4-FFF2-40B4-BE49-F238E27FC236}">
                <a16:creationId xmlns:a16="http://schemas.microsoft.com/office/drawing/2014/main" id="{E0CA7EEF-16EF-45EF-B52D-262F7CFE647B}"/>
              </a:ext>
            </a:extLst>
          </p:cNvPr>
          <p:cNvSpPr/>
          <p:nvPr/>
        </p:nvSpPr>
        <p:spPr>
          <a:xfrm>
            <a:off x="2283714" y="5818963"/>
            <a:ext cx="1639767" cy="939127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/>
              <a:t>X Rays</a:t>
            </a:r>
          </a:p>
          <a:p>
            <a:pPr algn="ctr"/>
            <a:r>
              <a:rPr lang="en-IN" b="1" dirty="0"/>
              <a:t>1914 - 1918</a:t>
            </a:r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E0CA7EEF-16EF-45EF-B52D-262F7CFE647B}"/>
              </a:ext>
            </a:extLst>
          </p:cNvPr>
          <p:cNvSpPr/>
          <p:nvPr/>
        </p:nvSpPr>
        <p:spPr>
          <a:xfrm>
            <a:off x="4680306" y="5785136"/>
            <a:ext cx="2005363" cy="972954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/>
              <a:t>Alexander Fleming </a:t>
            </a:r>
          </a:p>
          <a:p>
            <a:pPr algn="ctr"/>
            <a:r>
              <a:rPr lang="en-IN" b="1"/>
              <a:t>Penicillin</a:t>
            </a:r>
          </a:p>
          <a:p>
            <a:pPr algn="ctr"/>
            <a:r>
              <a:rPr lang="en-IN" b="1"/>
              <a:t>1928</a:t>
            </a:r>
            <a:endParaRPr lang="en-IN" b="1" dirty="0"/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FE4E0A2A-6300-48BF-9381-556B9A71D1D7}"/>
              </a:ext>
            </a:extLst>
          </p:cNvPr>
          <p:cNvSpPr/>
          <p:nvPr/>
        </p:nvSpPr>
        <p:spPr>
          <a:xfrm>
            <a:off x="5810930" y="3734225"/>
            <a:ext cx="1854603" cy="1154524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The Beveridge Report</a:t>
            </a:r>
          </a:p>
          <a:p>
            <a:pPr algn="ctr"/>
            <a:r>
              <a:rPr lang="en-US" b="1" dirty="0"/>
              <a:t>1942</a:t>
            </a:r>
            <a:endParaRPr lang="en-IN" b="1" dirty="0"/>
          </a:p>
        </p:txBody>
      </p:sp>
      <p:cxnSp>
        <p:nvCxnSpPr>
          <p:cNvPr id="87" name="Straight Connector 86">
            <a:extLst>
              <a:ext uri="{FF2B5EF4-FFF2-40B4-BE49-F238E27FC236}">
                <a16:creationId xmlns:a16="http://schemas.microsoft.com/office/drawing/2014/main" id="{C35E865C-6315-43CA-9018-AEED16F0DC11}"/>
              </a:ext>
            </a:extLst>
          </p:cNvPr>
          <p:cNvCxnSpPr/>
          <p:nvPr/>
        </p:nvCxnSpPr>
        <p:spPr>
          <a:xfrm>
            <a:off x="6711629" y="4894261"/>
            <a:ext cx="0" cy="313157"/>
          </a:xfrm>
          <a:prstGeom prst="line">
            <a:avLst/>
          </a:prstGeom>
          <a:ln w="254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>
            <a:extLst>
              <a:ext uri="{FF2B5EF4-FFF2-40B4-BE49-F238E27FC236}">
                <a16:creationId xmlns:a16="http://schemas.microsoft.com/office/drawing/2014/main" id="{C35E865C-6315-43CA-9018-AEED16F0DC11}"/>
              </a:ext>
            </a:extLst>
          </p:cNvPr>
          <p:cNvCxnSpPr/>
          <p:nvPr/>
        </p:nvCxnSpPr>
        <p:spPr>
          <a:xfrm>
            <a:off x="7885282" y="5627565"/>
            <a:ext cx="0" cy="313157"/>
          </a:xfrm>
          <a:prstGeom prst="line">
            <a:avLst/>
          </a:prstGeom>
          <a:ln w="254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C35E865C-6315-43CA-9018-AEED16F0DC11}"/>
              </a:ext>
            </a:extLst>
          </p:cNvPr>
          <p:cNvCxnSpPr/>
          <p:nvPr/>
        </p:nvCxnSpPr>
        <p:spPr>
          <a:xfrm>
            <a:off x="9040682" y="4908454"/>
            <a:ext cx="0" cy="313157"/>
          </a:xfrm>
          <a:prstGeom prst="line">
            <a:avLst/>
          </a:prstGeom>
          <a:ln w="254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Rectangle 89">
            <a:extLst>
              <a:ext uri="{FF2B5EF4-FFF2-40B4-BE49-F238E27FC236}">
                <a16:creationId xmlns:a16="http://schemas.microsoft.com/office/drawing/2014/main" id="{FE4E0A2A-6300-48BF-9381-556B9A71D1D7}"/>
              </a:ext>
            </a:extLst>
          </p:cNvPr>
          <p:cNvSpPr/>
          <p:nvPr/>
        </p:nvSpPr>
        <p:spPr>
          <a:xfrm>
            <a:off x="8113380" y="3628438"/>
            <a:ext cx="2067221" cy="1260311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Christiaan Barnard</a:t>
            </a:r>
          </a:p>
          <a:p>
            <a:pPr algn="ctr"/>
            <a:r>
              <a:rPr lang="en-US" b="1" dirty="0"/>
              <a:t>Transplant Surgery</a:t>
            </a:r>
          </a:p>
          <a:p>
            <a:pPr algn="ctr"/>
            <a:r>
              <a:rPr lang="en-US" b="1" dirty="0"/>
              <a:t>1967</a:t>
            </a:r>
            <a:endParaRPr lang="en-IN" b="1" dirty="0"/>
          </a:p>
        </p:txBody>
      </p:sp>
      <p:sp>
        <p:nvSpPr>
          <p:cNvPr id="91" name="Rectangle 90">
            <a:extLst>
              <a:ext uri="{FF2B5EF4-FFF2-40B4-BE49-F238E27FC236}">
                <a16:creationId xmlns:a16="http://schemas.microsoft.com/office/drawing/2014/main" id="{FE4E0A2A-6300-48BF-9381-556B9A71D1D7}"/>
              </a:ext>
            </a:extLst>
          </p:cNvPr>
          <p:cNvSpPr/>
          <p:nvPr/>
        </p:nvSpPr>
        <p:spPr>
          <a:xfrm>
            <a:off x="6966431" y="5881481"/>
            <a:ext cx="1854603" cy="774481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The Creation of the NHS </a:t>
            </a:r>
          </a:p>
          <a:p>
            <a:pPr algn="ctr"/>
            <a:r>
              <a:rPr lang="en-US" b="1" dirty="0"/>
              <a:t>1948</a:t>
            </a:r>
            <a:endParaRPr lang="en-IN" b="1" dirty="0"/>
          </a:p>
        </p:txBody>
      </p:sp>
    </p:spTree>
    <p:extLst>
      <p:ext uri="{BB962C8B-B14F-4D97-AF65-F5344CB8AC3E}">
        <p14:creationId xmlns:p14="http://schemas.microsoft.com/office/powerpoint/2010/main" val="619299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Recent yellow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DB813"/>
      </a:accent1>
      <a:accent2>
        <a:srgbClr val="FFD800"/>
      </a:accent2>
      <a:accent3>
        <a:srgbClr val="FFBF22"/>
      </a:accent3>
      <a:accent4>
        <a:srgbClr val="FFC726"/>
      </a:accent4>
      <a:accent5>
        <a:srgbClr val="FFBD1B"/>
      </a:accent5>
      <a:accent6>
        <a:srgbClr val="FFC30B"/>
      </a:accent6>
      <a:hlink>
        <a:srgbClr val="0000FF"/>
      </a:hlink>
      <a:folHlink>
        <a:srgbClr val="FF4FFF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BDC2AE50059694998E0DED8A79C593A" ma:contentTypeVersion="14" ma:contentTypeDescription="Create a new document." ma:contentTypeScope="" ma:versionID="5d479016a21cf2b6b64f03aaa10bd9fb">
  <xsd:schema xmlns:xsd="http://www.w3.org/2001/XMLSchema" xmlns:xs="http://www.w3.org/2001/XMLSchema" xmlns:p="http://schemas.microsoft.com/office/2006/metadata/properties" xmlns:ns3="e9d19e57-eb17-4525-bd57-73ad1a6f81b0" xmlns:ns4="d916c272-964e-430a-97ce-4e970259b937" targetNamespace="http://schemas.microsoft.com/office/2006/metadata/properties" ma:root="true" ma:fieldsID="6418f437d08e13170e0c395c8b6a9b4a" ns3:_="" ns4:_="">
    <xsd:import namespace="e9d19e57-eb17-4525-bd57-73ad1a6f81b0"/>
    <xsd:import namespace="d916c272-964e-430a-97ce-4e970259b937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DateTaken" minOccurs="0"/>
                <xsd:element ref="ns3:MediaServiceLocation" minOccurs="0"/>
                <xsd:element ref="ns4:SharedWithUsers" minOccurs="0"/>
                <xsd:element ref="ns4:SharedWithDetails" minOccurs="0"/>
                <xsd:element ref="ns4:SharingHintHash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d19e57-eb17-4525-bd57-73ad1a6f81b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916c272-964e-430a-97ce-4e970259b937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637BB30-E7CE-45AF-AC23-AA7CFEFD632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3AE96C8-656E-4AD2-9607-45E58ADABC5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9d19e57-eb17-4525-bd57-73ad1a6f81b0"/>
    <ds:schemaRef ds:uri="d916c272-964e-430a-97ce-4e970259b93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2BAA16F-DF9A-4C9C-B95B-0E70AC52D961}">
  <ds:schemaRefs>
    <ds:schemaRef ds:uri="http://schemas.openxmlformats.org/package/2006/metadata/core-properties"/>
    <ds:schemaRef ds:uri="http://schemas.microsoft.com/office/2006/documentManagement/types"/>
    <ds:schemaRef ds:uri="d916c272-964e-430a-97ce-4e970259b937"/>
    <ds:schemaRef ds:uri="e9d19e57-eb17-4525-bd57-73ad1a6f81b0"/>
    <ds:schemaRef ds:uri="http://purl.org/dc/elements/1.1/"/>
    <ds:schemaRef ds:uri="http://schemas.microsoft.com/office/2006/metadata/properties"/>
    <ds:schemaRef ds:uri="http://purl.org/dc/terms/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7178</TotalTime>
  <Words>108</Words>
  <Application>Microsoft Office PowerPoint</Application>
  <PresentationFormat>Widescreen</PresentationFormat>
  <Paragraphs>40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Ponpriyanga Karthik</dc:creator>
  <cp:lastModifiedBy>Mr M Plant</cp:lastModifiedBy>
  <cp:revision>44</cp:revision>
  <dcterms:created xsi:type="dcterms:W3CDTF">2020-09-18T05:29:02Z</dcterms:created>
  <dcterms:modified xsi:type="dcterms:W3CDTF">2024-09-17T14:20:00Z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0x010100BBDC2AE50059694998E0DED8A79C593A</vt:lpwstr>
  </property>
</Properties>
</file>