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6"/>
  </p:notesMasterIdLst>
  <p:sldIdLst>
    <p:sldId id="256" r:id="rId4"/>
    <p:sldId id="257" r:id="rId5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ia+Aei7F4ZsWJqeGIsN4w2w42p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24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theme" Target="theme/theme1.xml"/><Relationship Id="rId17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customXml" Target="../customXml/item1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03D6FBA4-EE1E-461F-995C-C07C39175A84}"/>
    <pc:docChg chg="modSld">
      <pc:chgData name="Mrs L Webster" userId="e46f0a3f-fc4e-4d7b-94a6-4acf829689c1" providerId="ADAL" clId="{03D6FBA4-EE1E-461F-995C-C07C39175A84}" dt="2024-09-07T20:27:38.387" v="1"/>
      <pc:docMkLst>
        <pc:docMk/>
      </pc:docMkLst>
      <pc:sldChg chg="addSp modSp modNotes">
        <pc:chgData name="Mrs L Webster" userId="e46f0a3f-fc4e-4d7b-94a6-4acf829689c1" providerId="ADAL" clId="{03D6FBA4-EE1E-461F-995C-C07C39175A84}" dt="2024-09-07T20:27:33.573" v="0"/>
        <pc:sldMkLst>
          <pc:docMk/>
          <pc:sldMk cId="0" sldId="256"/>
        </pc:sldMkLst>
        <pc:picChg chg="add mod">
          <ac:chgData name="Mrs L Webster" userId="e46f0a3f-fc4e-4d7b-94a6-4acf829689c1" providerId="ADAL" clId="{03D6FBA4-EE1E-461F-995C-C07C39175A84}" dt="2024-09-07T20:27:33.573" v="0"/>
          <ac:picMkLst>
            <pc:docMk/>
            <pc:sldMk cId="0" sldId="256"/>
            <ac:picMk id="37" creationId="{B1D1508A-0C84-49A0-9044-CFA7F83C4CA8}"/>
          </ac:picMkLst>
        </pc:picChg>
      </pc:sldChg>
      <pc:sldChg chg="addSp modSp modNotes">
        <pc:chgData name="Mrs L Webster" userId="e46f0a3f-fc4e-4d7b-94a6-4acf829689c1" providerId="ADAL" clId="{03D6FBA4-EE1E-461F-995C-C07C39175A84}" dt="2024-09-07T20:27:38.387" v="1"/>
        <pc:sldMkLst>
          <pc:docMk/>
          <pc:sldMk cId="0" sldId="257"/>
        </pc:sldMkLst>
        <pc:picChg chg="add mod">
          <ac:chgData name="Mrs L Webster" userId="e46f0a3f-fc4e-4d7b-94a6-4acf829689c1" providerId="ADAL" clId="{03D6FBA4-EE1E-461F-995C-C07C39175A84}" dt="2024-09-07T20:27:38.387" v="1"/>
          <ac:picMkLst>
            <pc:docMk/>
            <pc:sldMk cId="0" sldId="257"/>
            <ac:picMk id="11" creationId="{771EC8C4-BD06-4276-9C38-770409E7346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4" name="Google Shape;22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5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3" name="Google Shape;26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7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7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2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22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" name="Google Shape;15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" name="Google Shape;16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3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" name="Google Shape;20;p23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4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Google Shape;26;p24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24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5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3" name="Google Shape;33;p25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25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25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25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6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2" name="Google Shape;42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2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2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8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Google Shape;51;p28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28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9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Google Shape;58;p29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29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30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5" name="Google Shape;65;p30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31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1" name="Google Shape;71;p31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3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4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8" name="Google Shape;98;p14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4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1" name="Google Shape;101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2" name="Google Shape;102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5" name="Google Shape;105;p15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5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5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8" name="Google Shape;108;p15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9" name="Google Shape;109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0" name="Google Shape;110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4" name="Google Shape;11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9" name="Google Shape;119;p1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1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8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3" name="Google Shape;123;p18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18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1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6" name="Google Shape;126;p1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7" name="Google Shape;127;p1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9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0" name="Google Shape;130;p19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131" name="Google Shape;131;p19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1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3" name="Google Shape;133;p1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4" name="Google Shape;134;p1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0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7" name="Google Shape;137;p20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0" name="Google Shape;140;p2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1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3" name="Google Shape;143;p21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6" name="Google Shape;146;p2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1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5" name="Google Shape;155;p11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1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1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1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32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Google Shape;161;p32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3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7" name="Google Shape;167;p33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4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3" name="Google Shape;173;p34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4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5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0" name="Google Shape;180;p35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5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5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5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6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8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8" name="Google Shape;198;p38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8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9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5" name="Google Shape;205;p39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9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40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2" name="Google Shape;212;p40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4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4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4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41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8" name="Google Shape;218;p41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4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4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4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8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8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8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9" name="Google Shape;79;p8"/>
          <p:cNvSpPr/>
          <p:nvPr/>
        </p:nvSpPr>
        <p:spPr>
          <a:xfrm>
            <a:off x="172275" y="2808850"/>
            <a:ext cx="2955900" cy="9957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8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8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8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p10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0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0"/>
          <p:cNvSpPr/>
          <p:nvPr/>
        </p:nvSpPr>
        <p:spPr>
          <a:xfrm>
            <a:off x="3128200" y="992399"/>
            <a:ext cx="3657600" cy="28818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0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10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"/>
          <p:cNvSpPr txBox="1"/>
          <p:nvPr/>
        </p:nvSpPr>
        <p:spPr>
          <a:xfrm>
            <a:off x="2290325" y="1297150"/>
            <a:ext cx="45150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Numerator</a:t>
            </a:r>
            <a:r>
              <a:rPr lang="en-GB" sz="1100">
                <a:solidFill>
                  <a:schemeClr val="dk1"/>
                </a:solidFill>
              </a:rPr>
              <a:t> : the number above the line on a fraction. The top number. Represents how many parts are taken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Denominator</a:t>
            </a:r>
            <a:r>
              <a:rPr lang="en-GB" sz="1100">
                <a:solidFill>
                  <a:schemeClr val="dk1"/>
                </a:solidFill>
              </a:rPr>
              <a:t>: the number below the line on a fraction. The number represent the total number of parts..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Unit Fraction</a:t>
            </a:r>
            <a:r>
              <a:rPr lang="en-GB" sz="1100">
                <a:solidFill>
                  <a:schemeClr val="dk1"/>
                </a:solidFill>
              </a:rPr>
              <a:t>: a fraction where the numerator is one and denominator a positive integer.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Non unit Fraction</a:t>
            </a:r>
            <a:r>
              <a:rPr lang="en-GB" sz="1100">
                <a:solidFill>
                  <a:schemeClr val="dk1"/>
                </a:solidFill>
              </a:rPr>
              <a:t>: a fraction where the numerator is larger than one.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Reciprocal</a:t>
            </a:r>
            <a:r>
              <a:rPr lang="en-GB" sz="1100">
                <a:solidFill>
                  <a:schemeClr val="dk1"/>
                </a:solidFill>
              </a:rPr>
              <a:t>:a pair of numbers that multiply together to give 1.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227" name="Google Shape;227;p4"/>
          <p:cNvSpPr txBox="1"/>
          <p:nvPr/>
        </p:nvSpPr>
        <p:spPr>
          <a:xfrm>
            <a:off x="164425" y="1319500"/>
            <a:ext cx="19737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/>
              <a:t>Carry out any multiplication or division using fractions and integers.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/>
              <a:t>Understand and use the reciprocal</a:t>
            </a:r>
            <a:endParaRPr sz="1100"/>
          </a:p>
        </p:txBody>
      </p:sp>
      <p:sp>
        <p:nvSpPr>
          <p:cNvPr id="228" name="Google Shape;228;p4"/>
          <p:cNvSpPr txBox="1"/>
          <p:nvPr/>
        </p:nvSpPr>
        <p:spPr>
          <a:xfrm>
            <a:off x="227325" y="3084400"/>
            <a:ext cx="28206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Representing a Fraction (Y6)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Repeated addition = multiplication by an integer (Y6)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4"/>
          <p:cNvSpPr txBox="1"/>
          <p:nvPr/>
        </p:nvSpPr>
        <p:spPr>
          <a:xfrm>
            <a:off x="2402450" y="203500"/>
            <a:ext cx="4358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8 – </a:t>
            </a:r>
            <a:r>
              <a:rPr lang="en-GB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Multiply and Divide Fractions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4"/>
          <p:cNvSpPr txBox="1"/>
          <p:nvPr/>
        </p:nvSpPr>
        <p:spPr>
          <a:xfrm>
            <a:off x="3222725" y="2806075"/>
            <a:ext cx="3548400" cy="1015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u="sng">
                <a:solidFill>
                  <a:schemeClr val="dk1"/>
                </a:solidFill>
              </a:rPr>
              <a:t>Representing a Fraction</a:t>
            </a: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hope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00"/>
              <a:buFont typeface="Arial"/>
              <a:buNone/>
            </a:pPr>
            <a:endParaRPr sz="5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4"/>
          <p:cNvSpPr txBox="1"/>
          <p:nvPr/>
        </p:nvSpPr>
        <p:spPr>
          <a:xfrm>
            <a:off x="164425" y="3878350"/>
            <a:ext cx="2979900" cy="14469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Multiplying non-unit fractions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p4"/>
          <p:cNvSpPr txBox="1"/>
          <p:nvPr/>
        </p:nvSpPr>
        <p:spPr>
          <a:xfrm>
            <a:off x="155300" y="5363300"/>
            <a:ext cx="6615600" cy="16161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The reciprocal </a:t>
            </a:r>
            <a:r>
              <a:rPr lang="en-GB" sz="1100">
                <a:solidFill>
                  <a:schemeClr val="dk1"/>
                </a:solidFill>
              </a:rPr>
              <a:t>When you multiply a number by its reciprocal the answer is always 1</a:t>
            </a:r>
            <a:endParaRPr sz="1400" strike="noStrike" cap="none">
              <a:solidFill>
                <a:srgbClr val="000000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4"/>
          <p:cNvSpPr/>
          <p:nvPr/>
        </p:nvSpPr>
        <p:spPr>
          <a:xfrm>
            <a:off x="155300" y="7015150"/>
            <a:ext cx="3185700" cy="2631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Dividing an integer by a unit fraction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4"/>
          <p:cNvSpPr/>
          <p:nvPr/>
        </p:nvSpPr>
        <p:spPr>
          <a:xfrm>
            <a:off x="3419549" y="7012000"/>
            <a:ext cx="3339300" cy="2631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Dividing any</a:t>
            </a:r>
            <a:r>
              <a:rPr lang="en-GB" sz="1100" b="1" i="1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fraction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Google Shape;235;p4"/>
          <p:cNvSpPr txBox="1"/>
          <p:nvPr/>
        </p:nvSpPr>
        <p:spPr>
          <a:xfrm>
            <a:off x="3493425" y="3135663"/>
            <a:ext cx="309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u="sng"/>
              <a:t>3</a:t>
            </a:r>
            <a:endParaRPr u="sng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5</a:t>
            </a:r>
            <a:endParaRPr/>
          </a:p>
        </p:txBody>
      </p:sp>
      <p:sp>
        <p:nvSpPr>
          <p:cNvPr id="236" name="Google Shape;236;p4"/>
          <p:cNvSpPr txBox="1"/>
          <p:nvPr/>
        </p:nvSpPr>
        <p:spPr>
          <a:xfrm>
            <a:off x="4011225" y="2940375"/>
            <a:ext cx="983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Numerator</a:t>
            </a:r>
            <a:endParaRPr sz="1100"/>
          </a:p>
        </p:txBody>
      </p:sp>
      <p:sp>
        <p:nvSpPr>
          <p:cNvPr id="237" name="Google Shape;237;p4"/>
          <p:cNvSpPr txBox="1"/>
          <p:nvPr/>
        </p:nvSpPr>
        <p:spPr>
          <a:xfrm>
            <a:off x="4049788" y="3521613"/>
            <a:ext cx="983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Denominator</a:t>
            </a:r>
            <a:endParaRPr sz="1100"/>
          </a:p>
        </p:txBody>
      </p:sp>
      <p:pic>
        <p:nvPicPr>
          <p:cNvPr id="238" name="Google Shape;238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2525" y="3214253"/>
            <a:ext cx="983400" cy="41841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39" name="Google Shape;239;p4"/>
          <p:cNvCxnSpPr/>
          <p:nvPr/>
        </p:nvCxnSpPr>
        <p:spPr>
          <a:xfrm rot="10800000" flipH="1">
            <a:off x="3803325" y="3136563"/>
            <a:ext cx="262500" cy="1545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40" name="Google Shape;240;p4"/>
          <p:cNvCxnSpPr>
            <a:stCxn id="235" idx="3"/>
          </p:cNvCxnSpPr>
          <p:nvPr/>
        </p:nvCxnSpPr>
        <p:spPr>
          <a:xfrm>
            <a:off x="3803325" y="3443463"/>
            <a:ext cx="294300" cy="2229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41" name="Google Shape;241;p4"/>
          <p:cNvSpPr txBox="1"/>
          <p:nvPr/>
        </p:nvSpPr>
        <p:spPr>
          <a:xfrm>
            <a:off x="5202525" y="2930950"/>
            <a:ext cx="14589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ALL PARTS of a fraction are of equal size</a:t>
            </a:r>
            <a:endParaRPr sz="1100"/>
          </a:p>
        </p:txBody>
      </p:sp>
      <p:pic>
        <p:nvPicPr>
          <p:cNvPr id="242" name="Google Shape;242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29500" y="4073571"/>
            <a:ext cx="1202750" cy="1067546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4"/>
          <p:cNvSpPr txBox="1"/>
          <p:nvPr/>
        </p:nvSpPr>
        <p:spPr>
          <a:xfrm>
            <a:off x="1578925" y="4417588"/>
            <a:ext cx="413100" cy="3693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highlight>
                  <a:srgbClr val="FFFFFF"/>
                </a:highlight>
              </a:rPr>
              <a:t>3</a:t>
            </a:r>
            <a:endParaRPr sz="1100">
              <a:highlight>
                <a:srgbClr val="FFFFFF"/>
              </a:highlight>
            </a:endParaRPr>
          </a:p>
        </p:txBody>
      </p:sp>
      <p:sp>
        <p:nvSpPr>
          <p:cNvPr id="244" name="Google Shape;244;p4"/>
          <p:cNvSpPr txBox="1"/>
          <p:nvPr/>
        </p:nvSpPr>
        <p:spPr>
          <a:xfrm>
            <a:off x="2264725" y="5027188"/>
            <a:ext cx="413100" cy="3693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highlight>
                  <a:srgbClr val="FFFFFF"/>
                </a:highlight>
              </a:rPr>
              <a:t>4</a:t>
            </a:r>
            <a:endParaRPr sz="1100">
              <a:highlight>
                <a:srgbClr val="FFFFFF"/>
              </a:highlight>
            </a:endParaRPr>
          </a:p>
        </p:txBody>
      </p:sp>
      <p:pic>
        <p:nvPicPr>
          <p:cNvPr id="245" name="Google Shape;245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27325" y="4480703"/>
            <a:ext cx="1072975" cy="398622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4"/>
          <p:cNvSpPr txBox="1"/>
          <p:nvPr/>
        </p:nvSpPr>
        <p:spPr>
          <a:xfrm>
            <a:off x="305425" y="4111400"/>
            <a:ext cx="1211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Parts Shaded</a:t>
            </a:r>
            <a:endParaRPr sz="1100"/>
          </a:p>
        </p:txBody>
      </p:sp>
      <p:sp>
        <p:nvSpPr>
          <p:cNvPr id="247" name="Google Shape;247;p4"/>
          <p:cNvSpPr txBox="1"/>
          <p:nvPr/>
        </p:nvSpPr>
        <p:spPr>
          <a:xfrm>
            <a:off x="227325" y="4955950"/>
            <a:ext cx="1211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Total no of parts</a:t>
            </a:r>
            <a:endParaRPr sz="1100"/>
          </a:p>
        </p:txBody>
      </p:sp>
      <p:cxnSp>
        <p:nvCxnSpPr>
          <p:cNvPr id="248" name="Google Shape;248;p4"/>
          <p:cNvCxnSpPr/>
          <p:nvPr/>
        </p:nvCxnSpPr>
        <p:spPr>
          <a:xfrm>
            <a:off x="682675" y="4328300"/>
            <a:ext cx="501300" cy="1326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49" name="Google Shape;249;p4"/>
          <p:cNvCxnSpPr/>
          <p:nvPr/>
        </p:nvCxnSpPr>
        <p:spPr>
          <a:xfrm rot="10800000" flipH="1">
            <a:off x="652425" y="4874050"/>
            <a:ext cx="521100" cy="18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50" name="Google Shape;250;p4"/>
          <p:cNvSpPr txBox="1"/>
          <p:nvPr/>
        </p:nvSpPr>
        <p:spPr>
          <a:xfrm>
            <a:off x="3222725" y="3869138"/>
            <a:ext cx="3582600" cy="14469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Quick Multiply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1" name="Google Shape;251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85250" y="4073475"/>
            <a:ext cx="3006600" cy="1184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27325" y="5627675"/>
            <a:ext cx="3870301" cy="1345727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4"/>
          <p:cNvSpPr txBox="1"/>
          <p:nvPr/>
        </p:nvSpPr>
        <p:spPr>
          <a:xfrm>
            <a:off x="4574350" y="5932963"/>
            <a:ext cx="1400400" cy="8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Multiplying by a reciprocal gives the same outcome</a:t>
            </a:r>
            <a:endParaRPr sz="1100"/>
          </a:p>
        </p:txBody>
      </p:sp>
      <p:pic>
        <p:nvPicPr>
          <p:cNvPr id="254" name="Google Shape;254;p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27316" y="7331125"/>
            <a:ext cx="1674900" cy="1527026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4"/>
          <p:cNvSpPr txBox="1"/>
          <p:nvPr/>
        </p:nvSpPr>
        <p:spPr>
          <a:xfrm>
            <a:off x="260575" y="8840175"/>
            <a:ext cx="1345500" cy="5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How many quarters are in 1?</a:t>
            </a:r>
            <a:endParaRPr sz="1100"/>
          </a:p>
        </p:txBody>
      </p:sp>
      <p:sp>
        <p:nvSpPr>
          <p:cNvPr id="256" name="Google Shape;256;p4"/>
          <p:cNvSpPr txBox="1"/>
          <p:nvPr/>
        </p:nvSpPr>
        <p:spPr>
          <a:xfrm>
            <a:off x="2192875" y="7459950"/>
            <a:ext cx="1073100" cy="11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There are 4 quarters in 1 whole. Therefore, there are 20 quarters in 5 wholes</a:t>
            </a:r>
            <a:endParaRPr sz="1100"/>
          </a:p>
        </p:txBody>
      </p:sp>
      <p:pic>
        <p:nvPicPr>
          <p:cNvPr id="257" name="Google Shape;257;p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839622" y="8932113"/>
            <a:ext cx="1400400" cy="374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73574" y="7342799"/>
            <a:ext cx="983400" cy="1228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4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250575" y="8370975"/>
            <a:ext cx="2321730" cy="11848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60" name="Google Shape;260;p4"/>
          <p:cNvSpPr txBox="1"/>
          <p:nvPr/>
        </p:nvSpPr>
        <p:spPr>
          <a:xfrm>
            <a:off x="4775650" y="7495200"/>
            <a:ext cx="1599900" cy="9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Multiplying by a reciprocal gives the same outcome</a:t>
            </a:r>
            <a:endParaRPr sz="110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B1D1508A-0C84-49A0-9044-CFA7F83C4CA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5"/>
          <p:cNvSpPr txBox="1"/>
          <p:nvPr/>
        </p:nvSpPr>
        <p:spPr>
          <a:xfrm>
            <a:off x="2768000" y="203500"/>
            <a:ext cx="39465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8 – </a:t>
            </a:r>
            <a:r>
              <a:rPr lang="en-GB" sz="1800" b="1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Multiply and Divide Fractions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5"/>
          <p:cNvSpPr/>
          <p:nvPr/>
        </p:nvSpPr>
        <p:spPr>
          <a:xfrm>
            <a:off x="3167875" y="1319470"/>
            <a:ext cx="3447000" cy="240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cover, look, write, check to write the definitions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Numerator</a:t>
            </a:r>
            <a:r>
              <a:rPr lang="en-GB" sz="1100">
                <a:solidFill>
                  <a:schemeClr val="dk1"/>
                </a:solidFill>
              </a:rPr>
              <a:t> 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Denominator</a:t>
            </a:r>
            <a:r>
              <a:rPr lang="en-GB" sz="1100">
                <a:solidFill>
                  <a:schemeClr val="dk1"/>
                </a:solidFill>
              </a:rPr>
              <a:t>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Unit Fraction</a:t>
            </a:r>
            <a:r>
              <a:rPr lang="en-GB" sz="1100">
                <a:solidFill>
                  <a:schemeClr val="dk1"/>
                </a:solidFill>
              </a:rPr>
              <a:t>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Non unit Fraction</a:t>
            </a:r>
            <a:r>
              <a:rPr lang="en-GB" sz="1100">
                <a:solidFill>
                  <a:schemeClr val="dk1"/>
                </a:solidFill>
              </a:rPr>
              <a:t>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 b="1" i="1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 i="1">
                <a:solidFill>
                  <a:schemeClr val="dk1"/>
                </a:solidFill>
              </a:rPr>
              <a:t>Reciprocal</a:t>
            </a:r>
            <a:r>
              <a:rPr lang="en-GB" sz="1100">
                <a:solidFill>
                  <a:schemeClr val="dk1"/>
                </a:solidFill>
              </a:rPr>
              <a:t>: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267" name="Google Shape;267;p5"/>
          <p:cNvSpPr txBox="1"/>
          <p:nvPr/>
        </p:nvSpPr>
        <p:spPr>
          <a:xfrm>
            <a:off x="130325" y="3956075"/>
            <a:ext cx="6628800" cy="1785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Multiply any fraction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1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5"/>
          <p:cNvSpPr txBox="1"/>
          <p:nvPr/>
        </p:nvSpPr>
        <p:spPr>
          <a:xfrm>
            <a:off x="164375" y="5838275"/>
            <a:ext cx="6594600" cy="17856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The reciprocal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9" name="Google Shape;269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525" y="1463625"/>
            <a:ext cx="2716375" cy="211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5"/>
          <p:cNvSpPr txBox="1"/>
          <p:nvPr/>
        </p:nvSpPr>
        <p:spPr>
          <a:xfrm>
            <a:off x="175325" y="7681750"/>
            <a:ext cx="6594600" cy="21240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1" u="sng">
                <a:solidFill>
                  <a:schemeClr val="dk1"/>
                </a:solidFill>
              </a:rPr>
              <a:t>Dividing any fraction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1" name="Google Shape;271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7175" y="4193325"/>
            <a:ext cx="6065300" cy="149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8000" y="6091075"/>
            <a:ext cx="5768506" cy="1493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9450" y="7934026"/>
            <a:ext cx="6325425" cy="1636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71EC8C4-BD06-4276-9C38-770409E734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240375B4-AF18-47CE-8E06-808C7558F876}"/>
</file>

<file path=customXml/itemProps2.xml><?xml version="1.0" encoding="utf-8"?>
<ds:datastoreItem xmlns:ds="http://schemas.openxmlformats.org/officeDocument/2006/customXml" ds:itemID="{5D3E16AC-FC29-4E74-8E6C-DC1330D39E10}"/>
</file>

<file path=customXml/itemProps3.xml><?xml version="1.0" encoding="utf-8"?>
<ds:datastoreItem xmlns:ds="http://schemas.openxmlformats.org/officeDocument/2006/customXml" ds:itemID="{BD67AC45-EBCA-4D7B-A437-5B11E46C2A2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</Words>
  <Application>Microsoft Office PowerPoint</Application>
  <PresentationFormat>A4 Paper (210x297 mm)</PresentationFormat>
  <Paragraphs>100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1_Custom Design</vt:lpstr>
      <vt:lpstr>Office Theme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1</cp:revision>
  <dcterms:created xsi:type="dcterms:W3CDTF">2024-01-23T10:53:54Z</dcterms:created>
  <dcterms:modified xsi:type="dcterms:W3CDTF">2024-09-07T20:27:42Z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</Properties>
</file>