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>
      <p:cViewPr varScale="1">
        <p:scale>
          <a:sx n="49" d="100"/>
          <a:sy n="49" d="100"/>
        </p:scale>
        <p:origin x="23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2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12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6C62B4F7-B660-4B51-A672-D19F3578E238}"/>
    <pc:docChg chg="modSld">
      <pc:chgData name="Mrs L Webster" userId="e46f0a3f-fc4e-4d7b-94a6-4acf829689c1" providerId="ADAL" clId="{6C62B4F7-B660-4B51-A672-D19F3578E238}" dt="2024-09-07T20:42:37.538" v="8" actId="1076"/>
      <pc:docMkLst>
        <pc:docMk/>
      </pc:docMkLst>
      <pc:sldChg chg="addSp modSp mod">
        <pc:chgData name="Mrs L Webster" userId="e46f0a3f-fc4e-4d7b-94a6-4acf829689c1" providerId="ADAL" clId="{6C62B4F7-B660-4B51-A672-D19F3578E238}" dt="2024-09-07T20:42:23.650" v="4" actId="14100"/>
        <pc:sldMkLst>
          <pc:docMk/>
          <pc:sldMk cId="1978265811" sldId="256"/>
        </pc:sldMkLst>
        <pc:spChg chg="mod">
          <ac:chgData name="Mrs L Webster" userId="e46f0a3f-fc4e-4d7b-94a6-4acf829689c1" providerId="ADAL" clId="{6C62B4F7-B660-4B51-A672-D19F3578E238}" dt="2024-09-07T20:42:23.650" v="4" actId="14100"/>
          <ac:spMkLst>
            <pc:docMk/>
            <pc:sldMk cId="1978265811" sldId="256"/>
            <ac:spMk id="4" creationId="{320E215D-9F3E-4631-B86D-8A4FDAAF9C5B}"/>
          </ac:spMkLst>
        </pc:spChg>
        <pc:picChg chg="add mod">
          <ac:chgData name="Mrs L Webster" userId="e46f0a3f-fc4e-4d7b-94a6-4acf829689c1" providerId="ADAL" clId="{6C62B4F7-B660-4B51-A672-D19F3578E238}" dt="2024-09-07T20:42:16.001" v="1" actId="1076"/>
          <ac:picMkLst>
            <pc:docMk/>
            <pc:sldMk cId="1978265811" sldId="256"/>
            <ac:picMk id="77" creationId="{1E73F703-1B1E-4683-898C-491839AA68C1}"/>
          </ac:picMkLst>
        </pc:picChg>
      </pc:sldChg>
      <pc:sldChg chg="addSp modSp mod">
        <pc:chgData name="Mrs L Webster" userId="e46f0a3f-fc4e-4d7b-94a6-4acf829689c1" providerId="ADAL" clId="{6C62B4F7-B660-4B51-A672-D19F3578E238}" dt="2024-09-07T20:42:37.538" v="8" actId="1076"/>
        <pc:sldMkLst>
          <pc:docMk/>
          <pc:sldMk cId="1151489850" sldId="260"/>
        </pc:sldMkLst>
        <pc:spChg chg="mod">
          <ac:chgData name="Mrs L Webster" userId="e46f0a3f-fc4e-4d7b-94a6-4acf829689c1" providerId="ADAL" clId="{6C62B4F7-B660-4B51-A672-D19F3578E238}" dt="2024-09-07T20:42:32.702" v="6" actId="1076"/>
          <ac:spMkLst>
            <pc:docMk/>
            <pc:sldMk cId="1151489850" sldId="260"/>
            <ac:spMk id="46" creationId="{F4502A26-6D7E-4DAC-AC4C-F1594B2EEE44}"/>
          </ac:spMkLst>
        </pc:spChg>
        <pc:picChg chg="add mod">
          <ac:chgData name="Mrs L Webster" userId="e46f0a3f-fc4e-4d7b-94a6-4acf829689c1" providerId="ADAL" clId="{6C62B4F7-B660-4B51-A672-D19F3578E238}" dt="2024-09-07T20:42:37.538" v="8" actId="1076"/>
          <ac:picMkLst>
            <pc:docMk/>
            <pc:sldMk cId="1151489850" sldId="260"/>
            <ac:picMk id="38" creationId="{1E73F703-1B1E-4683-898C-491839AA68C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tmp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1.tmp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528018" y="191671"/>
            <a:ext cx="41060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9- Reasoning With Geometry- Pythagoras’ Theorem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107617" y="1215682"/>
            <a:ext cx="2155826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square and square roots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Identify the hypotenuse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Determine whether a triangle is right-angled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hypotenuse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a missing side in a right angled triangle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Pythagoras’ theorem on coordinate axes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C56F7-7B43-4A94-B33D-37F4C2C2552A}"/>
              </a:ext>
            </a:extLst>
          </p:cNvPr>
          <p:cNvSpPr txBox="1"/>
          <p:nvPr/>
        </p:nvSpPr>
        <p:spPr>
          <a:xfrm>
            <a:off x="2263443" y="1339145"/>
            <a:ext cx="459455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Square number: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the output of a number multiplied by itself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Square root: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 value that can be multiplied by itself to give a square number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Hypotenuse: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the largest side on a right angled triangle. Always opposite the right angle.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Opposite: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side opposite the angle of interest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Adjacent: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the side next to the angle of interest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96849" y="3116563"/>
            <a:ext cx="294640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Understanding square numbers (Y5 and Y6)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Substitution (Y7)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Solve algebraic equations (Y8)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3232150" y="2825750"/>
            <a:ext cx="3517900" cy="16624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99377-0981-48BF-8020-DE75ADC57BA0}"/>
              </a:ext>
            </a:extLst>
          </p:cNvPr>
          <p:cNvSpPr txBox="1"/>
          <p:nvPr/>
        </p:nvSpPr>
        <p:spPr>
          <a:xfrm>
            <a:off x="3239922" y="2892425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Squares and Square Roots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4E22C1-708B-469A-A66F-55D7B472B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4789" y="3283182"/>
            <a:ext cx="1849271" cy="5359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43FE3E2-74C4-46D0-970F-CD1C381DA38E}"/>
                  </a:ext>
                </a:extLst>
              </p:cNvPr>
              <p:cNvSpPr txBox="1"/>
              <p:nvPr/>
            </p:nvSpPr>
            <p:spPr>
              <a:xfrm>
                <a:off x="3311899" y="3876034"/>
                <a:ext cx="51788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1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1100" dirty="0"/>
                  <a:t>1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43FE3E2-74C4-46D0-970F-CD1C381DA3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1899" y="3876034"/>
                <a:ext cx="517888" cy="261610"/>
              </a:xfrm>
              <a:prstGeom prst="rect">
                <a:avLst/>
              </a:prstGeom>
              <a:blipFill>
                <a:blip r:embed="rId3"/>
                <a:stretch>
                  <a:fillRect b="-162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2BABA352-66F5-415A-BCA9-430D73F65E17}"/>
              </a:ext>
            </a:extLst>
          </p:cNvPr>
          <p:cNvSpPr txBox="1"/>
          <p:nvPr/>
        </p:nvSpPr>
        <p:spPr>
          <a:xfrm>
            <a:off x="3363278" y="4060057"/>
            <a:ext cx="373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=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FC29D0F-E9F5-4C84-9281-C1DAB32F1928}"/>
                  </a:ext>
                </a:extLst>
              </p:cNvPr>
              <p:cNvSpPr txBox="1"/>
              <p:nvPr/>
            </p:nvSpPr>
            <p:spPr>
              <a:xfrm>
                <a:off x="3792243" y="3880177"/>
                <a:ext cx="51788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2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100" dirty="0"/>
                  <a:t> 2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FC29D0F-E9F5-4C84-9281-C1DAB32F19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2243" y="3880177"/>
                <a:ext cx="517888" cy="261610"/>
              </a:xfrm>
              <a:prstGeom prst="rect">
                <a:avLst/>
              </a:prstGeom>
              <a:blipFill>
                <a:blip r:embed="rId4"/>
                <a:stretch>
                  <a:fillRect b="-190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A7767B4C-16F6-417F-AEE3-EB2B088E140C}"/>
              </a:ext>
            </a:extLst>
          </p:cNvPr>
          <p:cNvSpPr txBox="1"/>
          <p:nvPr/>
        </p:nvSpPr>
        <p:spPr>
          <a:xfrm>
            <a:off x="3829787" y="4069329"/>
            <a:ext cx="373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=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67DAD58-32B4-4FB3-B16A-BCE251EC5B5B}"/>
                  </a:ext>
                </a:extLst>
              </p:cNvPr>
              <p:cNvSpPr txBox="1"/>
              <p:nvPr/>
            </p:nvSpPr>
            <p:spPr>
              <a:xfrm>
                <a:off x="4354581" y="3873672"/>
                <a:ext cx="51788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3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100" dirty="0"/>
                  <a:t> 3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67DAD58-32B4-4FB3-B16A-BCE251EC5B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581" y="3873672"/>
                <a:ext cx="517888" cy="261610"/>
              </a:xfrm>
              <a:prstGeom prst="rect">
                <a:avLst/>
              </a:prstGeom>
              <a:blipFill>
                <a:blip r:embed="rId5"/>
                <a:stretch>
                  <a:fillRect b="-162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7D726DE4-9461-4D7B-8532-01270D0410BF}"/>
              </a:ext>
            </a:extLst>
          </p:cNvPr>
          <p:cNvSpPr txBox="1"/>
          <p:nvPr/>
        </p:nvSpPr>
        <p:spPr>
          <a:xfrm>
            <a:off x="4413738" y="4078775"/>
            <a:ext cx="373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= 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16B3FD2-DA57-487D-9A64-D2BCBEEF238D}"/>
                  </a:ext>
                </a:extLst>
              </p:cNvPr>
              <p:cNvSpPr txBox="1"/>
              <p:nvPr/>
            </p:nvSpPr>
            <p:spPr>
              <a:xfrm>
                <a:off x="4982797" y="3873672"/>
                <a:ext cx="51788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4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100" dirty="0"/>
                  <a:t> 4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16B3FD2-DA57-487D-9A64-D2BCBEEF23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2797" y="3873672"/>
                <a:ext cx="517888" cy="261610"/>
              </a:xfrm>
              <a:prstGeom prst="rect">
                <a:avLst/>
              </a:prstGeom>
              <a:blipFill>
                <a:blip r:embed="rId6"/>
                <a:stretch>
                  <a:fillRect b="-162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73D6F86D-6F57-4F23-9466-B507E1FB2153}"/>
              </a:ext>
            </a:extLst>
          </p:cNvPr>
          <p:cNvSpPr txBox="1"/>
          <p:nvPr/>
        </p:nvSpPr>
        <p:spPr>
          <a:xfrm>
            <a:off x="5011102" y="4070521"/>
            <a:ext cx="45873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= 16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ACB917F-56A1-4DAD-9D5E-DAD3A4760AE5}"/>
              </a:ext>
            </a:extLst>
          </p:cNvPr>
          <p:cNvSpPr/>
          <p:nvPr/>
        </p:nvSpPr>
        <p:spPr>
          <a:xfrm>
            <a:off x="5624631" y="3265893"/>
            <a:ext cx="967334" cy="869389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4DFBE91-CDDF-4ABD-B7DF-D84818310AD8}"/>
              </a:ext>
            </a:extLst>
          </p:cNvPr>
          <p:cNvSpPr txBox="1"/>
          <p:nvPr/>
        </p:nvSpPr>
        <p:spPr>
          <a:xfrm>
            <a:off x="5767837" y="3410818"/>
            <a:ext cx="7150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5² = 25		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√25 = 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723EA0-F9EF-468F-9C53-F1C257DDB9FE}"/>
              </a:ext>
            </a:extLst>
          </p:cNvPr>
          <p:cNvSpPr/>
          <p:nvPr/>
        </p:nvSpPr>
        <p:spPr>
          <a:xfrm>
            <a:off x="175734" y="3944169"/>
            <a:ext cx="2971065" cy="16063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6D4928-A4C1-44E0-926A-E0BAB4317CD8}"/>
              </a:ext>
            </a:extLst>
          </p:cNvPr>
          <p:cNvSpPr txBox="1"/>
          <p:nvPr/>
        </p:nvSpPr>
        <p:spPr>
          <a:xfrm>
            <a:off x="253222" y="3987898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Identifying the Hypotenuse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39CECDC-6B01-4DBB-8787-D4BF5CB388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685" y="4304699"/>
            <a:ext cx="1333686" cy="68589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75F4900-EE67-4AA0-B9C0-870D0EDFA740}"/>
              </a:ext>
            </a:extLst>
          </p:cNvPr>
          <p:cNvSpPr txBox="1"/>
          <p:nvPr/>
        </p:nvSpPr>
        <p:spPr>
          <a:xfrm rot="256731">
            <a:off x="538402" y="4950349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6801C60-A479-480E-956F-0C4A10F41C0C}"/>
              </a:ext>
            </a:extLst>
          </p:cNvPr>
          <p:cNvSpPr/>
          <p:nvPr/>
        </p:nvSpPr>
        <p:spPr>
          <a:xfrm>
            <a:off x="1601443" y="4321667"/>
            <a:ext cx="152542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hypotenuse is always the longest side on a triangle because it is opposite the biggest angle.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E7CE44-B417-47A4-A18D-0F8E958E2073}"/>
              </a:ext>
            </a:extLst>
          </p:cNvPr>
          <p:cNvSpPr/>
          <p:nvPr/>
        </p:nvSpPr>
        <p:spPr>
          <a:xfrm>
            <a:off x="1703656" y="4295982"/>
            <a:ext cx="1329797" cy="1107689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3232150" y="4578226"/>
            <a:ext cx="3517900" cy="239407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0288439-4705-4861-AEF3-B7311A78F0D2}"/>
              </a:ext>
            </a:extLst>
          </p:cNvPr>
          <p:cNvSpPr txBox="1"/>
          <p:nvPr/>
        </p:nvSpPr>
        <p:spPr>
          <a:xfrm>
            <a:off x="3251708" y="4620546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Determine if a Triangle is Right-Angled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DB47FC7-F871-44FC-B2FD-9D5DC3A1DB74}"/>
              </a:ext>
            </a:extLst>
          </p:cNvPr>
          <p:cNvSpPr txBox="1"/>
          <p:nvPr/>
        </p:nvSpPr>
        <p:spPr>
          <a:xfrm>
            <a:off x="3163919" y="4891775"/>
            <a:ext cx="36851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If a triangle is right-angled, the sum of the squares of the shorter sides will equal the square of the hypotenuse.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8FE8E01-F6D3-40DF-ADF9-F5B699A7E3B5}"/>
              </a:ext>
            </a:extLst>
          </p:cNvPr>
          <p:cNvSpPr/>
          <p:nvPr/>
        </p:nvSpPr>
        <p:spPr>
          <a:xfrm>
            <a:off x="4979255" y="5408722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a² + b² = hypotenuse²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0A9B1E4-393F-4C8F-B03B-9077DE380A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17003" y="5291556"/>
            <a:ext cx="1097234" cy="967149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9F749332-1367-48E6-ACB5-4C20F0D27870}"/>
              </a:ext>
            </a:extLst>
          </p:cNvPr>
          <p:cNvSpPr/>
          <p:nvPr/>
        </p:nvSpPr>
        <p:spPr>
          <a:xfrm>
            <a:off x="4839263" y="5740540"/>
            <a:ext cx="17948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e.g. a² + b² = hypotenuse²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3² + 4² = 5²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9 + 16 = 25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5406479-90AB-46A1-B4B7-1E8D08884171}"/>
              </a:ext>
            </a:extLst>
          </p:cNvPr>
          <p:cNvSpPr/>
          <p:nvPr/>
        </p:nvSpPr>
        <p:spPr>
          <a:xfrm>
            <a:off x="3299552" y="6245438"/>
            <a:ext cx="135485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= 3   b = 4   c = 5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DC4C58E-560A-4715-A7F8-1FCDF0F5EBA2}"/>
              </a:ext>
            </a:extLst>
          </p:cNvPr>
          <p:cNvSpPr/>
          <p:nvPr/>
        </p:nvSpPr>
        <p:spPr>
          <a:xfrm>
            <a:off x="3549968" y="6478801"/>
            <a:ext cx="30457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Substituting the numbers into the theorem shows that this is a right-angled triangle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175734" y="5700892"/>
            <a:ext cx="2967516" cy="39003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8656D8-B4D5-4929-948A-B1B9FD4AD650}"/>
              </a:ext>
            </a:extLst>
          </p:cNvPr>
          <p:cNvSpPr txBox="1"/>
          <p:nvPr/>
        </p:nvSpPr>
        <p:spPr>
          <a:xfrm>
            <a:off x="196849" y="5740540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Calculate the Hypotenuse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99A1482-2781-4B07-8AFD-D3B7C1730B62}"/>
              </a:ext>
            </a:extLst>
          </p:cNvPr>
          <p:cNvSpPr txBox="1"/>
          <p:nvPr/>
        </p:nvSpPr>
        <p:spPr>
          <a:xfrm>
            <a:off x="615808" y="6778479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51D5D69-C7F0-41DB-B8C8-4F667890E79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350" y="6077267"/>
            <a:ext cx="1595009" cy="701212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DB87B427-AB37-4FA0-AFCA-234EEC07E692}"/>
              </a:ext>
            </a:extLst>
          </p:cNvPr>
          <p:cNvSpPr txBox="1"/>
          <p:nvPr/>
        </p:nvSpPr>
        <p:spPr>
          <a:xfrm>
            <a:off x="196849" y="6190871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3cm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CB04ADB-495A-4CC6-BB10-8F2D3A9066A6}"/>
              </a:ext>
            </a:extLst>
          </p:cNvPr>
          <p:cNvSpPr txBox="1"/>
          <p:nvPr/>
        </p:nvSpPr>
        <p:spPr>
          <a:xfrm>
            <a:off x="1212324" y="6182023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6cm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CC5D4FE-F961-4B15-B9ED-B3631910CD2A}"/>
              </a:ext>
            </a:extLst>
          </p:cNvPr>
          <p:cNvSpPr txBox="1"/>
          <p:nvPr/>
        </p:nvSpPr>
        <p:spPr>
          <a:xfrm>
            <a:off x="2045710" y="6122327"/>
            <a:ext cx="9949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Either of the short sides can be called a or b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8687102B-6689-4F25-B8C2-890930CB1DEA}"/>
              </a:ext>
            </a:extLst>
          </p:cNvPr>
          <p:cNvSpPr/>
          <p:nvPr/>
        </p:nvSpPr>
        <p:spPr>
          <a:xfrm>
            <a:off x="2068137" y="6083190"/>
            <a:ext cx="967334" cy="869389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C39D96F-F071-4579-8857-2079CB66CC98}"/>
              </a:ext>
            </a:extLst>
          </p:cNvPr>
          <p:cNvSpPr txBox="1"/>
          <p:nvPr/>
        </p:nvSpPr>
        <p:spPr>
          <a:xfrm>
            <a:off x="284763" y="6386064"/>
            <a:ext cx="373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75CF369-5658-44F8-B7F6-DB25E93A91B0}"/>
              </a:ext>
            </a:extLst>
          </p:cNvPr>
          <p:cNvSpPr txBox="1"/>
          <p:nvPr/>
        </p:nvSpPr>
        <p:spPr>
          <a:xfrm>
            <a:off x="1072151" y="6120579"/>
            <a:ext cx="373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b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98720A5-B1A6-4D05-A816-6C2CE75526E7}"/>
              </a:ext>
            </a:extLst>
          </p:cNvPr>
          <p:cNvSpPr/>
          <p:nvPr/>
        </p:nvSpPr>
        <p:spPr>
          <a:xfrm>
            <a:off x="3291980" y="7522237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a² + b² = hypotenuse²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E59CEB0-A86E-46B5-9DF0-9FD2E49263F1}"/>
              </a:ext>
            </a:extLst>
          </p:cNvPr>
          <p:cNvSpPr/>
          <p:nvPr/>
        </p:nvSpPr>
        <p:spPr>
          <a:xfrm>
            <a:off x="221537" y="7409048"/>
            <a:ext cx="3429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Step 1- Substitute in the values for a and b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8AF4E7F-7369-4DB1-83EB-A72AE2D2963D}"/>
              </a:ext>
            </a:extLst>
          </p:cNvPr>
          <p:cNvSpPr/>
          <p:nvPr/>
        </p:nvSpPr>
        <p:spPr>
          <a:xfrm>
            <a:off x="975978" y="7645102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3² + 6² = hypotenuse²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72660C9-A008-482B-A16B-03B659F85565}"/>
              </a:ext>
            </a:extLst>
          </p:cNvPr>
          <p:cNvSpPr/>
          <p:nvPr/>
        </p:nvSpPr>
        <p:spPr>
          <a:xfrm>
            <a:off x="975978" y="7912400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9 + 36 = hypotenuse²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07F0392-9CE7-455D-A5FA-B0871095B5E7}"/>
              </a:ext>
            </a:extLst>
          </p:cNvPr>
          <p:cNvSpPr/>
          <p:nvPr/>
        </p:nvSpPr>
        <p:spPr>
          <a:xfrm>
            <a:off x="1162854" y="8162640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 45 = hypotenuse²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481B9F3-D430-4C26-8EB2-28C2EF9F6EFC}"/>
              </a:ext>
            </a:extLst>
          </p:cNvPr>
          <p:cNvSpPr/>
          <p:nvPr/>
        </p:nvSpPr>
        <p:spPr>
          <a:xfrm>
            <a:off x="213234" y="8453760"/>
            <a:ext cx="293001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Step 2- To find the hypotenuse, square root the sum of the squares of the shorter sides.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37DA423-6EBF-4698-8C1F-5F77193CD9D3}"/>
              </a:ext>
            </a:extLst>
          </p:cNvPr>
          <p:cNvSpPr/>
          <p:nvPr/>
        </p:nvSpPr>
        <p:spPr>
          <a:xfrm>
            <a:off x="879320" y="8892774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 hypotenuse = √45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2EEE24F-151F-46C7-9E3C-0076630EA051}"/>
              </a:ext>
            </a:extLst>
          </p:cNvPr>
          <p:cNvSpPr/>
          <p:nvPr/>
        </p:nvSpPr>
        <p:spPr>
          <a:xfrm>
            <a:off x="879320" y="9154384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 hypotenuse = 6.71 cm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7841A4A-AE34-4271-AC40-E29145DC1BDB}"/>
              </a:ext>
            </a:extLst>
          </p:cNvPr>
          <p:cNvSpPr/>
          <p:nvPr/>
        </p:nvSpPr>
        <p:spPr>
          <a:xfrm>
            <a:off x="3232150" y="7058360"/>
            <a:ext cx="3537458" cy="25428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76B53DF-FA1D-4B58-9743-BD9B3915B1BB}"/>
              </a:ext>
            </a:extLst>
          </p:cNvPr>
          <p:cNvSpPr txBox="1"/>
          <p:nvPr/>
        </p:nvSpPr>
        <p:spPr>
          <a:xfrm>
            <a:off x="3272905" y="7112641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Calculate a Missing Side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10A9489F-5946-464F-9AE5-9FD404B639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63892" y="7137002"/>
            <a:ext cx="1344236" cy="755678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8FD4D864-5801-44DE-9D03-607FCCB367E4}"/>
              </a:ext>
            </a:extLst>
          </p:cNvPr>
          <p:cNvSpPr txBox="1"/>
          <p:nvPr/>
        </p:nvSpPr>
        <p:spPr>
          <a:xfrm>
            <a:off x="5793022" y="7882503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12cm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1170302-AA41-426D-B9E9-DF814237D47C}"/>
              </a:ext>
            </a:extLst>
          </p:cNvPr>
          <p:cNvSpPr txBox="1"/>
          <p:nvPr/>
        </p:nvSpPr>
        <p:spPr>
          <a:xfrm>
            <a:off x="5616102" y="7236231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15cm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CA1531F-FAA3-4145-98AF-CB33EBCC5D50}"/>
              </a:ext>
            </a:extLst>
          </p:cNvPr>
          <p:cNvSpPr txBox="1"/>
          <p:nvPr/>
        </p:nvSpPr>
        <p:spPr>
          <a:xfrm>
            <a:off x="4902564" y="7412085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740353AA-562B-4137-AADC-3D1C18C39073}"/>
              </a:ext>
            </a:extLst>
          </p:cNvPr>
          <p:cNvSpPr txBox="1"/>
          <p:nvPr/>
        </p:nvSpPr>
        <p:spPr>
          <a:xfrm>
            <a:off x="6584291" y="7422489"/>
            <a:ext cx="373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b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75A32DB0-758C-41C5-8915-67124F50B1C2}"/>
              </a:ext>
            </a:extLst>
          </p:cNvPr>
          <p:cNvSpPr txBox="1"/>
          <p:nvPr/>
        </p:nvSpPr>
        <p:spPr>
          <a:xfrm>
            <a:off x="5660577" y="7839080"/>
            <a:ext cx="373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8B0EE23-F122-4A21-A563-DCD4133E99BC}"/>
              </a:ext>
            </a:extLst>
          </p:cNvPr>
          <p:cNvSpPr/>
          <p:nvPr/>
        </p:nvSpPr>
        <p:spPr>
          <a:xfrm>
            <a:off x="1083928" y="7187671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a² + b² = hypotenuse²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D2984335-A28B-4906-B313-2F7EE20A846C}"/>
              </a:ext>
            </a:extLst>
          </p:cNvPr>
          <p:cNvSpPr/>
          <p:nvPr/>
        </p:nvSpPr>
        <p:spPr>
          <a:xfrm>
            <a:off x="3205107" y="7806514"/>
            <a:ext cx="24110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Step 1- Substitute the given values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8C35C68-89DF-472E-B58D-9EDA6047F209}"/>
              </a:ext>
            </a:extLst>
          </p:cNvPr>
          <p:cNvSpPr/>
          <p:nvPr/>
        </p:nvSpPr>
        <p:spPr>
          <a:xfrm>
            <a:off x="3736658" y="8064881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12² + b² = 15²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D9DA162F-62BA-4A2A-AE7B-6494C5544773}"/>
              </a:ext>
            </a:extLst>
          </p:cNvPr>
          <p:cNvSpPr/>
          <p:nvPr/>
        </p:nvSpPr>
        <p:spPr>
          <a:xfrm>
            <a:off x="3688374" y="8303639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144 + b² = 225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29A0C43-CD7B-4EB0-AA23-B0A1335486D8}"/>
              </a:ext>
            </a:extLst>
          </p:cNvPr>
          <p:cNvSpPr/>
          <p:nvPr/>
        </p:nvSpPr>
        <p:spPr>
          <a:xfrm>
            <a:off x="3272905" y="8569267"/>
            <a:ext cx="29675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Step 2- Rearrange and solve the equation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53D8805F-B9C1-4362-A865-F41C0628C4F2}"/>
              </a:ext>
            </a:extLst>
          </p:cNvPr>
          <p:cNvSpPr/>
          <p:nvPr/>
        </p:nvSpPr>
        <p:spPr>
          <a:xfrm>
            <a:off x="3777413" y="8811903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144 + b² = 225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719FD59-A42C-4041-A101-13A9BF7412CC}"/>
              </a:ext>
            </a:extLst>
          </p:cNvPr>
          <p:cNvSpPr txBox="1"/>
          <p:nvPr/>
        </p:nvSpPr>
        <p:spPr>
          <a:xfrm>
            <a:off x="3493999" y="8953349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-144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4BD7B2D-117E-4DDC-8B84-D579A7512881}"/>
              </a:ext>
            </a:extLst>
          </p:cNvPr>
          <p:cNvSpPr txBox="1"/>
          <p:nvPr/>
        </p:nvSpPr>
        <p:spPr>
          <a:xfrm>
            <a:off x="4751493" y="8939540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-144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2EC8201-920E-441B-8336-62761150A960}"/>
              </a:ext>
            </a:extLst>
          </p:cNvPr>
          <p:cNvSpPr/>
          <p:nvPr/>
        </p:nvSpPr>
        <p:spPr>
          <a:xfrm>
            <a:off x="4005619" y="9097963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b² = 81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309B0E9C-E319-4C24-B30B-0C5274091FCE}"/>
              </a:ext>
            </a:extLst>
          </p:cNvPr>
          <p:cNvSpPr/>
          <p:nvPr/>
        </p:nvSpPr>
        <p:spPr>
          <a:xfrm>
            <a:off x="3978494" y="9354448"/>
            <a:ext cx="17948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b = 9cm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344594E-C045-4593-BE38-362C196B79F8}"/>
              </a:ext>
            </a:extLst>
          </p:cNvPr>
          <p:cNvSpPr txBox="1"/>
          <p:nvPr/>
        </p:nvSpPr>
        <p:spPr>
          <a:xfrm>
            <a:off x="3777413" y="9237452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77EC3F83-2E6F-444A-8655-0AD69375609F}"/>
              </a:ext>
            </a:extLst>
          </p:cNvPr>
          <p:cNvSpPr txBox="1"/>
          <p:nvPr/>
        </p:nvSpPr>
        <p:spPr>
          <a:xfrm>
            <a:off x="4609476" y="9223643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368" y="105394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>
            <a:extLst>
              <a:ext uri="{FF2B5EF4-FFF2-40B4-BE49-F238E27FC236}">
                <a16:creationId xmlns:a16="http://schemas.microsoft.com/office/drawing/2014/main" id="{F4502A26-6D7E-4DAC-AC4C-F1594B2EEE44}"/>
              </a:ext>
            </a:extLst>
          </p:cNvPr>
          <p:cNvSpPr txBox="1"/>
          <p:nvPr/>
        </p:nvSpPr>
        <p:spPr>
          <a:xfrm>
            <a:off x="2695373" y="124225"/>
            <a:ext cx="4177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9- Reasoning With Geometry- Pythagoras’ Theorem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868FDDE-93ED-4F89-8F80-5FED0B9285B4}"/>
              </a:ext>
            </a:extLst>
          </p:cNvPr>
          <p:cNvSpPr txBox="1"/>
          <p:nvPr/>
        </p:nvSpPr>
        <p:spPr>
          <a:xfrm>
            <a:off x="300788" y="1323836"/>
            <a:ext cx="2243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If 3² = 9 then √9 = 3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BD3299D-DC73-40D7-9CFD-25083A326850}"/>
              </a:ext>
            </a:extLst>
          </p:cNvPr>
          <p:cNvSpPr txBox="1"/>
          <p:nvPr/>
        </p:nvSpPr>
        <p:spPr>
          <a:xfrm>
            <a:off x="3159819" y="1323836"/>
            <a:ext cx="3378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Define the following key words: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4DC5B9-9552-40F5-9F5A-23D9D76DEF7B}"/>
              </a:ext>
            </a:extLst>
          </p:cNvPr>
          <p:cNvSpPr txBox="1"/>
          <p:nvPr/>
        </p:nvSpPr>
        <p:spPr>
          <a:xfrm>
            <a:off x="194173" y="1667071"/>
            <a:ext cx="2984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sentences…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2462B4-A415-4E2F-8A7C-2707562F4342}"/>
              </a:ext>
            </a:extLst>
          </p:cNvPr>
          <p:cNvSpPr txBox="1"/>
          <p:nvPr/>
        </p:nvSpPr>
        <p:spPr>
          <a:xfrm>
            <a:off x="194174" y="2010305"/>
            <a:ext cx="2599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4² = 16 then √16 = __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59680C-F60F-4155-91CF-A17EC13FD674}"/>
              </a:ext>
            </a:extLst>
          </p:cNvPr>
          <p:cNvSpPr txBox="1"/>
          <p:nvPr/>
        </p:nvSpPr>
        <p:spPr>
          <a:xfrm>
            <a:off x="194174" y="2460471"/>
            <a:ext cx="2599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5² = __ then √__ =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6EE742-0AE1-47D0-AC45-D8CAB73D4092}"/>
              </a:ext>
            </a:extLst>
          </p:cNvPr>
          <p:cNvSpPr txBox="1"/>
          <p:nvPr/>
        </p:nvSpPr>
        <p:spPr>
          <a:xfrm>
            <a:off x="194174" y="2948127"/>
            <a:ext cx="2599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__² = 36 then √36 = __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7B56B6-A188-4278-97A6-A633848AEA27}"/>
              </a:ext>
            </a:extLst>
          </p:cNvPr>
          <p:cNvSpPr txBox="1"/>
          <p:nvPr/>
        </p:nvSpPr>
        <p:spPr>
          <a:xfrm>
            <a:off x="194173" y="3407788"/>
            <a:ext cx="28107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__² = __ then √100 = __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5CB0F7A-81A7-4E18-9CAA-24F586088FC7}"/>
              </a:ext>
            </a:extLst>
          </p:cNvPr>
          <p:cNvSpPr/>
          <p:nvPr/>
        </p:nvSpPr>
        <p:spPr>
          <a:xfrm>
            <a:off x="3134611" y="1508540"/>
            <a:ext cx="3429000" cy="10554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Square number:</a:t>
            </a:r>
          </a:p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Square root:</a:t>
            </a:r>
            <a:r>
              <a:rPr lang="en-GB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Hypotenuse:</a:t>
            </a:r>
            <a:r>
              <a:rPr lang="en-GB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865C3F-5B9A-4A7C-9F3F-F840CAE70997}"/>
              </a:ext>
            </a:extLst>
          </p:cNvPr>
          <p:cNvSpPr/>
          <p:nvPr/>
        </p:nvSpPr>
        <p:spPr>
          <a:xfrm>
            <a:off x="3134611" y="2825750"/>
            <a:ext cx="3615439" cy="27187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A76F26-D9BD-4AB4-AE2D-763AE91261CD}"/>
              </a:ext>
            </a:extLst>
          </p:cNvPr>
          <p:cNvSpPr/>
          <p:nvPr/>
        </p:nvSpPr>
        <p:spPr>
          <a:xfrm>
            <a:off x="3178628" y="2880382"/>
            <a:ext cx="3211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Identifying the Hypotenuse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82E4E-7198-4139-A052-6282AB8CA6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34"/>
          <a:stretch/>
        </p:blipFill>
        <p:spPr>
          <a:xfrm>
            <a:off x="3178627" y="3710644"/>
            <a:ext cx="3552613" cy="153852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360FE83-9D3B-457C-8BC9-38C216B88413}"/>
              </a:ext>
            </a:extLst>
          </p:cNvPr>
          <p:cNvSpPr txBox="1"/>
          <p:nvPr/>
        </p:nvSpPr>
        <p:spPr>
          <a:xfrm>
            <a:off x="3178628" y="3286681"/>
            <a:ext cx="33785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Identify the hypotenuse on each of these right-angled triangles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3AC9D2-0186-40FF-86AA-CA288E35EA37}"/>
              </a:ext>
            </a:extLst>
          </p:cNvPr>
          <p:cNvSpPr/>
          <p:nvPr/>
        </p:nvSpPr>
        <p:spPr>
          <a:xfrm>
            <a:off x="126760" y="4052127"/>
            <a:ext cx="2933940" cy="21075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9E7FFC-CDCC-4EB7-8BA6-8AC18979A82A}"/>
              </a:ext>
            </a:extLst>
          </p:cNvPr>
          <p:cNvSpPr txBox="1"/>
          <p:nvPr/>
        </p:nvSpPr>
        <p:spPr>
          <a:xfrm>
            <a:off x="103698" y="4056806"/>
            <a:ext cx="3517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Determine if a Triangle is </a:t>
            </a:r>
          </a:p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Right-Angled</a:t>
            </a:r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9FC78221-5ACF-4144-BA40-641AD24A5B56}"/>
              </a:ext>
            </a:extLst>
          </p:cNvPr>
          <p:cNvSpPr/>
          <p:nvPr/>
        </p:nvSpPr>
        <p:spPr>
          <a:xfrm>
            <a:off x="923623" y="5011771"/>
            <a:ext cx="1525553" cy="878385"/>
          </a:xfrm>
          <a:prstGeom prst="rtTriangl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9143DF5-3BB9-48F5-8AD2-4583B221ED8B}"/>
              </a:ext>
            </a:extLst>
          </p:cNvPr>
          <p:cNvSpPr txBox="1"/>
          <p:nvPr/>
        </p:nvSpPr>
        <p:spPr>
          <a:xfrm>
            <a:off x="538712" y="5323161"/>
            <a:ext cx="4709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8cm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1B1438C-86F0-4C15-AE81-F8BDCCBA0C23}"/>
              </a:ext>
            </a:extLst>
          </p:cNvPr>
          <p:cNvSpPr txBox="1"/>
          <p:nvPr/>
        </p:nvSpPr>
        <p:spPr>
          <a:xfrm>
            <a:off x="1358260" y="5863269"/>
            <a:ext cx="565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15cm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99B710-8AB5-4AA2-B063-34956E3C2DA4}"/>
              </a:ext>
            </a:extLst>
          </p:cNvPr>
          <p:cNvSpPr txBox="1"/>
          <p:nvPr/>
        </p:nvSpPr>
        <p:spPr>
          <a:xfrm>
            <a:off x="1523618" y="5174538"/>
            <a:ext cx="565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17cm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B6063-3F0B-439B-85C3-2F76FA67FD36}"/>
              </a:ext>
            </a:extLst>
          </p:cNvPr>
          <p:cNvSpPr txBox="1"/>
          <p:nvPr/>
        </p:nvSpPr>
        <p:spPr>
          <a:xfrm>
            <a:off x="129166" y="4574455"/>
            <a:ext cx="30125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Show that this triangle contains a right-angle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2B6A8B-95D9-4CC9-AAB5-1FFC0CEEAB90}"/>
              </a:ext>
            </a:extLst>
          </p:cNvPr>
          <p:cNvSpPr/>
          <p:nvPr/>
        </p:nvSpPr>
        <p:spPr>
          <a:xfrm>
            <a:off x="126760" y="6287647"/>
            <a:ext cx="2933940" cy="345449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A112DE7-1DC6-4E23-9F22-148496BA9EF3}"/>
              </a:ext>
            </a:extLst>
          </p:cNvPr>
          <p:cNvSpPr txBox="1"/>
          <p:nvPr/>
        </p:nvSpPr>
        <p:spPr>
          <a:xfrm>
            <a:off x="194173" y="6401885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Calculate the Hypotenuse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807B077-000B-442C-B1C6-F58DAA3AB2CD}"/>
              </a:ext>
            </a:extLst>
          </p:cNvPr>
          <p:cNvSpPr txBox="1"/>
          <p:nvPr/>
        </p:nvSpPr>
        <p:spPr>
          <a:xfrm>
            <a:off x="129166" y="6687865"/>
            <a:ext cx="3012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hypotenuse of each of these triangles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68B48E7-1ADA-40F2-AF92-8A5D236CE4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326" y="7181204"/>
            <a:ext cx="1116406" cy="67553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FECA4C-2E14-403D-9E9B-DBE816D11D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4087" y="7856736"/>
            <a:ext cx="1266622" cy="67553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EC3A23-EE5E-4D9C-84F8-FCB7F78C6B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033" y="8753378"/>
            <a:ext cx="1550870" cy="675532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415DEAA8-DA44-47DC-835C-FEE331538D6E}"/>
              </a:ext>
            </a:extLst>
          </p:cNvPr>
          <p:cNvSpPr/>
          <p:nvPr/>
        </p:nvSpPr>
        <p:spPr>
          <a:xfrm>
            <a:off x="3137016" y="5670106"/>
            <a:ext cx="3613033" cy="189475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2A1C1BC-B1C0-437A-B689-8B27CAC0BA3E}"/>
              </a:ext>
            </a:extLst>
          </p:cNvPr>
          <p:cNvSpPr txBox="1"/>
          <p:nvPr/>
        </p:nvSpPr>
        <p:spPr>
          <a:xfrm>
            <a:off x="3155549" y="5718895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Calculate a Missing Side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31CE14B-B3E6-475A-9EB2-E4E4DB00D2FD}"/>
              </a:ext>
            </a:extLst>
          </p:cNvPr>
          <p:cNvSpPr txBox="1"/>
          <p:nvPr/>
        </p:nvSpPr>
        <p:spPr>
          <a:xfrm>
            <a:off x="3134611" y="6048215"/>
            <a:ext cx="35292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missing sides of each of these triangles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CC28B8C-916B-468C-ACB4-944CCDB4DD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6679" y="6327709"/>
            <a:ext cx="1221221" cy="94185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25D66A2-1103-452C-802A-583F69445A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67920" y="6343837"/>
            <a:ext cx="1521843" cy="826585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6CFAFEAC-2655-4370-9A18-5CC33854323C}"/>
              </a:ext>
            </a:extLst>
          </p:cNvPr>
          <p:cNvSpPr/>
          <p:nvPr/>
        </p:nvSpPr>
        <p:spPr>
          <a:xfrm>
            <a:off x="3132055" y="7690509"/>
            <a:ext cx="3613033" cy="20516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A50BC8C-DB31-4986-BA11-718C44AB518B}"/>
              </a:ext>
            </a:extLst>
          </p:cNvPr>
          <p:cNvSpPr txBox="1"/>
          <p:nvPr/>
        </p:nvSpPr>
        <p:spPr>
          <a:xfrm>
            <a:off x="3132055" y="7748312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Problem Solving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562D743-282D-4802-BD8B-36CB58B21FA5}"/>
              </a:ext>
            </a:extLst>
          </p:cNvPr>
          <p:cNvSpPr txBox="1"/>
          <p:nvPr/>
        </p:nvSpPr>
        <p:spPr>
          <a:xfrm>
            <a:off x="3155549" y="8059309"/>
            <a:ext cx="35292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area of each of these triangles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A849F704-7C52-40A6-B3EB-93E6054F95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61359" y="8354145"/>
            <a:ext cx="1145021" cy="96248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5B229A1-3CA5-47E9-9CC7-0DD9A61B6D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5503" y="8366337"/>
            <a:ext cx="1674260" cy="90617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698" y="87438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6F70532A-4E31-4C7A-ABDB-6DEB32F7830D}"/>
</file>

<file path=customXml/itemProps2.xml><?xml version="1.0" encoding="utf-8"?>
<ds:datastoreItem xmlns:ds="http://schemas.openxmlformats.org/officeDocument/2006/customXml" ds:itemID="{C43E0DE4-3551-442A-95D3-24EF84963BC1}"/>
</file>

<file path=customXml/itemProps3.xml><?xml version="1.0" encoding="utf-8"?>
<ds:datastoreItem xmlns:ds="http://schemas.openxmlformats.org/officeDocument/2006/customXml" ds:itemID="{51F25630-61FC-4BE9-8A99-60A911900CC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6654</TotalTime>
  <Words>518</Words>
  <Application>Microsoft Office PowerPoint</Application>
  <PresentationFormat>A4 Paper (210x297 mm)</PresentationFormat>
  <Paragraphs>95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57</cp:revision>
  <cp:lastPrinted>2024-01-25T09:05:04Z</cp:lastPrinted>
  <dcterms:created xsi:type="dcterms:W3CDTF">2024-01-23T10:53:54Z</dcterms:created>
  <dcterms:modified xsi:type="dcterms:W3CDTF">2024-09-07T20:42:43Z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</Properties>
</file>