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26"/>
  </p:notesMasterIdLst>
  <p:sldIdLst>
    <p:sldId id="256" r:id="rId5"/>
    <p:sldId id="257" r:id="rId6"/>
    <p:sldId id="258" r:id="rId7"/>
    <p:sldId id="260" r:id="rId8"/>
    <p:sldId id="263" r:id="rId9"/>
    <p:sldId id="264" r:id="rId10"/>
    <p:sldId id="267" r:id="rId11"/>
    <p:sldId id="268" r:id="rId12"/>
    <p:sldId id="269" r:id="rId13"/>
    <p:sldId id="270" r:id="rId14"/>
    <p:sldId id="271" r:id="rId15"/>
    <p:sldId id="265" r:id="rId16"/>
    <p:sldId id="300" r:id="rId17"/>
    <p:sldId id="302" r:id="rId18"/>
    <p:sldId id="309" r:id="rId19"/>
    <p:sldId id="304" r:id="rId20"/>
    <p:sldId id="303" r:id="rId21"/>
    <p:sldId id="305" r:id="rId22"/>
    <p:sldId id="301" r:id="rId23"/>
    <p:sldId id="312" r:id="rId24"/>
    <p:sldId id="299" r:id="rId25"/>
  </p:sldIdLst>
  <p:sldSz cx="6858000" cy="9906000" type="A4"/>
  <p:notesSz cx="9926638" cy="6797675"/>
  <p:embeddedFontLst>
    <p:embeddedFont>
      <p:font typeface="Arial Bold" panose="020B0704020202020204" pitchFamily="34" charset="0"/>
      <p:bold r:id="rId27"/>
    </p:embeddedFont>
    <p:embeddedFont>
      <p:font typeface="Franklin Gothic" panose="020B0604020202020204" charset="0"/>
      <p:bold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EBB7C3-AF05-411A-86C2-4036FFC99D00}" v="1" dt="2024-09-22T12:25:14.339"/>
  </p1510:revLst>
</p1510:revInfo>
</file>

<file path=ppt/tableStyles.xml><?xml version="1.0" encoding="utf-8"?>
<a:tblStyleLst xmlns:a="http://schemas.openxmlformats.org/drawingml/2006/main" def="{983F2BEA-1CEC-4F67-B98B-D82C0F0EE5CC}">
  <a:tblStyle styleId="{983F2BEA-1CEC-4F67-B98B-D82C0F0EE5CC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A4276E6D-7684-4E92-8915-12FADB3B6129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3219EDB2-F50D-49BC-9CC0-0DBB30C78DC3}" styleName="Table_2">
    <a:wholeTbl>
      <a:tcTxStyle b="off" i="off">
        <a:font>
          <a:latin typeface="Franklin Gothic Demi"/>
          <a:ea typeface="Franklin Gothic Demi"/>
          <a:cs typeface="Franklin Gothic Dem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3FF3E3E9-00BA-49E7-B451-BB1D25510B31}" styleName="Table_3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7" autoAdjust="0"/>
    <p:restoredTop sz="95165" autoAdjust="0"/>
  </p:normalViewPr>
  <p:slideViewPr>
    <p:cSldViewPr snapToGrid="0">
      <p:cViewPr>
        <p:scale>
          <a:sx n="80" d="100"/>
          <a:sy n="80" d="100"/>
        </p:scale>
        <p:origin x="216" y="-2004"/>
      </p:cViewPr>
      <p:guideLst/>
    </p:cSldViewPr>
  </p:slideViewPr>
  <p:outlineViewPr>
    <p:cViewPr>
      <p:scale>
        <a:sx n="33" d="100"/>
        <a:sy n="33" d="100"/>
      </p:scale>
      <p:origin x="0" y="-51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K Smerdon" userId="72fd23ac-3ae4-4d7b-9c64-2ad76cbb386d" providerId="ADAL" clId="{2BEBB7C3-AF05-411A-86C2-4036FFC99D00}"/>
    <pc:docChg chg="modSld">
      <pc:chgData name="Mrs K Smerdon" userId="72fd23ac-3ae4-4d7b-9c64-2ad76cbb386d" providerId="ADAL" clId="{2BEBB7C3-AF05-411A-86C2-4036FFC99D00}" dt="2024-09-22T12:26:06.414" v="10" actId="20577"/>
      <pc:docMkLst>
        <pc:docMk/>
      </pc:docMkLst>
      <pc:sldChg chg="modSp mod">
        <pc:chgData name="Mrs K Smerdon" userId="72fd23ac-3ae4-4d7b-9c64-2ad76cbb386d" providerId="ADAL" clId="{2BEBB7C3-AF05-411A-86C2-4036FFC99D00}" dt="2024-09-22T12:26:06.414" v="10" actId="20577"/>
        <pc:sldMkLst>
          <pc:docMk/>
          <pc:sldMk cId="758437920" sldId="270"/>
        </pc:sldMkLst>
        <pc:spChg chg="mod">
          <ac:chgData name="Mrs K Smerdon" userId="72fd23ac-3ae4-4d7b-9c64-2ad76cbb386d" providerId="ADAL" clId="{2BEBB7C3-AF05-411A-86C2-4036FFC99D00}" dt="2024-09-22T12:26:06.414" v="10" actId="20577"/>
          <ac:spMkLst>
            <pc:docMk/>
            <pc:sldMk cId="758437920" sldId="270"/>
            <ac:spMk id="8" creationId="{678FE8A2-4F42-4474-9221-6DC0B76C963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081463" y="509588"/>
            <a:ext cx="1765300" cy="25495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81463" y="509588"/>
            <a:ext cx="1763712" cy="25495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81463" y="509588"/>
            <a:ext cx="1763712" cy="25495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31263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Franklin Gothic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Franklin Gothic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5"/>
          </a:xfrm>
        </p:spPr>
        <p:txBody>
          <a:bodyPr anchor="b"/>
          <a:lstStyle>
            <a:lvl1pPr algn="ctr">
              <a:defRPr sz="365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463"/>
            </a:lvl1pPr>
            <a:lvl2pPr marL="278606" indent="0" algn="ctr">
              <a:buNone/>
              <a:defRPr sz="1219"/>
            </a:lvl2pPr>
            <a:lvl3pPr marL="557213" indent="0" algn="ctr">
              <a:buNone/>
              <a:defRPr sz="1097"/>
            </a:lvl3pPr>
            <a:lvl4pPr marL="835819" indent="0" algn="ctr">
              <a:buNone/>
              <a:defRPr sz="975"/>
            </a:lvl4pPr>
            <a:lvl5pPr marL="1114425" indent="0" algn="ctr">
              <a:buNone/>
              <a:defRPr sz="975"/>
            </a:lvl5pPr>
            <a:lvl6pPr marL="1393031" indent="0" algn="ctr">
              <a:buNone/>
              <a:defRPr sz="975"/>
            </a:lvl6pPr>
            <a:lvl7pPr marL="1671638" indent="0" algn="ctr">
              <a:buNone/>
              <a:defRPr sz="975"/>
            </a:lvl7pPr>
            <a:lvl8pPr marL="1950244" indent="0" algn="ctr">
              <a:buNone/>
              <a:defRPr sz="975"/>
            </a:lvl8pPr>
            <a:lvl9pPr marL="2228850" indent="0" algn="ctr">
              <a:buNone/>
              <a:defRPr sz="975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EFEF-AC64-4623-B976-1D555DA5FC25}" type="datetimeFigureOut">
              <a:rPr lang="en-GB" smtClean="0"/>
              <a:t>22/09/2024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32F65-29DC-4F0C-A9AD-F5BB0A0ECB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7839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EFEF-AC64-4623-B976-1D555DA5FC25}" type="datetimeFigureOut">
              <a:rPr lang="en-GB" smtClean="0"/>
              <a:t>22/09/2024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32F65-29DC-4F0C-A9AD-F5BB0A0ECB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05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Franklin Gothic"/>
              <a:buNone/>
              <a:defRPr sz="33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endParaRPr dirty="0"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endParaRPr dirty="0"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0" r:id="rId7"/>
    <p:sldLayoutId id="2147483661" r:id="rId8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tm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tmp"/><Relationship Id="rId4" Type="http://schemas.openxmlformats.org/officeDocument/2006/relationships/image" Target="../media/image5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.png"/><Relationship Id="rId4" Type="http://schemas.openxmlformats.org/officeDocument/2006/relationships/image" Target="../media/image10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14.tmp"/><Relationship Id="rId4" Type="http://schemas.openxmlformats.org/officeDocument/2006/relationships/image" Target="../media/image13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tm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tm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tm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9.tm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tm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tm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tm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tm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tm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1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-9542" y="1673035"/>
            <a:ext cx="6857999" cy="6834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t" anchorCtr="0">
            <a:spAutoFit/>
          </a:bodyPr>
          <a:lstStyle/>
          <a:p>
            <a:pPr algn="ctr">
              <a:buClr>
                <a:srgbClr val="000000"/>
              </a:buClr>
              <a:buSzPts val="4000"/>
            </a:pPr>
            <a:r>
              <a:rPr lang="en-GB" sz="5400" b="1" i="1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Franklin Gothic"/>
              </a:rPr>
              <a:t>Cuaderno de </a:t>
            </a:r>
            <a:r>
              <a:rPr lang="en-GB" sz="5400" b="1" i="1" dirty="0" err="1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Franklin Gothic"/>
              </a:rPr>
              <a:t>deberes</a:t>
            </a:r>
            <a:endParaRPr sz="5400" b="1" i="1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r>
              <a:rPr lang="en-GB" sz="1625" dirty="0">
                <a:solidFill>
                  <a:schemeClr val="dk1"/>
                </a:solidFill>
                <a:latin typeface="Franklin Gothic"/>
                <a:ea typeface="Franklin Gothic"/>
                <a:cs typeface="Franklin Gothic"/>
                <a:sym typeface="Franklin Gothic"/>
              </a:rPr>
              <a:t> </a:t>
            </a: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ct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r">
              <a:buClr>
                <a:srgbClr val="000000"/>
              </a:buClr>
              <a:buSzPts val="3200"/>
            </a:pPr>
            <a:endParaRPr lang="en-GB" sz="1625" dirty="0">
              <a:solidFill>
                <a:schemeClr val="dk1"/>
              </a:solidFill>
              <a:latin typeface="Franklin Gothic"/>
              <a:ea typeface="Franklin Gothic"/>
              <a:cs typeface="Franklin Gothic"/>
              <a:sym typeface="Franklin Gothic"/>
            </a:endParaRPr>
          </a:p>
          <a:p>
            <a:pPr algn="r">
              <a:buClr>
                <a:srgbClr val="000000"/>
              </a:buClr>
              <a:buSzPts val="3200"/>
            </a:pPr>
            <a:r>
              <a:rPr lang="en-GB" sz="2400" b="1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Franklin Gothic"/>
              </a:rPr>
              <a:t>Nombre _________________</a:t>
            </a:r>
            <a:endParaRPr sz="105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buClr>
                <a:srgbClr val="000000"/>
              </a:buClr>
              <a:buSzPts val="3200"/>
            </a:pPr>
            <a:r>
              <a:rPr lang="en-GB" sz="2400" b="1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Franklin Gothic"/>
              </a:rPr>
              <a:t>Clase ____________</a:t>
            </a:r>
            <a:endParaRPr sz="3600" b="1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Franklin Gothic"/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5066" y="596709"/>
            <a:ext cx="768786" cy="90269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A523BD-49EA-4814-A335-4E1DF639B3B8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7" name="Picture 2" descr="Spain Flags">
            <a:extLst>
              <a:ext uri="{FF2B5EF4-FFF2-40B4-BE49-F238E27FC236}">
                <a16:creationId xmlns:a16="http://schemas.microsoft.com/office/drawing/2014/main" id="{35BD7FBE-C1B8-4417-BE52-F2B401F2F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35" y="55390"/>
            <a:ext cx="663521" cy="53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3EF90D95-79EF-4A3E-B296-68CBF9A9AE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" y="3034309"/>
            <a:ext cx="6858000" cy="38373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72CA03BA-896A-4378-8CA6-6A701FF66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9" y="823488"/>
            <a:ext cx="5572125" cy="323191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E542EE2-9D9D-42D8-9C99-56085E88CD87}"/>
              </a:ext>
            </a:extLst>
          </p:cNvPr>
          <p:cNvSpPr txBox="1"/>
          <p:nvPr/>
        </p:nvSpPr>
        <p:spPr>
          <a:xfrm>
            <a:off x="2041034" y="381059"/>
            <a:ext cx="3215945" cy="442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75" b="1" dirty="0"/>
              <a:t>Constructor de frases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7CBEDFC-5EAF-4CC3-85FC-F7F56D7F1F77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10" name="Picture 2" descr="Spain Flags">
            <a:extLst>
              <a:ext uri="{FF2B5EF4-FFF2-40B4-BE49-F238E27FC236}">
                <a16:creationId xmlns:a16="http://schemas.microsoft.com/office/drawing/2014/main" id="{35452D74-5C4E-4575-B431-B89600952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1FCBAE-67CC-720D-CD79-834D71A26A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8" y="4055407"/>
            <a:ext cx="5572125" cy="20373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CE9BE9-4F2B-11E8-743B-1AC429EA64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8" y="6115448"/>
            <a:ext cx="5572125" cy="309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224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5043080-E80F-4231-A5CC-30D1F9672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9" y="793263"/>
            <a:ext cx="5572125" cy="289924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42BF3F5-43EF-4743-8405-31976DFCD549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11" name="Picture 2" descr="Spain Flags">
            <a:extLst>
              <a:ext uri="{FF2B5EF4-FFF2-40B4-BE49-F238E27FC236}">
                <a16:creationId xmlns:a16="http://schemas.microsoft.com/office/drawing/2014/main" id="{DF5BF921-9C94-4E06-9600-044EA2CE2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921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FA2E67-6949-45C8-8FC5-CAAC1F862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656856"/>
            <a:ext cx="5572125" cy="30101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3A9991-75EB-4189-8E29-EA3E2043FE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3893762"/>
            <a:ext cx="5572125" cy="2737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C5883A-052C-4F75-B387-2DC9EF6A95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7233134"/>
            <a:ext cx="5572125" cy="180042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C5510F0-9726-4641-97FF-7F036026D87A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13" name="Picture 2" descr="Spain Flags">
            <a:extLst>
              <a:ext uri="{FF2B5EF4-FFF2-40B4-BE49-F238E27FC236}">
                <a16:creationId xmlns:a16="http://schemas.microsoft.com/office/drawing/2014/main" id="{A447DB97-508B-4F6B-8B61-A3D7B36FC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98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CF4A3D-33F7-4C89-B7D1-323C69532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656856"/>
            <a:ext cx="5572125" cy="30294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65E5D7-7352-4A30-A449-C9AD12C089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3913047"/>
            <a:ext cx="5572125" cy="13724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C828C1-0E9F-41C7-8B1A-AB11664FA4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5512219"/>
            <a:ext cx="5572125" cy="22097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F0950D-B802-4934-B55F-EC34E0C6C6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7948733"/>
            <a:ext cx="5572125" cy="141253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7593ABC-5B41-4D79-8BC1-6D84CAAE8EA3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12" name="Picture 2" descr="Spain Flags">
            <a:extLst>
              <a:ext uri="{FF2B5EF4-FFF2-40B4-BE49-F238E27FC236}">
                <a16:creationId xmlns:a16="http://schemas.microsoft.com/office/drawing/2014/main" id="{FBC13FEA-B6C2-450A-9AAF-6E5BE9883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814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78FE8A2-4F42-4474-9221-6DC0B76C9633}"/>
              </a:ext>
            </a:extLst>
          </p:cNvPr>
          <p:cNvSpPr txBox="1"/>
          <p:nvPr/>
        </p:nvSpPr>
        <p:spPr>
          <a:xfrm>
            <a:off x="1783833" y="542013"/>
            <a:ext cx="9766410" cy="6075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haces con tu móvil?	</a:t>
            </a:r>
            <a:r>
              <a:rPr lang="en-US" sz="800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you do on your phone?</a:t>
            </a:r>
            <a:endParaRPr lang="en-GB" sz="800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haces con tu ordenador/portátil?	</a:t>
            </a:r>
            <a:r>
              <a:rPr lang="en-US" sz="800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you do on your computer/laptop?</a:t>
            </a:r>
            <a:endParaRPr lang="en-GB" sz="800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Escucho música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listen to music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Mando/Recibo mensajes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send/receive messages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Leo noticias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read the news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Envío correos electrónicos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send emails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Saco fotos / Grabo vídeos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take photos / record videos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Uso aplicaciones como …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use apps like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Utilizo las redes sociales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use social media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tengo ordenador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don’t have a computer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Chateo en línea/con mis amigos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chat online/to my friends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Hago compras / *llamadas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shop / I make calls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Soy *adicto/a addict …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addicted to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 amigos y yo …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friends and I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sacamos fotos / subimos vídeos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photos / upload videos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Prefiero / Preferimos / Prefieren …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I/We/They prefer (to)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aplicaciones como …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apps like …</a:t>
            </a: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compartir/subir imágenes …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share/upload images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enviar correos electrónicos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 emails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hacer compras por internet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shop on the Internet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jugar en directo a …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 … live.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 vídeos/programas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 videos/programmes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 </a:t>
            </a:r>
            <a:r>
              <a:rPr lang="es-ES_tradnl" sz="8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documentales</a:t>
            </a: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/series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 documentaries/series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975"/>
              </a:spcAft>
              <a:tabLst>
                <a:tab pos="2971800" algn="l"/>
                <a:tab pos="3145155" algn="l"/>
              </a:tabLst>
            </a:pP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30C65B-4E7B-4484-9355-F073A595DCBD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10" name="Picture 2" descr="Spain Flags">
            <a:extLst>
              <a:ext uri="{FF2B5EF4-FFF2-40B4-BE49-F238E27FC236}">
                <a16:creationId xmlns:a16="http://schemas.microsoft.com/office/drawing/2014/main" id="{C863A962-955C-4143-8875-50F94CD97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61A165-F92D-4028-A083-B828A448E065}"/>
              </a:ext>
            </a:extLst>
          </p:cNvPr>
          <p:cNvSpPr/>
          <p:nvPr/>
        </p:nvSpPr>
        <p:spPr>
          <a:xfrm>
            <a:off x="1926023" y="99584"/>
            <a:ext cx="3005951" cy="4424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D494E8-5E05-489E-9CB7-F11982EE541D}"/>
              </a:ext>
            </a:extLst>
          </p:cNvPr>
          <p:cNvSpPr txBox="1"/>
          <p:nvPr/>
        </p:nvSpPr>
        <p:spPr>
          <a:xfrm>
            <a:off x="1926024" y="99585"/>
            <a:ext cx="3005951" cy="442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75" b="1" dirty="0"/>
              <a:t>Lista de vocabulario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6B5891-C78A-4F15-9B5C-A076A17C1D08}"/>
              </a:ext>
            </a:extLst>
          </p:cNvPr>
          <p:cNvSpPr txBox="1"/>
          <p:nvPr/>
        </p:nvSpPr>
        <p:spPr>
          <a:xfrm>
            <a:off x="52143" y="4031594"/>
            <a:ext cx="1383712" cy="2192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275" b="1" dirty="0"/>
              <a:t>QR code</a:t>
            </a:r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r>
              <a:rPr lang="en-GB" sz="2275" b="1" dirty="0"/>
              <a:t>1.1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89015E-1506-43FE-B439-228F15FDB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3" y="4400275"/>
            <a:ext cx="1470787" cy="14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79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78FE8A2-4F42-4474-9221-6DC0B76C9633}"/>
              </a:ext>
            </a:extLst>
          </p:cNvPr>
          <p:cNvSpPr txBox="1"/>
          <p:nvPr/>
        </p:nvSpPr>
        <p:spPr>
          <a:xfrm>
            <a:off x="1617261" y="542014"/>
            <a:ext cx="5588162" cy="9451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¿Cuánto tiempo pasas …?	</a:t>
            </a:r>
            <a:r>
              <a:rPr lang="en-US" sz="800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much time do you spend …?</a:t>
            </a:r>
            <a:endParaRPr lang="en-GB" sz="800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Paso … horas al día.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spend </a:t>
            </a: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hours per day.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Siempre / Todo el tiempo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 / All the time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los días / A menudo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day / Often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vez en cuando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time to time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veces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Sometimes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(Casi) Nunca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(Almost) Never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vez / dos veces a la semana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Once / twice a week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 fines de semana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 the weekend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tabLst>
                <a:tab pos="5416312" algn="r"/>
              </a:tabLst>
            </a:pPr>
            <a:r>
              <a:rPr lang="es-ES_tradnl" sz="800" b="1" dirty="0">
                <a:solidFill>
                  <a:srgbClr val="80808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¡Disfrutamos al máximo! (pages 10-11):</a:t>
            </a:r>
            <a:endParaRPr lang="en-GB" sz="800" b="1" dirty="0">
              <a:solidFill>
                <a:srgbClr val="80808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actividades te gusta hacer?	</a:t>
            </a:r>
            <a:r>
              <a:rPr lang="en-US" sz="800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activities do you like doing?</a:t>
            </a:r>
            <a:endParaRPr lang="en-GB" sz="800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(No) Me gusta (mucho) …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(don’t) (really) like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(No) Me encanta …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(don’t) love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(No) Me interesa (nada) …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(not) interested in … (at all)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Prefiero / Preferimos …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prefer / We prefer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escuchar música/mis canciones favoritas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listening to music/my favourite songs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estar en casa con mi familia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being at home with my family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hacer ciclismo / ir a conciertos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going cycling / going to concerts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jugar al fútbol/voleibol/tenis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playing football/volleyball/ tennis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montar a caballo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horseriding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salir con mis amigos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going out with my friends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 películas en mi portátil/móvil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watching films on my laptop/mobile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 películas/una </a:t>
            </a:r>
            <a:r>
              <a:rPr lang="en-US" sz="8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comedia</a:t>
            </a: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 el cine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watching films/a comedy 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cinema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leer (libros/novelas de …).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reading (… books/novels).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(No) Hago muchas actividades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(don’t) do many/a lot of activities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es/son …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it is / they are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aburrido/a(s) / difícil(es)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boring / difficult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divertido/a(s)/ emocionante(s)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 / exciting</a:t>
            </a: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fácil(es) / guay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easy / cool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relajante(s) / terrible(s)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relaxing / terrible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¿Qué deportes </a:t>
            </a:r>
            <a:r>
              <a:rPr lang="en-US" sz="8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haces?</a:t>
            </a: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sports do </a:t>
            </a:r>
            <a:r>
              <a:rPr lang="en-US" sz="8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do?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Juego al / a la …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play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Practico / Hago …	</a:t>
            </a:r>
            <a:r>
              <a:rPr lang="en-US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practise / I do …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(el) atletismo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athletics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(el) baile / ciclismo / deporte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dance / cycling / sport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(el) fútbol / baloncesto / tenis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football / basketball / tennis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(la) natación	</a:t>
            </a:r>
            <a:r>
              <a:rPr lang="es-ES_tradnl" sz="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swimming</a:t>
            </a: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endParaRPr lang="en-GB" sz="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D10450-626E-46A9-B03C-8715615107FB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9" name="Picture 2" descr="Spain Flags">
            <a:extLst>
              <a:ext uri="{FF2B5EF4-FFF2-40B4-BE49-F238E27FC236}">
                <a16:creationId xmlns:a16="http://schemas.microsoft.com/office/drawing/2014/main" id="{065B4E7E-7586-4519-8755-0F75986F8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49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9220B85-338B-45D4-98F8-CCFCCB7D4E53}"/>
              </a:ext>
            </a:extLst>
          </p:cNvPr>
          <p:cNvSpPr txBox="1"/>
          <p:nvPr/>
        </p:nvSpPr>
        <p:spPr>
          <a:xfrm>
            <a:off x="52143" y="4031594"/>
            <a:ext cx="1383712" cy="2192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275" b="1" dirty="0"/>
              <a:t>QR code</a:t>
            </a:r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r>
              <a:rPr lang="en-GB" sz="2275" b="1" dirty="0"/>
              <a:t>1.2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8220D1-11F3-4033-8849-0E2190C5E3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98" y="4392654"/>
            <a:ext cx="1463167" cy="147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595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78FE8A2-4F42-4474-9221-6DC0B76C9633}"/>
              </a:ext>
            </a:extLst>
          </p:cNvPr>
          <p:cNvSpPr txBox="1"/>
          <p:nvPr/>
        </p:nvSpPr>
        <p:spPr>
          <a:xfrm>
            <a:off x="1466538" y="710919"/>
            <a:ext cx="9766410" cy="9195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" sz="894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(no) te gusta hacer en tu tiempo libre?</a:t>
            </a:r>
            <a:r>
              <a:rPr lang="es-ES_tradnl" sz="894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sz="894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(n't) you like doing in your free time?</a:t>
            </a:r>
            <a:endParaRPr lang="en-GB" sz="894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¿Qué actividades haces en tu tiempo libre?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activities do you do in your free time?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mi tiempo libre …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my free time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tengo / tenemos tiempo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I / we have time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tengo / tenemos dinero …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we have money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voy / vamos al / a la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/ we go to the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leo / veo / bailo / escucho…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read / watch / dance / listen to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juego al / hago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play / do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me ayuda a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it helps me (to)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estar en forma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keep fit.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olvidarme de todo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forget everything.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mantenerme en contacto con…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stay in touch with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¿Eres miembro de algún club?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you a member of a club?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Soy miembro/a de un equipo (local)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a member of a (local) team.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vas / vamos a hacer?	</a:t>
            </a:r>
            <a:r>
              <a:rPr lang="en-US" sz="894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you / we going to do?</a:t>
            </a:r>
            <a:endParaRPr lang="en-GB" sz="894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 fin de semana / primero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weekend / first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luego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later/afterwards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*por la mañana/tarde/noche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the morning/afternoon/evening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Quiero / Queremos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/ We want to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(No) Voy a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(not) going to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 amigos/padres y yo vamos a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friends/parents and I are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vamos a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going to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975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descansar / estar en casa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rest / be at home</a:t>
            </a: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hacer deporte/los deberes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sports/homework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 de compras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 shopping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 al parque/cine/centro comercial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 to the park/cinema/shopping centre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 a un restaurante / la piscina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 to a restaurant / the pool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limpiar mi habitación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clean my bedroom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salir (por la tarde)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 out (in the afternoon)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tomar un café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 a coffee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mandar mensajes a mis 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 messages to my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5800" indent="-73263">
              <a:spcBef>
                <a:spcPts val="488"/>
              </a:spcBef>
              <a:spcAft>
                <a:spcPts val="488"/>
              </a:spcAft>
              <a:tabLst>
                <a:tab pos="3343275" algn="l"/>
                <a:tab pos="329116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amigos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friends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hacer </a:t>
            </a:r>
            <a:r>
              <a:rPr lang="es-ES_tradnl" sz="894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tareas</a:t>
            </a: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chores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975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61D0A2-E718-40B9-ABDF-146E532B92C8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9" name="Picture 2" descr="Spain Flags">
            <a:extLst>
              <a:ext uri="{FF2B5EF4-FFF2-40B4-BE49-F238E27FC236}">
                <a16:creationId xmlns:a16="http://schemas.microsoft.com/office/drawing/2014/main" id="{82EC7C45-7701-4D83-B4FD-B018689B4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E236C0-F69E-4E4A-8E34-222ED5E34A7F}"/>
              </a:ext>
            </a:extLst>
          </p:cNvPr>
          <p:cNvSpPr txBox="1"/>
          <p:nvPr/>
        </p:nvSpPr>
        <p:spPr>
          <a:xfrm>
            <a:off x="52143" y="4031594"/>
            <a:ext cx="1383712" cy="2192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275" b="1" dirty="0"/>
              <a:t>QR code</a:t>
            </a:r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r>
              <a:rPr lang="en-GB" sz="2275" b="1" dirty="0"/>
              <a:t>1.3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13AF9E-B6FB-4BE5-B14C-C94013436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3" y="4392654"/>
            <a:ext cx="1432684" cy="147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272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78FE8A2-4F42-4474-9221-6DC0B76C9633}"/>
              </a:ext>
            </a:extLst>
          </p:cNvPr>
          <p:cNvSpPr txBox="1"/>
          <p:nvPr/>
        </p:nvSpPr>
        <p:spPr>
          <a:xfrm>
            <a:off x="1739493" y="877360"/>
            <a:ext cx="9766410" cy="70042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puedo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can’t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tengo que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I have to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hacer los deberes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my homework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salir con mis padres/abuelos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 out with my parents/grandparents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trabajar / </a:t>
            </a:r>
            <a:r>
              <a:rPr lang="en-US" sz="894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cuidar</a:t>
            </a: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mi perro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 / look after my dog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¿Tienes planes?	</a:t>
            </a:r>
            <a:r>
              <a:rPr lang="en-US" sz="894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you have (any) plans?</a:t>
            </a:r>
            <a:endParaRPr lang="en-GB" sz="894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(No) Tengo planes para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(don’t) have plans for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hoy / mañana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today / tomorrow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 fin de semana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weekend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viernes/sábado/domingo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Friday/Saturday/Sunday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semana próxima/que viene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 week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Estoy libre / No puedo venir.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free / I can’t come.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 siento / ¡Claro que sí!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I’m sorry. / Of course!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tengo dinero.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don’t have (any) money.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acuerdo.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OK.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¿A qué hora quedamos?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time shall we meet?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las (diez) en (la *cafetería).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 (ten o’clock) at (the café).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¿Quedamos a las (cuatro)?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Shall we meet at (four o’clock)?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hiciste …?	</a:t>
            </a:r>
            <a:r>
              <a:rPr lang="en-US" sz="894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did you do …?</a:t>
            </a:r>
            <a:endParaRPr lang="en-GB" sz="894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fin de semana pasado / ayer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last weekend / yesterday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sábado/domingo pasado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last Saturday/Sunday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semana pasada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last week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mes pasado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last month</a:t>
            </a: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 … días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 days ago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 una semana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week ago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6D5EEC-8EAF-4483-9711-96841DB2E999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9" name="Picture 2" descr="Spain Flags">
            <a:extLst>
              <a:ext uri="{FF2B5EF4-FFF2-40B4-BE49-F238E27FC236}">
                <a16:creationId xmlns:a16="http://schemas.microsoft.com/office/drawing/2014/main" id="{A76402EA-9624-41AE-B299-D2743AF02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7FFE6ED-6CC7-4736-B562-DA3A3A5CC87C}"/>
              </a:ext>
            </a:extLst>
          </p:cNvPr>
          <p:cNvSpPr txBox="1"/>
          <p:nvPr/>
        </p:nvSpPr>
        <p:spPr>
          <a:xfrm>
            <a:off x="52143" y="4031594"/>
            <a:ext cx="1383712" cy="2192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275" b="1" dirty="0"/>
              <a:t>QR code</a:t>
            </a:r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r>
              <a:rPr lang="en-GB" sz="2275" b="1" dirty="0"/>
              <a:t>1.4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8245B2-E169-45D9-93F2-515A3EEB3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3" y="4388844"/>
            <a:ext cx="1470787" cy="147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957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78FE8A2-4F42-4474-9221-6DC0B76C9633}"/>
              </a:ext>
            </a:extLst>
          </p:cNvPr>
          <p:cNvSpPr txBox="1"/>
          <p:nvPr/>
        </p:nvSpPr>
        <p:spPr>
          <a:xfrm>
            <a:off x="1637761" y="693295"/>
            <a:ext cx="9766410" cy="9384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comí / bebí …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ate / I drank </a:t>
            </a: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compré una entrada para un 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bought a ticket to a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5800" indent="-73263">
              <a:spcBef>
                <a:spcPts val="488"/>
              </a:spcBef>
              <a:spcAft>
                <a:spcPts val="488"/>
              </a:spcAft>
              <a:tabLst>
                <a:tab pos="3343275" algn="l"/>
                <a:tab pos="329116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partido de fútbol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football match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escuché música / un buen pódcast 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listened to music / a good podcast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hice mucho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didn’t do much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fui a un restaurante / a un concierto 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went to a restaurant / concert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gané una competición </a:t>
            </a: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(de natación) 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won a (swimming)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competition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quedé en casa todo el día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stayed at home all day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hablé con mi amigo en el parque 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spoke to a friend at the park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145155" indent="-2998629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salí al centro comercial 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went out to the shopping</a:t>
            </a:r>
            <a:r>
              <a:rPr lang="en-GB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centre 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fui al gimnasio y *entrené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went to the gym and trained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jugué a los *videojuegos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played videogames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 familia y yo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family and I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comimos en un restaurant </a:t>
            </a: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(peruano) 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(we) ate at a (Peruvian)</a:t>
            </a:r>
            <a:r>
              <a:rPr lang="en-GB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restaurant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fuimos a la piscina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(we) went to the pool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salimos a comer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(we) went out to eat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tal fue?	</a:t>
            </a:r>
            <a:r>
              <a:rPr lang="en-US" sz="894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was it?</a:t>
            </a:r>
            <a:endParaRPr lang="en-GB" sz="894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¿Por qué (no) te gustó?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did you (not) like it?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gustó / Me encantó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like it / I loved it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me gustó (nada)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didn’t like it (at all)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fue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it was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aburrido/a / emocionante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exciting / boring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fantástico/a / guay / terrible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fantastic / cool / terrible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b="1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¿Un día fatal?</a:t>
            </a:r>
            <a:r>
              <a:rPr lang="es-ES_tradnl" sz="894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894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happened last weekend?</a:t>
            </a:r>
            <a:endParaRPr lang="en-GB" sz="894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Tuve un día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had a(n) … day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difícil / estresante / *fatal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difficult / stressful / awful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horroroso/a / malo / terrible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horrific / bad / terrible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comí … / no comí (nada)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ate … / I didn’t eat (anything)</a:t>
            </a: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llegué muy tarde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arrived very late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hice los deberes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didn’t do my homework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pasé todo el día enfrente de la televisión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spent all day in front of the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television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caí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 fell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endParaRPr lang="en-GB" sz="813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65196E-AD92-453C-AC97-A7A54D25800A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9" name="Picture 2" descr="Spain Flags">
            <a:extLst>
              <a:ext uri="{FF2B5EF4-FFF2-40B4-BE49-F238E27FC236}">
                <a16:creationId xmlns:a16="http://schemas.microsoft.com/office/drawing/2014/main" id="{30DE62E7-A4A9-4B59-AD08-9BD56D1CC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B697C57-658F-445B-B7A9-86291A9DC027}"/>
              </a:ext>
            </a:extLst>
          </p:cNvPr>
          <p:cNvSpPr txBox="1"/>
          <p:nvPr/>
        </p:nvSpPr>
        <p:spPr>
          <a:xfrm>
            <a:off x="52143" y="4031594"/>
            <a:ext cx="1383712" cy="2192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275" b="1" dirty="0"/>
              <a:t>QR code</a:t>
            </a:r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r>
              <a:rPr lang="en-GB" sz="2275" b="1" dirty="0"/>
              <a:t>1.5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6105B2-C4E5-427C-8DCF-17344514E5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62" y="4396464"/>
            <a:ext cx="1455546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379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78FE8A2-4F42-4474-9221-6DC0B76C9633}"/>
              </a:ext>
            </a:extLst>
          </p:cNvPr>
          <p:cNvSpPr txBox="1"/>
          <p:nvPr/>
        </p:nvSpPr>
        <p:spPr>
          <a:xfrm>
            <a:off x="1753698" y="888868"/>
            <a:ext cx="9766410" cy="666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Fui/fuimos a …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I/We went to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concierto / un partido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a concert / a match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 una película de …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watch a … film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 …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voz del cantante fue terrible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the singer’s voice was terrible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grupo / la banda fue horroroso/a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the group / band were horrific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 equipo perdió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my team lost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sonido no funcionó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the sound didn’t work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Perdí …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lost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móvil / el perro / a mis amigos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my mobile / dog / friends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Lo/La/Los/Las perdí en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lost it/them in/at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Lo/La/Los/Las encontré en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found it/them in/at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casa / la ciudad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home / the city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coche / el tren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the car / the train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estadio / el metro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the stadium / the metro /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291165" algn="l"/>
              </a:tabLst>
            </a:pP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underground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975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b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vas a hacer el fin de semana próximo?	</a:t>
            </a:r>
            <a:r>
              <a:rPr lang="en-US" sz="894" i="1" dirty="0">
                <a:latin typeface="Arial Bold" panose="020B07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you doing? next weekend?</a:t>
            </a:r>
            <a:endParaRPr lang="en-GB" sz="894" b="1" dirty="0">
              <a:latin typeface="Arial Bold" panose="020B07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fin de semana próximo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 weekend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sábado próximo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 Saturday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próxima vez	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 time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46526"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145155" algn="l"/>
              </a:tabLst>
            </a:pPr>
            <a:r>
              <a:rPr lang="en-US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(no) voy a …	</a:t>
            </a:r>
            <a:r>
              <a:rPr lang="en-US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(not) going to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 al estadio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go to the stadium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 otra película de terror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watch another horror film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6526">
              <a:spcBef>
                <a:spcPts val="488"/>
              </a:spcBef>
              <a:spcAft>
                <a:spcPts val="488"/>
              </a:spcAft>
              <a:tabLst>
                <a:tab pos="2971800" algn="l"/>
                <a:tab pos="3145155" algn="l"/>
              </a:tabLst>
            </a:pPr>
            <a:r>
              <a:rPr lang="es-ES_tradnl" sz="894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viajar en …</a:t>
            </a:r>
            <a:r>
              <a:rPr lang="es-ES_tradnl" sz="894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travel by …</a:t>
            </a:r>
            <a:endParaRPr lang="en-GB" sz="894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8"/>
              </a:spcBef>
              <a:spcAft>
                <a:spcPts val="488"/>
              </a:spcAft>
              <a:tabLst>
                <a:tab pos="2600325" algn="l"/>
                <a:tab pos="3071892" algn="l"/>
              </a:tabLst>
            </a:pPr>
            <a:endParaRPr lang="en-GB" sz="813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8E2AB2-C87F-41F0-AC97-BCAC8F754840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9" name="Picture 2" descr="Spain Flags">
            <a:extLst>
              <a:ext uri="{FF2B5EF4-FFF2-40B4-BE49-F238E27FC236}">
                <a16:creationId xmlns:a16="http://schemas.microsoft.com/office/drawing/2014/main" id="{73CD3504-484A-4C9F-8BBE-A3FA92F53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5B87C2A-1110-4947-BF4B-A97B89D73BB8}"/>
              </a:ext>
            </a:extLst>
          </p:cNvPr>
          <p:cNvSpPr txBox="1"/>
          <p:nvPr/>
        </p:nvSpPr>
        <p:spPr>
          <a:xfrm>
            <a:off x="52143" y="4031594"/>
            <a:ext cx="1383712" cy="2192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275" b="1" dirty="0"/>
              <a:t>QR code</a:t>
            </a:r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r>
              <a:rPr lang="en-GB" sz="2275" b="1" dirty="0"/>
              <a:t>1.6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7C6DFE-2F5C-4DA8-9DF9-C4116EB7F5FC}"/>
              </a:ext>
            </a:extLst>
          </p:cNvPr>
          <p:cNvSpPr txBox="1"/>
          <p:nvPr/>
        </p:nvSpPr>
        <p:spPr>
          <a:xfrm>
            <a:off x="2704282" y="7669624"/>
            <a:ext cx="1449436" cy="2192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275" b="1" dirty="0"/>
              <a:t>QR code</a:t>
            </a:r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endParaRPr lang="en-GB" sz="2275" b="1" dirty="0"/>
          </a:p>
          <a:p>
            <a:pPr algn="ctr"/>
            <a:r>
              <a:rPr lang="en-GB" sz="2275" b="1" dirty="0"/>
              <a:t>Module 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C2BA1F-5BB6-4086-BF84-16C80643A5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281" y="8034276"/>
            <a:ext cx="1449435" cy="14494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5EEB11-A26E-4571-8B62-CEFE038160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51" y="4415516"/>
            <a:ext cx="1440305" cy="142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010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56C9D7D-C7E1-4BD8-A37A-ED426FD77E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014"/>
            <a:ext cx="6858000" cy="54307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40E1EC5-F13E-41F0-8F4B-71E4CBF8E2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56402"/>
            <a:ext cx="6858000" cy="3949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417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B51241-D14A-42BE-8AC0-2B7915A2C4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014"/>
            <a:ext cx="6858000" cy="52946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90FFFA-6BDF-4CDA-8339-2954F39258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59224"/>
            <a:ext cx="6858000" cy="404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14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7814B3-2B12-42B9-A2EC-11D2AFD269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014"/>
            <a:ext cx="6858000" cy="55183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6A6F6B-1CDA-4B44-9CE8-CB919FCCC3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179276"/>
            <a:ext cx="6858000" cy="381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6114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BB9A96-B66B-45AD-909C-B5C4BAF813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0946"/>
            <a:ext cx="6858000" cy="457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EA6B88-18E2-4049-8CC0-163C72FDED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60" y="5470810"/>
            <a:ext cx="6858000" cy="4467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213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726FA9-871F-48A2-BA20-D21E4CA0BB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014"/>
            <a:ext cx="6858000" cy="50740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20E35A-3AE4-4D7A-9934-D492378F93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07651"/>
            <a:ext cx="6858000" cy="41983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83452BF-165B-2B07-80C4-4FBC5C602350}"/>
              </a:ext>
            </a:extLst>
          </p:cNvPr>
          <p:cNvSpPr/>
          <p:nvPr/>
        </p:nvSpPr>
        <p:spPr>
          <a:xfrm>
            <a:off x="1227220" y="649704"/>
            <a:ext cx="2201779" cy="41166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Quedamos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637106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C2682E-559B-4EBF-890F-79CF1F28F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014"/>
            <a:ext cx="6858000" cy="42006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0C9826-267E-4121-AC3B-516D99AF03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68784"/>
            <a:ext cx="6858000" cy="40758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62DC661-34B2-4BAC-E601-8415C546893E}"/>
              </a:ext>
            </a:extLst>
          </p:cNvPr>
          <p:cNvSpPr/>
          <p:nvPr/>
        </p:nvSpPr>
        <p:spPr>
          <a:xfrm>
            <a:off x="1227220" y="649704"/>
            <a:ext cx="2201779" cy="41166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Quedamos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36312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9EBBAE-C5B9-4330-8C4C-9CA314BEAC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014"/>
            <a:ext cx="6858000" cy="56432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E687C5-2906-45A6-B62D-9EB6E4CAF5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185288"/>
            <a:ext cx="6858000" cy="3626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273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997BDF-209C-4890-BB78-FEFE81A04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014"/>
            <a:ext cx="6858000" cy="4495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2BBD15-98B5-4D23-829E-C042DAB749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81264"/>
            <a:ext cx="6858000" cy="482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619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AECB27-F13D-4ECF-A4AD-B36369A87BE1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5" name="Picture 2" descr="Spain Flags">
            <a:extLst>
              <a:ext uri="{FF2B5EF4-FFF2-40B4-BE49-F238E27FC236}">
                <a16:creationId xmlns:a16="http://schemas.microsoft.com/office/drawing/2014/main" id="{36A7236D-4328-4E3B-8706-20FCD0A22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85A933B-DC64-4A86-A26C-BF7BC8D8DB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0946"/>
            <a:ext cx="6858000" cy="40984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7BCED1-D6EB-4CF5-9044-ECF4B9492C7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56593"/>
          <a:stretch/>
        </p:blipFill>
        <p:spPr>
          <a:xfrm>
            <a:off x="0" y="5478544"/>
            <a:ext cx="6858000" cy="2341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55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A094A389-DF9B-4AA8-B584-33452E8041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076" y="365358"/>
            <a:ext cx="628607" cy="65617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ACDBF5F-70E6-45F2-9CAF-BA6D864340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398" y="407450"/>
            <a:ext cx="712400" cy="669549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778F1B8-EE6B-4DE4-8F18-C8CA816A1D5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21</a:t>
            </a:fld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3BD4445-F14F-4A0E-B2F3-FB83429F0D32}"/>
              </a:ext>
            </a:extLst>
          </p:cNvPr>
          <p:cNvGraphicFramePr>
            <a:graphicFrameLocks noGrp="1"/>
          </p:cNvGraphicFramePr>
          <p:nvPr/>
        </p:nvGraphicFramePr>
        <p:xfrm>
          <a:off x="712008" y="1474479"/>
          <a:ext cx="2685581" cy="7378409"/>
        </p:xfrm>
        <a:graphic>
          <a:graphicData uri="http://schemas.openxmlformats.org/drawingml/2006/table">
            <a:tbl>
              <a:tblPr firstRow="1" firstCol="1" bandRow="1"/>
              <a:tblGrid>
                <a:gridCol w="1286787">
                  <a:extLst>
                    <a:ext uri="{9D8B030D-6E8A-4147-A177-3AD203B41FA5}">
                      <a16:colId xmlns:a16="http://schemas.microsoft.com/office/drawing/2014/main" val="3871794810"/>
                    </a:ext>
                  </a:extLst>
                </a:gridCol>
                <a:gridCol w="1398794">
                  <a:extLst>
                    <a:ext uri="{9D8B030D-6E8A-4147-A177-3AD203B41FA5}">
                      <a16:colId xmlns:a16="http://schemas.microsoft.com/office/drawing/2014/main" val="2933949337"/>
                    </a:ext>
                  </a:extLst>
                </a:gridCol>
              </a:tblGrid>
              <a:tr h="2228850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b="1" u="sng" dirty="0">
                          <a:effectLst/>
                        </a:rPr>
                        <a:t>Connectives</a:t>
                      </a:r>
                      <a:endParaRPr lang="en-GB" sz="1000" b="1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sin embargo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así que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por consecuencia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por lo contrario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por un lado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por otro lado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en un modo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también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es por eso que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sobre todo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Para + infinitive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En lugar de + infinitve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ES" sz="1000" dirty="0">
                        <a:effectLst/>
                      </a:endParaRPr>
                    </a:p>
                  </a:txBody>
                  <a:tcPr marL="47553" marR="47553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however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therefore / so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as a result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on the contrary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on one hand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on the other hand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in one way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also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that is why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above all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 panose="02020603050405020304" pitchFamily="18" charset="0"/>
                          <a:cs typeface="Arial"/>
                          <a:sym typeface="Arial"/>
                        </a:rPr>
                        <a:t>In order to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 panose="02020603050405020304" pitchFamily="18" charset="0"/>
                          <a:cs typeface="Arial"/>
                          <a:sym typeface="Arial"/>
                        </a:rPr>
                        <a:t>Instead of</a:t>
                      </a:r>
                      <a:endParaRPr lang="en-GB" sz="10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  <a:sym typeface="Arial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</a:endParaRPr>
                    </a:p>
                  </a:txBody>
                  <a:tcPr marL="47553" marR="47553" marT="0" marB="0"/>
                </a:tc>
                <a:extLst>
                  <a:ext uri="{0D108BD9-81ED-4DB2-BD59-A6C34878D82A}">
                    <a16:rowId xmlns:a16="http://schemas.microsoft.com/office/drawing/2014/main" val="1669161773"/>
                  </a:ext>
                </a:extLst>
              </a:tr>
              <a:tr h="2196809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b="1" u="sng" dirty="0">
                          <a:effectLst/>
                        </a:rPr>
                        <a:t>Intensifiers</a:t>
                      </a:r>
                      <a:endParaRPr lang="en-GB" sz="1000" b="1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muy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tan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verdaderamente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extremadamente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demasiado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completamente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un poco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increíblemente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bastante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solamente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un poco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bastante</a:t>
                      </a:r>
                      <a:endParaRPr lang="en-GB" sz="10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7553" marR="47553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very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very-so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truly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extremely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too (much)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completely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a bit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incredibly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enough / fairly / quite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only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a bit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quite</a:t>
                      </a:r>
                    </a:p>
                  </a:txBody>
                  <a:tcPr marL="47553" marR="47553" marT="0" marB="0"/>
                </a:tc>
                <a:extLst>
                  <a:ext uri="{0D108BD9-81ED-4DB2-BD59-A6C34878D82A}">
                    <a16:rowId xmlns:a16="http://schemas.microsoft.com/office/drawing/2014/main" val="3752981175"/>
                  </a:ext>
                </a:extLst>
              </a:tr>
              <a:tr h="2674620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u="sng" dirty="0">
                          <a:effectLst/>
                          <a:latin typeface="+mj-lt"/>
                        </a:rPr>
                        <a:t>Opinions</a:t>
                      </a:r>
                      <a:endParaRPr lang="en-GB" sz="1000" b="1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</a:rPr>
                        <a:t>(no) me gusta…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</a:rPr>
                        <a:t>nos encanta…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</a:rPr>
                        <a:t>odio / detesto…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</a:rPr>
                        <a:t>me fascina...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</a:rPr>
                        <a:t>le interesa…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desde mi punto de vista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pienso que…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Fue/era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creo que…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</a:rPr>
                        <a:t>en mi opinión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  <a:latin typeface="+mj-lt"/>
                        </a:rPr>
                        <a:t>a mi modo de ver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me parece que…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Vale la pena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Tener ganas de…+ infinitive</a:t>
                      </a:r>
                    </a:p>
                  </a:txBody>
                  <a:tcPr marL="47553" marR="47553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</a:rPr>
                        <a:t> 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+mj-lt"/>
                        </a:rPr>
                        <a:t> </a:t>
                      </a:r>
                      <a:endParaRPr lang="en-GB" sz="1000" dirty="0">
                        <a:effectLst/>
                        <a:latin typeface="+mj-lt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 (don’t) like…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We love…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 hate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I’m fascinated by…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he / she’s interested in…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from my point of view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 think that…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It was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 believe that…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in my opinion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In my view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</a:rPr>
                        <a:t>it seems to me that…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It’s worth it</a:t>
                      </a: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To be looking forward to…</a:t>
                      </a:r>
                    </a:p>
                  </a:txBody>
                  <a:tcPr marL="47553" marR="47553" marT="0" marB="0"/>
                </a:tc>
                <a:extLst>
                  <a:ext uri="{0D108BD9-81ED-4DB2-BD59-A6C34878D82A}">
                    <a16:rowId xmlns:a16="http://schemas.microsoft.com/office/drawing/2014/main" val="268841037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8B26E8C-852F-4EF4-8934-146FCAB9E729}"/>
              </a:ext>
            </a:extLst>
          </p:cNvPr>
          <p:cNvGraphicFramePr>
            <a:graphicFrameLocks noGrp="1"/>
          </p:cNvGraphicFramePr>
          <p:nvPr/>
        </p:nvGraphicFramePr>
        <p:xfrm>
          <a:off x="3460414" y="1474478"/>
          <a:ext cx="2685581" cy="6801034"/>
        </p:xfrm>
        <a:graphic>
          <a:graphicData uri="http://schemas.openxmlformats.org/drawingml/2006/table">
            <a:tbl>
              <a:tblPr firstRow="1" firstCol="1" bandRow="1"/>
              <a:tblGrid>
                <a:gridCol w="1448116">
                  <a:extLst>
                    <a:ext uri="{9D8B030D-6E8A-4147-A177-3AD203B41FA5}">
                      <a16:colId xmlns:a16="http://schemas.microsoft.com/office/drawing/2014/main" val="3228088662"/>
                    </a:ext>
                  </a:extLst>
                </a:gridCol>
                <a:gridCol w="1237465">
                  <a:extLst>
                    <a:ext uri="{9D8B030D-6E8A-4147-A177-3AD203B41FA5}">
                      <a16:colId xmlns:a16="http://schemas.microsoft.com/office/drawing/2014/main" val="4238136484"/>
                    </a:ext>
                  </a:extLst>
                </a:gridCol>
              </a:tblGrid>
              <a:tr h="26998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r>
                        <a:rPr lang="es-ES_tradnl" sz="1000" b="1" u="sng" dirty="0">
                          <a:effectLst/>
                        </a:rPr>
                        <a:t>Infinitive constructions</a:t>
                      </a:r>
                      <a:endParaRPr lang="en-GB" sz="1000" b="1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me gusta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me encanta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odio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suelo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solía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tengo que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tuve que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tendré que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después de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antes de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acabo de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me interesa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decidí+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habría que + INF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dejé de + INF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553" marR="475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like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love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hate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usually…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used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have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had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will have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after having…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before…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have just…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I’m interested in…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decided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one would have to…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stopped…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553" marR="47553" marT="0" marB="0"/>
                </a:tc>
                <a:extLst>
                  <a:ext uri="{0D108BD9-81ED-4DB2-BD59-A6C34878D82A}">
                    <a16:rowId xmlns:a16="http://schemas.microsoft.com/office/drawing/2014/main" val="1541246847"/>
                  </a:ext>
                </a:extLst>
              </a:tr>
              <a:tr h="26802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b="1" u="sng" dirty="0">
                          <a:effectLst/>
                        </a:rPr>
                        <a:t>Subjunctive</a:t>
                      </a:r>
                      <a:endParaRPr lang="en-GB" sz="1000" b="1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¡Ojalá pudiera!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No creo que sea…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cuando sea mayor  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cuando acabe mis estudios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cuando tenga 30 años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Si tuviera más dinero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Si pudiera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Si me dieran la oportunidad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Si fuera el alcalde</a:t>
                      </a:r>
                    </a:p>
                  </a:txBody>
                  <a:tcPr marL="47553" marR="475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If only I could!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 don’t think it is…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when I’m older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when I’ve finished my studies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when I am 30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If I had more money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If I could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If I had the opportunity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If I was the mayor </a:t>
                      </a:r>
                    </a:p>
                  </a:txBody>
                  <a:tcPr marL="47553" marR="47553" marT="0" marB="0"/>
                </a:tc>
                <a:extLst>
                  <a:ext uri="{0D108BD9-81ED-4DB2-BD59-A6C34878D82A}">
                    <a16:rowId xmlns:a16="http://schemas.microsoft.com/office/drawing/2014/main" val="2514840647"/>
                  </a:ext>
                </a:extLst>
              </a:tr>
              <a:tr h="13775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b="1" u="sng" dirty="0">
                          <a:effectLst/>
                        </a:rPr>
                        <a:t>Adverbs</a:t>
                      </a:r>
                      <a:endParaRPr lang="en-GB" sz="1000" b="1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Por suerte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desafortunadamente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normalmente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generalmente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de vez en cuando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lo primero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finalmente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553" marR="475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fortunately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unfortunately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normally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generally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from time to time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firstly</a:t>
                      </a:r>
                      <a:endParaRPr lang="en-GB" sz="10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finally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553" marR="47553" marT="0" marB="0"/>
                </a:tc>
                <a:extLst>
                  <a:ext uri="{0D108BD9-81ED-4DB2-BD59-A6C34878D82A}">
                    <a16:rowId xmlns:a16="http://schemas.microsoft.com/office/drawing/2014/main" val="362577856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7BD915E-A127-490B-97F9-201BBCF64479}"/>
              </a:ext>
            </a:extLst>
          </p:cNvPr>
          <p:cNvSpPr txBox="1"/>
          <p:nvPr/>
        </p:nvSpPr>
        <p:spPr>
          <a:xfrm>
            <a:off x="2054799" y="527305"/>
            <a:ext cx="3073277" cy="442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75" b="1" dirty="0"/>
              <a:t>Improve your writing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4A86D71-43D3-42DF-B9BB-FC3C34AD6DA5}"/>
              </a:ext>
            </a:extLst>
          </p:cNvPr>
          <p:cNvSpPr/>
          <p:nvPr/>
        </p:nvSpPr>
        <p:spPr>
          <a:xfrm>
            <a:off x="0" y="218516"/>
            <a:ext cx="6858000" cy="204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138" dirty="0"/>
              <a:t>Módulo 1 - diviértete</a:t>
            </a:r>
          </a:p>
        </p:txBody>
      </p:sp>
      <p:pic>
        <p:nvPicPr>
          <p:cNvPr id="13" name="Picture 2" descr="Spain Flags">
            <a:extLst>
              <a:ext uri="{FF2B5EF4-FFF2-40B4-BE49-F238E27FC236}">
                <a16:creationId xmlns:a16="http://schemas.microsoft.com/office/drawing/2014/main" id="{1340D81B-B9E1-4BFA-BCDE-50B0DBC58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99584"/>
            <a:ext cx="553037" cy="44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6874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ef3c2fee2b4c556a8a1dd70ff18c90db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ec863a951753a06c7e561cc9bf4dd549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F922D48-EBEE-4EC2-92A8-2AEF770143F6}">
  <ds:schemaRefs>
    <ds:schemaRef ds:uri="http://schemas.microsoft.com/office/2006/metadata/properties"/>
    <ds:schemaRef ds:uri="http://schemas.microsoft.com/office/infopath/2007/PartnerControls"/>
    <ds:schemaRef ds:uri="35aea1a3-3109-4cfd-89c0-e91282944016"/>
    <ds:schemaRef ds:uri="37de03b2-361a-4fd3-8558-345c9cf55d08"/>
  </ds:schemaRefs>
</ds:datastoreItem>
</file>

<file path=customXml/itemProps2.xml><?xml version="1.0" encoding="utf-8"?>
<ds:datastoreItem xmlns:ds="http://schemas.openxmlformats.org/officeDocument/2006/customXml" ds:itemID="{A188595E-29DE-4A7F-8B71-00DE28C241DA}"/>
</file>

<file path=customXml/itemProps3.xml><?xml version="1.0" encoding="utf-8"?>
<ds:datastoreItem xmlns:ds="http://schemas.openxmlformats.org/officeDocument/2006/customXml" ds:itemID="{49E969DF-5967-42ED-8F49-9A41A74018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1358</TotalTime>
  <Words>2621</Words>
  <Application>Microsoft Office PowerPoint</Application>
  <PresentationFormat>A4 Paper (210x297 mm)</PresentationFormat>
  <Paragraphs>429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Calibri</vt:lpstr>
      <vt:lpstr>Times New Roman</vt:lpstr>
      <vt:lpstr>Franklin Gothic</vt:lpstr>
      <vt:lpstr>Arial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Guillen</dc:creator>
  <cp:lastModifiedBy>Mrs K Smerdon</cp:lastModifiedBy>
  <cp:revision>112</cp:revision>
  <cp:lastPrinted>2024-07-18T11:21:20Z</cp:lastPrinted>
  <dcterms:modified xsi:type="dcterms:W3CDTF">2024-09-22T12:26:13Z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