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F6575D0-C29F-4743-BD2D-7A479CE66CFE}" v="8" dt="2025-07-04T07:01:01.30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A McDonald" userId="S::a.mcdonald@fulwoodacademy.co.uk::ca570c19-0c34-4c60-9266-d69f33c93464" providerId="AD" clId="Web-{A92907A9-AFC7-133F-AD47-DD9A56FB8DF4}"/>
    <pc:docChg chg="modSld">
      <pc:chgData name="Mr A McDonald" userId="S::a.mcdonald@fulwoodacademy.co.uk::ca570c19-0c34-4c60-9266-d69f33c93464" providerId="AD" clId="Web-{A92907A9-AFC7-133F-AD47-DD9A56FB8DF4}" dt="2025-06-16T12:14:27.817" v="39"/>
      <pc:docMkLst>
        <pc:docMk/>
      </pc:docMkLst>
      <pc:sldChg chg="modSp">
        <pc:chgData name="Mr A McDonald" userId="S::a.mcdonald@fulwoodacademy.co.uk::ca570c19-0c34-4c60-9266-d69f33c93464" providerId="AD" clId="Web-{A92907A9-AFC7-133F-AD47-DD9A56FB8DF4}" dt="2025-06-16T12:14:27.817" v="39"/>
        <pc:sldMkLst>
          <pc:docMk/>
          <pc:sldMk cId="747790137" sldId="258"/>
        </pc:sldMkLst>
        <pc:graphicFrameChg chg="mod modGraphic">
          <ac:chgData name="Mr A McDonald" userId="S::a.mcdonald@fulwoodacademy.co.uk::ca570c19-0c34-4c60-9266-d69f33c93464" providerId="AD" clId="Web-{A92907A9-AFC7-133F-AD47-DD9A56FB8DF4}" dt="2025-06-16T12:14:27.817" v="39"/>
          <ac:graphicFrameMkLst>
            <pc:docMk/>
            <pc:sldMk cId="747790137" sldId="258"/>
            <ac:graphicFrameMk id="9" creationId="{9CA25932-72F2-C5B2-5D03-B3556880F6A3}"/>
          </ac:graphicFrameMkLst>
        </pc:graphicFrameChg>
      </pc:sldChg>
    </pc:docChg>
  </pc:docChgLst>
  <pc:docChgLst>
    <pc:chgData name="Ms G McCormick" userId="b14d37be-9fbc-40a8-9e20-d0b1ef8dc4a1" providerId="ADAL" clId="{2C36679A-773E-4CC5-962B-2AB3DA5B9818}"/>
    <pc:docChg chg="custSel addSld modSld">
      <pc:chgData name="Ms G McCormick" userId="b14d37be-9fbc-40a8-9e20-d0b1ef8dc4a1" providerId="ADAL" clId="{2C36679A-773E-4CC5-962B-2AB3DA5B9818}" dt="2025-06-12T20:24:53.742" v="254" actId="113"/>
      <pc:docMkLst>
        <pc:docMk/>
      </pc:docMkLst>
      <pc:sldChg chg="modSp mod">
        <pc:chgData name="Ms G McCormick" userId="b14d37be-9fbc-40a8-9e20-d0b1ef8dc4a1" providerId="ADAL" clId="{2C36679A-773E-4CC5-962B-2AB3DA5B9818}" dt="2025-06-12T20:24:53.742" v="254" actId="113"/>
        <pc:sldMkLst>
          <pc:docMk/>
          <pc:sldMk cId="747790137" sldId="258"/>
        </pc:sldMkLst>
        <pc:graphicFrameChg chg="mod modGraphic">
          <ac:chgData name="Ms G McCormick" userId="b14d37be-9fbc-40a8-9e20-d0b1ef8dc4a1" providerId="ADAL" clId="{2C36679A-773E-4CC5-962B-2AB3DA5B9818}" dt="2025-06-12T20:24:53.742" v="254" actId="113"/>
          <ac:graphicFrameMkLst>
            <pc:docMk/>
            <pc:sldMk cId="747790137" sldId="258"/>
            <ac:graphicFrameMk id="9" creationId="{9CA25932-72F2-C5B2-5D03-B3556880F6A3}"/>
          </ac:graphicFrameMkLst>
        </pc:graphicFrameChg>
      </pc:sldChg>
      <pc:sldChg chg="addSp delSp modSp new mod">
        <pc:chgData name="Ms G McCormick" userId="b14d37be-9fbc-40a8-9e20-d0b1ef8dc4a1" providerId="ADAL" clId="{2C36679A-773E-4CC5-962B-2AB3DA5B9818}" dt="2025-06-12T20:23:53.217" v="239" actId="1076"/>
        <pc:sldMkLst>
          <pc:docMk/>
          <pc:sldMk cId="2376473150" sldId="259"/>
        </pc:sldMkLst>
        <pc:spChg chg="add mod">
          <ac:chgData name="Ms G McCormick" userId="b14d37be-9fbc-40a8-9e20-d0b1ef8dc4a1" providerId="ADAL" clId="{2C36679A-773E-4CC5-962B-2AB3DA5B9818}" dt="2025-06-12T20:23:49.517" v="238" actId="1076"/>
          <ac:spMkLst>
            <pc:docMk/>
            <pc:sldMk cId="2376473150" sldId="259"/>
            <ac:spMk id="5" creationId="{F5840641-0FA5-BA24-DED2-5734EAF485C7}"/>
          </ac:spMkLst>
        </pc:spChg>
        <pc:spChg chg="add mod">
          <ac:chgData name="Ms G McCormick" userId="b14d37be-9fbc-40a8-9e20-d0b1ef8dc4a1" providerId="ADAL" clId="{2C36679A-773E-4CC5-962B-2AB3DA5B9818}" dt="2025-06-12T20:23:38.529" v="237" actId="14100"/>
          <ac:spMkLst>
            <pc:docMk/>
            <pc:sldMk cId="2376473150" sldId="259"/>
            <ac:spMk id="7" creationId="{688972B7-D00F-1BD7-964C-29A8E656118B}"/>
          </ac:spMkLst>
        </pc:spChg>
        <pc:spChg chg="add mod">
          <ac:chgData name="Ms G McCormick" userId="b14d37be-9fbc-40a8-9e20-d0b1ef8dc4a1" providerId="ADAL" clId="{2C36679A-773E-4CC5-962B-2AB3DA5B9818}" dt="2025-06-12T20:22:51.053" v="228" actId="1076"/>
          <ac:spMkLst>
            <pc:docMk/>
            <pc:sldMk cId="2376473150" sldId="259"/>
            <ac:spMk id="9" creationId="{74CA6A63-A56A-68B7-85DF-81CD650AB96B}"/>
          </ac:spMkLst>
        </pc:spChg>
        <pc:spChg chg="add mod">
          <ac:chgData name="Ms G McCormick" userId="b14d37be-9fbc-40a8-9e20-d0b1ef8dc4a1" providerId="ADAL" clId="{2C36679A-773E-4CC5-962B-2AB3DA5B9818}" dt="2025-06-12T20:23:53.217" v="239" actId="1076"/>
          <ac:spMkLst>
            <pc:docMk/>
            <pc:sldMk cId="2376473150" sldId="259"/>
            <ac:spMk id="11" creationId="{A81D4902-AB67-47F8-EDB2-C1C1A5FB6AEA}"/>
          </ac:spMkLst>
        </pc:spChg>
        <pc:spChg chg="add mod">
          <ac:chgData name="Ms G McCormick" userId="b14d37be-9fbc-40a8-9e20-d0b1ef8dc4a1" providerId="ADAL" clId="{2C36679A-773E-4CC5-962B-2AB3DA5B9818}" dt="2025-06-12T20:23:34.084" v="236" actId="1076"/>
          <ac:spMkLst>
            <pc:docMk/>
            <pc:sldMk cId="2376473150" sldId="259"/>
            <ac:spMk id="13" creationId="{5C134C85-5E83-3426-3F83-451096A45D3A}"/>
          </ac:spMkLst>
        </pc:spChg>
        <pc:spChg chg="add mod">
          <ac:chgData name="Ms G McCormick" userId="b14d37be-9fbc-40a8-9e20-d0b1ef8dc4a1" providerId="ADAL" clId="{2C36679A-773E-4CC5-962B-2AB3DA5B9818}" dt="2025-06-12T20:23:29.478" v="235" actId="1076"/>
          <ac:spMkLst>
            <pc:docMk/>
            <pc:sldMk cId="2376473150" sldId="259"/>
            <ac:spMk id="15" creationId="{A03B9A64-9A71-F3CF-9A32-BD7A2D7EAE2E}"/>
          </ac:spMkLst>
        </pc:spChg>
        <pc:spChg chg="add mod">
          <ac:chgData name="Ms G McCormick" userId="b14d37be-9fbc-40a8-9e20-d0b1ef8dc4a1" providerId="ADAL" clId="{2C36679A-773E-4CC5-962B-2AB3DA5B9818}" dt="2025-06-12T20:23:25.901" v="234" actId="1076"/>
          <ac:spMkLst>
            <pc:docMk/>
            <pc:sldMk cId="2376473150" sldId="259"/>
            <ac:spMk id="17" creationId="{3CCE093B-8C37-1AB2-32BC-5D88AA3E3120}"/>
          </ac:spMkLst>
        </pc:spChg>
        <pc:spChg chg="add mod">
          <ac:chgData name="Ms G McCormick" userId="b14d37be-9fbc-40a8-9e20-d0b1ef8dc4a1" providerId="ADAL" clId="{2C36679A-773E-4CC5-962B-2AB3DA5B9818}" dt="2025-06-12T20:22:45.152" v="226" actId="1076"/>
          <ac:spMkLst>
            <pc:docMk/>
            <pc:sldMk cId="2376473150" sldId="259"/>
            <ac:spMk id="19" creationId="{C2D9286F-C9AC-50B4-522D-09F8C204E925}"/>
          </ac:spMkLst>
        </pc:spChg>
        <pc:spChg chg="add mod">
          <ac:chgData name="Ms G McCormick" userId="b14d37be-9fbc-40a8-9e20-d0b1ef8dc4a1" providerId="ADAL" clId="{2C36679A-773E-4CC5-962B-2AB3DA5B9818}" dt="2025-06-12T20:22:32.572" v="224"/>
          <ac:spMkLst>
            <pc:docMk/>
            <pc:sldMk cId="2376473150" sldId="259"/>
            <ac:spMk id="20" creationId="{B7CF01DA-0E4B-73C4-CE17-690047B1FF79}"/>
          </ac:spMkLst>
        </pc:spChg>
      </pc:sldChg>
    </pc:docChg>
  </pc:docChgLst>
  <pc:docChgLst>
    <pc:chgData name="Ms G McCormick" userId="b14d37be-9fbc-40a8-9e20-d0b1ef8dc4a1" providerId="ADAL" clId="{9F6575D0-C29F-4743-BD2D-7A479CE66CFE}"/>
    <pc:docChg chg="undo custSel modSld">
      <pc:chgData name="Ms G McCormick" userId="b14d37be-9fbc-40a8-9e20-d0b1ef8dc4a1" providerId="ADAL" clId="{9F6575D0-C29F-4743-BD2D-7A479CE66CFE}" dt="2025-07-04T07:01:02.609" v="101" actId="20577"/>
      <pc:docMkLst>
        <pc:docMk/>
      </pc:docMkLst>
      <pc:sldChg chg="modSp mod">
        <pc:chgData name="Ms G McCormick" userId="b14d37be-9fbc-40a8-9e20-d0b1ef8dc4a1" providerId="ADAL" clId="{9F6575D0-C29F-4743-BD2D-7A479CE66CFE}" dt="2025-07-04T07:01:02.609" v="101" actId="20577"/>
        <pc:sldMkLst>
          <pc:docMk/>
          <pc:sldMk cId="747790137" sldId="258"/>
        </pc:sldMkLst>
        <pc:spChg chg="mod">
          <ac:chgData name="Ms G McCormick" userId="b14d37be-9fbc-40a8-9e20-d0b1ef8dc4a1" providerId="ADAL" clId="{9F6575D0-C29F-4743-BD2D-7A479CE66CFE}" dt="2025-07-04T07:01:02.609" v="101" actId="20577"/>
          <ac:spMkLst>
            <pc:docMk/>
            <pc:sldMk cId="747790137" sldId="258"/>
            <ac:spMk id="4" creationId="{BB4FDB5D-A713-7786-4FC7-F68004545C57}"/>
          </ac:spMkLst>
        </pc:spChg>
        <pc:spChg chg="mod">
          <ac:chgData name="Ms G McCormick" userId="b14d37be-9fbc-40a8-9e20-d0b1ef8dc4a1" providerId="ADAL" clId="{9F6575D0-C29F-4743-BD2D-7A479CE66CFE}" dt="2025-07-04T06:59:55.221" v="70" actId="20577"/>
          <ac:spMkLst>
            <pc:docMk/>
            <pc:sldMk cId="747790137" sldId="258"/>
            <ac:spMk id="5" creationId="{72EA2A3D-43C8-E9FE-48A1-76E674DFBDD7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23584-500A-5821-3BFB-EC61AEB0B3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2243B6A-8089-CB1A-BF8F-0A5A96D4BF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968E24-F8E1-C417-D7CB-496CC85E2C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978B37-F248-A149-B0E4-412200FB5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A480A3-BD1B-E6A7-D526-202FFB595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490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DEAB7-08D5-48CC-B55D-27016890DD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AA9069-6216-3192-F3FC-8245BFCC52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F60DFE-A9C4-9138-DACF-AB7D9BB72A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C38F7D-3565-14FC-1EC6-F759E5E18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52ADE6-8E00-2703-D215-9B9C43924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135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AF1679-880D-8F54-250B-1CD823FA0A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09A512-3180-EF45-23DC-C192877D29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9F7994-2DF7-DBB3-CCC8-00F717098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A512F3-12DE-00AA-A75E-5B9958785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53D9BE-8C3B-0561-9499-32D47E526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094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D098BB-8B1E-19B2-9DA4-38C558869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5250D7-DD5B-062B-074F-8E06508DA4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CC1238-A222-E7D2-613B-8A0D2F3637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D5CF23-F8C9-B71C-6302-95BEEBD0FD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79E082-1222-34A1-8DED-1065C2130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D39903-4BF6-E54C-4DC3-653220B029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5581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7E2E9F-62E3-7EC7-0D89-E9CDCF68E2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F0FE9B-F593-1C2E-33EF-230989FE19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B55E72-E5ED-C465-181B-BA6F8FC3AB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978CEAA-DB1B-759F-521A-0C8D2273E0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7BC0E06-B83C-1651-0A39-013FA949F0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8AAA15-A5D5-6CFC-8FD5-0348E69CA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0F638E-68E9-EB37-7507-DE284E717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2415A55-27C9-FE2F-2341-28E6D6FCE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9437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64E9B-EE80-449B-72B2-B7E400E3D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5CE05B-3D71-5995-ACD7-893CB5DE8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364759-D205-9720-6E95-05CC62A651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F729E1-3345-7A40-BDD0-186350852B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7619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3D0B21F-6E1C-F8EB-3F89-94FC415E77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5C13E09-7305-E768-85C3-25EF656B0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4CF073-921D-68E9-2635-987E4DF43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614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DFB8A-0959-B32E-ECCC-8E0F39ACE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6027FA-9150-883E-75B7-3A2F240C8C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6711F2-CF0B-4D5A-C618-C7211E72A0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CA6EE-B415-C0DA-44D3-0C14E7BBE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BCDD0C-1093-2E1E-0162-147A013CFB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556E0F-81EF-B4C8-C2FD-A0F928FF7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37763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1078F-2F40-7DC1-0F90-37FA093F8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EB7B4C6-A7E7-14BE-BB86-055F898659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BDD5AA-F332-8D4B-B8CC-151BD5A025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AC8A51-A6C9-6A02-2FF0-E287CEF3F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139E99-CF21-A8E8-47F1-3AECAF77FF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699930-1F19-A861-67F9-648385B68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6699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D6F02F-134B-14F1-5F9A-29326B46B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29EC1A-2AB0-846E-7DBF-7C7A971D43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3CE078-6713-89BB-8C32-68AABDE05D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56C1D0-D032-18E4-14B7-E7A2998CF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363A9E-8AF2-76FE-3F06-5B0A5E189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906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E44A39D-57CF-BF39-805A-38249EE12F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54C096-EB39-81DB-9135-C9C0EA619C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4F0C90-D94B-AD7C-BE50-3EFBA4710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862D4E-0B94-1229-3527-4CB855CA0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01E00A-6548-480A-D3C2-392950A5E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8926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C76CCE-34EE-FF7E-E16B-DD9A0EEEC1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4C5539-0181-1C66-A2B2-483E06B298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80B045-5487-8416-FCDE-4E571F5893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B209A28-B22F-4F1D-84C8-E7E3B89E074D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08D566-E3E9-2962-7638-C52E77B78A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5F8D51-0A3D-1E2B-9696-93EAB2565D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846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E318DE10-C350-AECD-5843-0A5F97B70DA1}"/>
              </a:ext>
            </a:extLst>
          </p:cNvPr>
          <p:cNvSpPr/>
          <p:nvPr/>
        </p:nvSpPr>
        <p:spPr>
          <a:xfrm>
            <a:off x="4642617" y="2868346"/>
            <a:ext cx="4098985" cy="304784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40719BE-260C-A8B7-54A2-A06091474B88}"/>
              </a:ext>
            </a:extLst>
          </p:cNvPr>
          <p:cNvSpPr/>
          <p:nvPr/>
        </p:nvSpPr>
        <p:spPr>
          <a:xfrm>
            <a:off x="9041908" y="428866"/>
            <a:ext cx="3103408" cy="433800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93D7C28-1CB4-89AC-FA2A-092E9698F8FA}"/>
              </a:ext>
            </a:extLst>
          </p:cNvPr>
          <p:cNvSpPr/>
          <p:nvPr/>
        </p:nvSpPr>
        <p:spPr>
          <a:xfrm>
            <a:off x="9041908" y="4880753"/>
            <a:ext cx="3103407" cy="197724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A6CD5AD-EDF3-1AF0-214F-42E6FBCE0344}"/>
              </a:ext>
            </a:extLst>
          </p:cNvPr>
          <p:cNvSpPr/>
          <p:nvPr/>
        </p:nvSpPr>
        <p:spPr>
          <a:xfrm>
            <a:off x="149273" y="392316"/>
            <a:ext cx="8761232" cy="23719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59027B-A15C-64BB-6FEC-84C5BB7705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"/>
            <a:ext cx="12191999" cy="344774"/>
          </a:xfrm>
          <a:solidFill>
            <a:srgbClr val="0070C0"/>
          </a:solidFill>
        </p:spPr>
        <p:txBody>
          <a:bodyPr>
            <a:noAutofit/>
          </a:bodyPr>
          <a:lstStyle/>
          <a:p>
            <a:r>
              <a:rPr lang="en-GB" sz="1800" b="1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8.1 Heating engineer KO</a:t>
            </a:r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2052" name="Picture 4" descr="Conducción, convección y radiación... | Raiden.tk">
            <a:extLst>
              <a:ext uri="{FF2B5EF4-FFF2-40B4-BE49-F238E27FC236}">
                <a16:creationId xmlns:a16="http://schemas.microsoft.com/office/drawing/2014/main" id="{4E8B1373-9C1A-C099-89A1-6AE5F2F5B2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499" y="885472"/>
            <a:ext cx="3087974" cy="1791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540E300-71C0-F2D0-DEE1-098814B21F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4472" y="550939"/>
            <a:ext cx="5459699" cy="202185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555CA9C-160C-39E4-68B3-3B009F74B592}"/>
              </a:ext>
            </a:extLst>
          </p:cNvPr>
          <p:cNvSpPr txBox="1"/>
          <p:nvPr/>
        </p:nvSpPr>
        <p:spPr>
          <a:xfrm>
            <a:off x="41885" y="6048163"/>
            <a:ext cx="8153810" cy="738664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en-GB" sz="1400" b="1" dirty="0"/>
              <a:t>Common Misconceptions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"Heat and temperature are the same" → Heat is energy; temperature measures energy.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"Metals are always hot" → Metals </a:t>
            </a:r>
            <a:r>
              <a:rPr lang="en-GB" sz="1400" b="1" dirty="0"/>
              <a:t>conduct</a:t>
            </a:r>
            <a:r>
              <a:rPr lang="en-GB" sz="1400" dirty="0"/>
              <a:t> heat well; they don’t </a:t>
            </a:r>
            <a:r>
              <a:rPr lang="en-GB" sz="1400" b="1" dirty="0"/>
              <a:t>generate</a:t>
            </a:r>
            <a:r>
              <a:rPr lang="en-GB" sz="1400" dirty="0"/>
              <a:t> it.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E0DB240-6160-BED9-82E9-846D94D670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8523" y="5238327"/>
            <a:ext cx="2749834" cy="1619672"/>
          </a:xfrm>
          <a:prstGeom prst="rect">
            <a:avLst/>
          </a:prstGeom>
          <a:noFill/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71230B7-4BE1-9506-D937-E47C136275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8866" y="798612"/>
            <a:ext cx="2829491" cy="3931328"/>
          </a:xfrm>
          <a:prstGeom prst="rect">
            <a:avLst/>
          </a:prstGeom>
          <a:noFill/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C26297A6-DB81-14F9-93BE-BB3396DB572D}"/>
              </a:ext>
            </a:extLst>
          </p:cNvPr>
          <p:cNvSpPr/>
          <p:nvPr/>
        </p:nvSpPr>
        <p:spPr>
          <a:xfrm>
            <a:off x="123587" y="2979172"/>
            <a:ext cx="4437087" cy="282619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2" descr="GCSE Physics Required Practical: Investigating Thermal Insulators - Key ...">
            <a:extLst>
              <a:ext uri="{FF2B5EF4-FFF2-40B4-BE49-F238E27FC236}">
                <a16:creationId xmlns:a16="http://schemas.microsoft.com/office/drawing/2014/main" id="{DA7FFF36-6E75-5B31-E035-DF60E0CE2A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498" y="3293846"/>
            <a:ext cx="3916805" cy="2350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3606CCB6-6EFB-CE33-9F68-0263CF074DE9}"/>
              </a:ext>
            </a:extLst>
          </p:cNvPr>
          <p:cNvSpPr txBox="1"/>
          <p:nvPr/>
        </p:nvSpPr>
        <p:spPr>
          <a:xfrm>
            <a:off x="335498" y="428867"/>
            <a:ext cx="34720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1. Types of heat transfer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1D4C671-9C94-14F3-5397-D28A8AF08873}"/>
              </a:ext>
            </a:extLst>
          </p:cNvPr>
          <p:cNvSpPr txBox="1"/>
          <p:nvPr/>
        </p:nvSpPr>
        <p:spPr>
          <a:xfrm>
            <a:off x="9193876" y="385504"/>
            <a:ext cx="34720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2. Convection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83F3D54-0DC0-B0A3-8399-3A3191DE10AB}"/>
              </a:ext>
            </a:extLst>
          </p:cNvPr>
          <p:cNvSpPr txBox="1"/>
          <p:nvPr/>
        </p:nvSpPr>
        <p:spPr>
          <a:xfrm>
            <a:off x="9000674" y="4866049"/>
            <a:ext cx="34720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3. Conduction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F1BF28F-29F3-69D2-33AE-DEBCAC9DE3EF}"/>
              </a:ext>
            </a:extLst>
          </p:cNvPr>
          <p:cNvSpPr txBox="1"/>
          <p:nvPr/>
        </p:nvSpPr>
        <p:spPr>
          <a:xfrm>
            <a:off x="183643" y="3017392"/>
            <a:ext cx="42702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4.Working scientifically: Designing an insulation experiment </a:t>
            </a:r>
          </a:p>
        </p:txBody>
      </p:sp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807F91E4-402F-0C66-2AB2-4B01425AAB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035101"/>
              </p:ext>
            </p:extLst>
          </p:nvPr>
        </p:nvGraphicFramePr>
        <p:xfrm>
          <a:off x="4727842" y="3206378"/>
          <a:ext cx="3890960" cy="2704082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945480">
                  <a:extLst>
                    <a:ext uri="{9D8B030D-6E8A-4147-A177-3AD203B41FA5}">
                      <a16:colId xmlns:a16="http://schemas.microsoft.com/office/drawing/2014/main" val="341007213"/>
                    </a:ext>
                  </a:extLst>
                </a:gridCol>
                <a:gridCol w="1945480">
                  <a:extLst>
                    <a:ext uri="{9D8B030D-6E8A-4147-A177-3AD203B41FA5}">
                      <a16:colId xmlns:a16="http://schemas.microsoft.com/office/drawing/2014/main" val="2067236490"/>
                    </a:ext>
                  </a:extLst>
                </a:gridCol>
              </a:tblGrid>
              <a:tr h="307496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Heat</a:t>
                      </a:r>
                      <a:endParaRPr lang="en-GB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Temperature</a:t>
                      </a:r>
                      <a:endParaRPr lang="en-GB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475753"/>
                  </a:ext>
                </a:extLst>
              </a:tr>
              <a:tr h="512493"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A type of </a:t>
                      </a:r>
                      <a:r>
                        <a:rPr lang="en-GB" sz="1200" b="1"/>
                        <a:t>energy</a:t>
                      </a:r>
                      <a:endParaRPr lang="en-GB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A </a:t>
                      </a:r>
                      <a:r>
                        <a:rPr lang="en-GB" sz="1200" b="1" dirty="0"/>
                        <a:t>measure</a:t>
                      </a:r>
                      <a:r>
                        <a:rPr lang="en-GB" sz="1200" dirty="0"/>
                        <a:t> of how hot or cold something is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789723"/>
                  </a:ext>
                </a:extLst>
              </a:tr>
              <a:tr h="307496"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Measured in </a:t>
                      </a:r>
                      <a:r>
                        <a:rPr lang="en-GB" sz="1200" b="1"/>
                        <a:t>joules (J)</a:t>
                      </a:r>
                      <a:endParaRPr lang="en-GB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Measured in </a:t>
                      </a:r>
                      <a:r>
                        <a:rPr lang="en-GB" sz="1200" b="1"/>
                        <a:t>degrees Celsius (°C)</a:t>
                      </a:r>
                      <a:endParaRPr lang="en-GB" sz="12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1765885"/>
                  </a:ext>
                </a:extLst>
              </a:tr>
              <a:tr h="512493"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Depends on </a:t>
                      </a:r>
                      <a:r>
                        <a:rPr lang="en-GB" sz="1200" b="1"/>
                        <a:t>mass and material</a:t>
                      </a:r>
                      <a:endParaRPr lang="en-GB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Depends on </a:t>
                      </a:r>
                      <a:r>
                        <a:rPr lang="en-GB" sz="1200" b="1" dirty="0"/>
                        <a:t>particle speed (kinetic energy)</a:t>
                      </a:r>
                      <a:endParaRPr lang="en-GB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84380946"/>
                  </a:ext>
                </a:extLst>
              </a:tr>
              <a:tr h="307496">
                <a:tc>
                  <a:txBody>
                    <a:bodyPr/>
                    <a:lstStyle/>
                    <a:p>
                      <a:pPr algn="ctr"/>
                      <a:r>
                        <a:rPr lang="en-GB" sz="1200" b="1"/>
                        <a:t>Can move</a:t>
                      </a:r>
                      <a:r>
                        <a:rPr lang="en-GB" sz="1200"/>
                        <a:t> from hot to cold objects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/>
                        <a:t>Does not move</a:t>
                      </a:r>
                      <a:endParaRPr lang="en-GB" sz="12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57653058"/>
                  </a:ext>
                </a:extLst>
              </a:tr>
              <a:tr h="416741"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Example: A bath has more heat than tea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Example: Tea has a higher temperature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09966440"/>
                  </a:ext>
                </a:extLst>
              </a:tr>
            </a:tbl>
          </a:graphicData>
        </a:graphic>
      </p:graphicFrame>
      <p:sp>
        <p:nvSpPr>
          <p:cNvPr id="28" name="TextBox 27">
            <a:extLst>
              <a:ext uri="{FF2B5EF4-FFF2-40B4-BE49-F238E27FC236}">
                <a16:creationId xmlns:a16="http://schemas.microsoft.com/office/drawing/2014/main" id="{09D76D07-1577-0B7C-3BA0-FEC50009F4A6}"/>
              </a:ext>
            </a:extLst>
          </p:cNvPr>
          <p:cNvSpPr txBox="1"/>
          <p:nvPr/>
        </p:nvSpPr>
        <p:spPr>
          <a:xfrm>
            <a:off x="4653949" y="2840672"/>
            <a:ext cx="42702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5. Difference between heat and temperature </a:t>
            </a:r>
          </a:p>
        </p:txBody>
      </p:sp>
    </p:spTree>
    <p:extLst>
      <p:ext uri="{BB962C8B-B14F-4D97-AF65-F5344CB8AC3E}">
        <p14:creationId xmlns:p14="http://schemas.microsoft.com/office/powerpoint/2010/main" val="42333107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B4FDB5D-A713-7786-4FC7-F68004545C57}"/>
              </a:ext>
            </a:extLst>
          </p:cNvPr>
          <p:cNvSpPr txBox="1"/>
          <p:nvPr/>
        </p:nvSpPr>
        <p:spPr>
          <a:xfrm>
            <a:off x="129492" y="2356337"/>
            <a:ext cx="5171608" cy="156966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endParaRPr lang="en-GB" sz="1200" b="1" dirty="0"/>
          </a:p>
          <a:p>
            <a:pPr>
              <a:buNone/>
            </a:pPr>
            <a:endParaRPr lang="en-GB" sz="1200" b="1" dirty="0"/>
          </a:p>
          <a:p>
            <a:pPr>
              <a:buNone/>
            </a:pPr>
            <a:r>
              <a:rPr lang="en-GB" sz="1200" b="1" dirty="0"/>
              <a:t>Pressure = Force ÷ Area</a:t>
            </a:r>
          </a:p>
          <a:p>
            <a:pPr>
              <a:buNone/>
            </a:pPr>
            <a:r>
              <a:rPr lang="en-GB" sz="1200" b="1" dirty="0"/>
              <a:t>Example Question:</a:t>
            </a:r>
            <a:br>
              <a:rPr lang="en-GB" sz="1200" dirty="0"/>
            </a:br>
            <a:r>
              <a:rPr lang="en-GB" sz="1200" dirty="0"/>
              <a:t>A force of 200 N is applied to a surface area of 2 m². What is the pressure?</a:t>
            </a:r>
          </a:p>
          <a:p>
            <a:r>
              <a:rPr lang="en-GB" sz="1200" b="1" dirty="0"/>
              <a:t>Equation: </a:t>
            </a:r>
            <a:r>
              <a:rPr lang="en-GB" sz="1200" dirty="0"/>
              <a:t>Pressure = Force ÷ Area</a:t>
            </a:r>
            <a:br>
              <a:rPr lang="en-GB" sz="1200" dirty="0"/>
            </a:br>
            <a:r>
              <a:rPr lang="en-GB" sz="1200" b="1" dirty="0"/>
              <a:t>Working:</a:t>
            </a:r>
            <a:r>
              <a:rPr lang="en-GB" sz="1200" dirty="0"/>
              <a:t>200 N ÷ 2 m² = 100 Pa</a:t>
            </a:r>
          </a:p>
          <a:p>
            <a:r>
              <a:rPr lang="en-GB" sz="1200" b="1" dirty="0"/>
              <a:t>Answer:</a:t>
            </a:r>
            <a:r>
              <a:rPr lang="en-GB" sz="1200" dirty="0"/>
              <a:t>200 N ÷ 2 m² = 100 Pa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2EA2A3D-43C8-E9FE-48A1-76E674DFBDD7}"/>
              </a:ext>
            </a:extLst>
          </p:cNvPr>
          <p:cNvSpPr txBox="1"/>
          <p:nvPr/>
        </p:nvSpPr>
        <p:spPr>
          <a:xfrm>
            <a:off x="161800" y="621582"/>
            <a:ext cx="5171608" cy="175432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endParaRPr lang="en-GB" sz="1200" b="1" dirty="0"/>
          </a:p>
          <a:p>
            <a:pPr>
              <a:buNone/>
            </a:pPr>
            <a:endParaRPr lang="en-GB" sz="1200" b="1" dirty="0"/>
          </a:p>
          <a:p>
            <a:pPr>
              <a:buNone/>
            </a:pPr>
            <a:r>
              <a:rPr lang="en-GB" sz="1200" b="1" dirty="0"/>
              <a:t>Density = Mass ÷ Volume</a:t>
            </a:r>
          </a:p>
          <a:p>
            <a:pPr>
              <a:buNone/>
            </a:pPr>
            <a:r>
              <a:rPr lang="en-GB" sz="1200" b="1" dirty="0"/>
              <a:t>Example Question:</a:t>
            </a:r>
            <a:br>
              <a:rPr lang="en-GB" sz="1200" dirty="0"/>
            </a:br>
            <a:r>
              <a:rPr lang="en-GB" sz="1200" dirty="0"/>
              <a:t>A metal block has a mass of 600 g and a volume of 200 cm³. What is its density?</a:t>
            </a:r>
          </a:p>
          <a:p>
            <a:r>
              <a:rPr lang="en-GB" sz="1200" b="1" dirty="0"/>
              <a:t>Equation : </a:t>
            </a:r>
            <a:r>
              <a:rPr lang="en-GB" sz="1200" dirty="0"/>
              <a:t>Density = Mass ÷ Volume</a:t>
            </a:r>
          </a:p>
          <a:p>
            <a:r>
              <a:rPr lang="en-GB" sz="1200" b="1" dirty="0"/>
              <a:t>Working ( Substitute the values) : </a:t>
            </a:r>
            <a:r>
              <a:rPr lang="en-GB" sz="1200" dirty="0"/>
              <a:t>600 g ÷ 200 cm³</a:t>
            </a:r>
            <a:endParaRPr lang="en-GB" sz="1200" b="1" dirty="0"/>
          </a:p>
          <a:p>
            <a:r>
              <a:rPr lang="en-GB" sz="1200" b="1" dirty="0"/>
              <a:t>Answer: </a:t>
            </a:r>
            <a:r>
              <a:rPr lang="en-GB" sz="1200" dirty="0"/>
              <a:t>= </a:t>
            </a:r>
            <a:r>
              <a:rPr lang="en-GB" sz="1200" b="1" dirty="0"/>
              <a:t>3 g/cm </a:t>
            </a:r>
            <a:endParaRPr lang="en-GB" sz="1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49C88E7-76E9-3CE2-0DF5-B084793F6149}"/>
              </a:ext>
            </a:extLst>
          </p:cNvPr>
          <p:cNvSpPr txBox="1"/>
          <p:nvPr/>
        </p:nvSpPr>
        <p:spPr>
          <a:xfrm>
            <a:off x="161800" y="3998568"/>
            <a:ext cx="5171608" cy="2123658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endParaRPr lang="en-GB" sz="1200" b="1" dirty="0"/>
          </a:p>
          <a:p>
            <a:pPr>
              <a:buNone/>
            </a:pPr>
            <a:endParaRPr lang="en-GB" sz="1200" b="1" dirty="0"/>
          </a:p>
          <a:p>
            <a:pPr>
              <a:buNone/>
            </a:pPr>
            <a:r>
              <a:rPr lang="en-GB" sz="1200" b="1" dirty="0"/>
              <a:t>Change in Thermal Energy = mass × specific heat capacity × temperature change</a:t>
            </a:r>
          </a:p>
          <a:p>
            <a:pPr>
              <a:buNone/>
            </a:pPr>
            <a:r>
              <a:rPr lang="en-GB" sz="1200" b="1" dirty="0"/>
              <a:t>Example Question:</a:t>
            </a:r>
            <a:br>
              <a:rPr lang="en-GB" sz="1200" dirty="0"/>
            </a:br>
            <a:r>
              <a:rPr lang="en-GB" sz="1200" dirty="0"/>
              <a:t>A 2 kg block of metal is heated from 20°C to 60°C. The specific heat capacity is 500 J/</a:t>
            </a:r>
            <a:r>
              <a:rPr lang="en-GB" sz="1200" dirty="0" err="1"/>
              <a:t>kg°C</a:t>
            </a:r>
            <a:r>
              <a:rPr lang="en-GB" sz="1200" dirty="0"/>
              <a:t>.</a:t>
            </a:r>
            <a:br>
              <a:rPr lang="en-GB" sz="1200" dirty="0"/>
            </a:br>
            <a:r>
              <a:rPr lang="en-GB" sz="1200" dirty="0"/>
              <a:t>How much thermal energy is transferred?</a:t>
            </a:r>
          </a:p>
          <a:p>
            <a:r>
              <a:rPr lang="en-GB" sz="1200" b="1" dirty="0"/>
              <a:t>Working:</a:t>
            </a:r>
            <a:br>
              <a:rPr lang="en-GB" sz="1200" dirty="0"/>
            </a:br>
            <a:r>
              <a:rPr lang="en-GB" sz="1200" dirty="0"/>
              <a:t>Change in temperature = 60°C − 20°C = 40°C</a:t>
            </a:r>
            <a:br>
              <a:rPr lang="en-GB" sz="1200" dirty="0"/>
            </a:br>
            <a:r>
              <a:rPr lang="en-GB" sz="1200" dirty="0"/>
              <a:t>Thermal energy = 2 kg × 500 J/</a:t>
            </a:r>
            <a:r>
              <a:rPr lang="en-GB" sz="1200" dirty="0" err="1"/>
              <a:t>kg°C</a:t>
            </a:r>
            <a:r>
              <a:rPr lang="en-GB" sz="1200" dirty="0"/>
              <a:t> × 40°C = </a:t>
            </a:r>
            <a:r>
              <a:rPr lang="en-GB" sz="1200" b="1" dirty="0"/>
              <a:t>40,000 </a:t>
            </a:r>
            <a:endParaRPr lang="en-GB" sz="120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DF25EFC-F5DA-9A5F-6B6D-3CE32B20375F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8.1 Heating engineer KO</a:t>
            </a:r>
            <a:endParaRPr lang="en-GB" sz="2800" dirty="0">
              <a:solidFill>
                <a:schemeClr val="bg1"/>
              </a:solidFill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9CA25932-72F2-C5B2-5D03-B3556880F6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7087703"/>
              </p:ext>
            </p:extLst>
          </p:nvPr>
        </p:nvGraphicFramePr>
        <p:xfrm>
          <a:off x="5483512" y="527030"/>
          <a:ext cx="6578996" cy="603039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545835">
                  <a:extLst>
                    <a:ext uri="{9D8B030D-6E8A-4147-A177-3AD203B41FA5}">
                      <a16:colId xmlns:a16="http://schemas.microsoft.com/office/drawing/2014/main" val="1083857265"/>
                    </a:ext>
                  </a:extLst>
                </a:gridCol>
                <a:gridCol w="5033161">
                  <a:extLst>
                    <a:ext uri="{9D8B030D-6E8A-4147-A177-3AD203B41FA5}">
                      <a16:colId xmlns:a16="http://schemas.microsoft.com/office/drawing/2014/main" val="1880298370"/>
                    </a:ext>
                  </a:extLst>
                </a:gridCol>
              </a:tblGrid>
              <a:tr h="174938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effectLst/>
                        </a:rPr>
                        <a:t>Definitions</a:t>
                      </a:r>
                      <a:endParaRPr lang="en-GB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24" marR="57024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0131924"/>
                  </a:ext>
                </a:extLst>
              </a:tr>
              <a:tr h="43750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b="1" spc="-10" dirty="0">
                          <a:effectLst/>
                        </a:rPr>
                        <a:t>Thermal</a:t>
                      </a:r>
                      <a:r>
                        <a:rPr lang="en-GB" sz="1200" b="1" dirty="0">
                          <a:effectLst/>
                        </a:rPr>
                        <a:t> </a:t>
                      </a:r>
                      <a:r>
                        <a:rPr lang="en-GB" sz="1200" b="1" spc="-10" dirty="0">
                          <a:effectLst/>
                        </a:rPr>
                        <a:t>conductor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24" marR="57024" marT="0" marB="0"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dirty="0">
                          <a:effectLst/>
                        </a:rPr>
                        <a:t>A</a:t>
                      </a:r>
                      <a:r>
                        <a:rPr lang="en-GB" sz="1200" spc="-1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material</a:t>
                      </a:r>
                      <a:r>
                        <a:rPr lang="en-GB" sz="1200" spc="-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that</a:t>
                      </a:r>
                      <a:r>
                        <a:rPr lang="en-GB" sz="1200" spc="-1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will</a:t>
                      </a:r>
                      <a:r>
                        <a:rPr lang="en-GB" sz="1200" spc="-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let</a:t>
                      </a:r>
                      <a:r>
                        <a:rPr lang="en-GB" sz="1200" spc="-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heat</a:t>
                      </a:r>
                      <a:r>
                        <a:rPr lang="en-GB" sz="1200" spc="-1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flow</a:t>
                      </a:r>
                      <a:r>
                        <a:rPr lang="en-GB" sz="1200" spc="-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through</a:t>
                      </a:r>
                      <a:r>
                        <a:rPr lang="en-GB" sz="1200" spc="-5" dirty="0">
                          <a:effectLst/>
                        </a:rPr>
                        <a:t> </a:t>
                      </a:r>
                      <a:r>
                        <a:rPr lang="en-GB" sz="1200" spc="-25" dirty="0">
                          <a:effectLst/>
                        </a:rPr>
                        <a:t>it.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24" marR="57024" marT="0" marB="0"/>
                </a:tc>
                <a:extLst>
                  <a:ext uri="{0D108BD9-81ED-4DB2-BD59-A6C34878D82A}">
                    <a16:rowId xmlns:a16="http://schemas.microsoft.com/office/drawing/2014/main" val="2192545227"/>
                  </a:ext>
                </a:extLst>
              </a:tr>
              <a:tr h="437503">
                <a:tc>
                  <a:txBody>
                    <a:bodyPr/>
                    <a:lstStyle/>
                    <a:p>
                      <a:pPr marL="22225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b="1" spc="-10" dirty="0">
                          <a:effectLst/>
                        </a:rPr>
                        <a:t>Thermal</a:t>
                      </a:r>
                      <a:endParaRPr lang="en-GB" sz="14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b="1" spc="-10" dirty="0">
                          <a:effectLst/>
                        </a:rPr>
                        <a:t>insulator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24" marR="57024" marT="0" marB="0"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dirty="0">
                          <a:effectLst/>
                        </a:rPr>
                        <a:t>A</a:t>
                      </a:r>
                      <a:r>
                        <a:rPr lang="en-GB" sz="1200" spc="-2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material</a:t>
                      </a:r>
                      <a:r>
                        <a:rPr lang="en-GB" sz="1200" spc="-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that</a:t>
                      </a:r>
                      <a:r>
                        <a:rPr lang="en-GB" sz="1200" spc="-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will</a:t>
                      </a:r>
                      <a:r>
                        <a:rPr lang="en-GB" sz="1200" spc="-1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not</a:t>
                      </a:r>
                      <a:r>
                        <a:rPr lang="en-GB" sz="1200" spc="-1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let</a:t>
                      </a:r>
                      <a:r>
                        <a:rPr lang="en-GB" sz="1200" spc="-5" dirty="0">
                          <a:effectLst/>
                        </a:rPr>
                        <a:t> hea</a:t>
                      </a:r>
                      <a:r>
                        <a:rPr lang="en-GB" sz="1200" dirty="0">
                          <a:effectLst/>
                        </a:rPr>
                        <a:t>t</a:t>
                      </a:r>
                      <a:r>
                        <a:rPr lang="en-GB" sz="1200" spc="-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flow</a:t>
                      </a:r>
                      <a:r>
                        <a:rPr lang="en-GB" sz="1200" spc="-1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through</a:t>
                      </a:r>
                      <a:r>
                        <a:rPr lang="en-GB" sz="1200" spc="-5" dirty="0">
                          <a:effectLst/>
                        </a:rPr>
                        <a:t> </a:t>
                      </a:r>
                      <a:r>
                        <a:rPr lang="en-GB" sz="1200" spc="-25" dirty="0">
                          <a:effectLst/>
                        </a:rPr>
                        <a:t>it.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24" marR="57024" marT="0" marB="0"/>
                </a:tc>
                <a:extLst>
                  <a:ext uri="{0D108BD9-81ED-4DB2-BD59-A6C34878D82A}">
                    <a16:rowId xmlns:a16="http://schemas.microsoft.com/office/drawing/2014/main" val="2969488506"/>
                  </a:ext>
                </a:extLst>
              </a:tr>
              <a:tr h="550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b="1" spc="-10" dirty="0">
                          <a:effectLst/>
                        </a:rPr>
                        <a:t>Conduction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24" marR="57024" marT="0" marB="0"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dirty="0">
                          <a:effectLst/>
                        </a:rPr>
                        <a:t>The</a:t>
                      </a:r>
                      <a:r>
                        <a:rPr lang="en-GB" sz="1200" spc="-2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movement</a:t>
                      </a:r>
                      <a:r>
                        <a:rPr lang="en-GB" sz="1200" spc="-2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of</a:t>
                      </a:r>
                      <a:r>
                        <a:rPr lang="en-GB" sz="1200" spc="-2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heat</a:t>
                      </a:r>
                      <a:r>
                        <a:rPr lang="en-GB" sz="1200" spc="-2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(or</a:t>
                      </a:r>
                      <a:r>
                        <a:rPr lang="en-GB" sz="1200" spc="-2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electricity)</a:t>
                      </a:r>
                      <a:r>
                        <a:rPr lang="en-GB" sz="1200" spc="-2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through</a:t>
                      </a:r>
                      <a:r>
                        <a:rPr lang="en-GB" sz="1200" spc="-2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a</a:t>
                      </a:r>
                      <a:r>
                        <a:rPr lang="en-GB" sz="1200" spc="-2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substance.</a:t>
                      </a:r>
                      <a:r>
                        <a:rPr lang="en-GB" sz="1200" spc="-2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Heat</a:t>
                      </a:r>
                      <a:r>
                        <a:rPr lang="en-GB" sz="1200" spc="-2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is conducted due to particles vibrating and hitting each other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24" marR="57024" marT="0" marB="0"/>
                </a:tc>
                <a:extLst>
                  <a:ext uri="{0D108BD9-81ED-4DB2-BD59-A6C34878D82A}">
                    <a16:rowId xmlns:a16="http://schemas.microsoft.com/office/drawing/2014/main" val="2029798786"/>
                  </a:ext>
                </a:extLst>
              </a:tr>
              <a:tr h="7374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b="1" spc="-10" dirty="0">
                          <a:effectLst/>
                        </a:rPr>
                        <a:t>Convection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24" marR="57024" marT="0" marB="0"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dirty="0">
                          <a:effectLst/>
                        </a:rPr>
                        <a:t>The</a:t>
                      </a:r>
                      <a:r>
                        <a:rPr lang="en-GB" sz="1200" spc="-1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transfer</a:t>
                      </a:r>
                      <a:r>
                        <a:rPr lang="en-GB" sz="1200" spc="-1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of</a:t>
                      </a:r>
                      <a:r>
                        <a:rPr lang="en-GB" sz="1200" spc="-2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heat</a:t>
                      </a:r>
                      <a:r>
                        <a:rPr lang="en-GB" sz="1200" spc="-1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through</a:t>
                      </a:r>
                      <a:r>
                        <a:rPr lang="en-GB" sz="1200" spc="-2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a</a:t>
                      </a:r>
                      <a:r>
                        <a:rPr lang="en-GB" sz="1200" spc="-1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liquid</a:t>
                      </a:r>
                      <a:r>
                        <a:rPr lang="en-GB" sz="1200" spc="-2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or</a:t>
                      </a:r>
                      <a:r>
                        <a:rPr lang="en-GB" sz="1200" spc="-1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gas</a:t>
                      </a:r>
                      <a:r>
                        <a:rPr lang="en-GB" sz="1200" spc="-1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(fluid)</a:t>
                      </a:r>
                      <a:r>
                        <a:rPr lang="en-GB" sz="1200" spc="-2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Convection</a:t>
                      </a:r>
                      <a:r>
                        <a:rPr lang="en-GB" sz="1200" spc="-2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occurs when particles with a lot of heat energy in a liquid or gas move and take the place of particles with less heat energy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24" marR="57024" marT="0" marB="0"/>
                </a:tc>
                <a:extLst>
                  <a:ext uri="{0D108BD9-81ED-4DB2-BD59-A6C34878D82A}">
                    <a16:rowId xmlns:a16="http://schemas.microsoft.com/office/drawing/2014/main" val="3539224731"/>
                  </a:ext>
                </a:extLst>
              </a:tr>
              <a:tr h="5297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b="1" spc="-10" dirty="0">
                          <a:effectLst/>
                        </a:rPr>
                        <a:t>Radiation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24" marR="57024" marT="0" marB="0"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090"/>
                        </a:lnSpc>
                        <a:buNone/>
                      </a:pPr>
                      <a:r>
                        <a:rPr lang="en-US" sz="1200" dirty="0">
                          <a:effectLst/>
                        </a:rPr>
                        <a:t>Heat</a:t>
                      </a:r>
                      <a:r>
                        <a:rPr lang="en-US" sz="1200" spc="-20" dirty="0">
                          <a:effectLst/>
                        </a:rPr>
                        <a:t> </a:t>
                      </a:r>
                      <a:r>
                        <a:rPr lang="en-US" sz="1200" dirty="0">
                          <a:effectLst/>
                        </a:rPr>
                        <a:t>can</a:t>
                      </a:r>
                      <a:r>
                        <a:rPr lang="en-US" sz="1200" spc="-15" dirty="0">
                          <a:effectLst/>
                        </a:rPr>
                        <a:t> </a:t>
                      </a:r>
                      <a:r>
                        <a:rPr lang="en-US" sz="1200" dirty="0">
                          <a:effectLst/>
                        </a:rPr>
                        <a:t>be</a:t>
                      </a:r>
                      <a:r>
                        <a:rPr lang="en-US" sz="1200" spc="-10" dirty="0">
                          <a:effectLst/>
                        </a:rPr>
                        <a:t> </a:t>
                      </a:r>
                      <a:r>
                        <a:rPr lang="en-US" sz="1200" dirty="0">
                          <a:effectLst/>
                        </a:rPr>
                        <a:t>transferred</a:t>
                      </a:r>
                      <a:r>
                        <a:rPr lang="en-US" sz="1200" spc="-10" dirty="0">
                          <a:effectLst/>
                        </a:rPr>
                        <a:t> </a:t>
                      </a:r>
                      <a:r>
                        <a:rPr lang="en-US" sz="1200" dirty="0">
                          <a:effectLst/>
                        </a:rPr>
                        <a:t>by</a:t>
                      </a:r>
                      <a:r>
                        <a:rPr lang="en-US" sz="1200" spc="-10" dirty="0">
                          <a:effectLst/>
                        </a:rPr>
                        <a:t> </a:t>
                      </a:r>
                      <a:r>
                        <a:rPr lang="en-US" sz="1200" dirty="0">
                          <a:effectLst/>
                        </a:rPr>
                        <a:t>infrared radiation.</a:t>
                      </a:r>
                      <a:r>
                        <a:rPr lang="en-US" sz="1200" spc="-10" dirty="0">
                          <a:effectLst/>
                        </a:rPr>
                        <a:t> T</a:t>
                      </a:r>
                      <a:r>
                        <a:rPr lang="en-US" sz="1200" dirty="0">
                          <a:effectLst/>
                        </a:rPr>
                        <a:t>his</a:t>
                      </a:r>
                      <a:r>
                        <a:rPr lang="en-US" sz="1200" spc="-10" dirty="0">
                          <a:effectLst/>
                        </a:rPr>
                        <a:t> </a:t>
                      </a:r>
                      <a:r>
                        <a:rPr lang="en-US" sz="1200" dirty="0">
                          <a:effectLst/>
                        </a:rPr>
                        <a:t>is</a:t>
                      </a:r>
                      <a:r>
                        <a:rPr lang="en-US" sz="1200" spc="-10" dirty="0">
                          <a:effectLst/>
                        </a:rPr>
                        <a:t> </a:t>
                      </a:r>
                      <a:r>
                        <a:rPr lang="en-US" sz="1200" dirty="0">
                          <a:effectLst/>
                        </a:rPr>
                        <a:t>an</a:t>
                      </a:r>
                      <a:r>
                        <a:rPr lang="en-US" sz="1200" spc="-5" dirty="0">
                          <a:effectLst/>
                        </a:rPr>
                        <a:t> </a:t>
                      </a:r>
                      <a:r>
                        <a:rPr lang="en-US" sz="1200" spc="-10" dirty="0">
                          <a:effectLst/>
                        </a:rPr>
                        <a:t>electromagnetic</a:t>
                      </a:r>
                      <a:endParaRPr lang="en-GB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dirty="0">
                          <a:effectLst/>
                        </a:rPr>
                        <a:t>wave</a:t>
                      </a:r>
                      <a:r>
                        <a:rPr lang="en-GB" sz="1200" spc="-1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and</a:t>
                      </a:r>
                      <a:r>
                        <a:rPr lang="en-GB" sz="1200" spc="-1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doesn’t</a:t>
                      </a:r>
                      <a:r>
                        <a:rPr lang="en-GB" sz="1200" spc="-1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use</a:t>
                      </a:r>
                      <a:r>
                        <a:rPr lang="en-GB" sz="1200" spc="-5" dirty="0">
                          <a:effectLst/>
                        </a:rPr>
                        <a:t> </a:t>
                      </a:r>
                      <a:r>
                        <a:rPr lang="en-GB" sz="1200" spc="-10" dirty="0">
                          <a:effectLst/>
                        </a:rPr>
                        <a:t>particles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24" marR="57024" marT="0" marB="0"/>
                </a:tc>
                <a:extLst>
                  <a:ext uri="{0D108BD9-81ED-4DB2-BD59-A6C34878D82A}">
                    <a16:rowId xmlns:a16="http://schemas.microsoft.com/office/drawing/2014/main" val="2755668630"/>
                  </a:ext>
                </a:extLst>
              </a:tr>
              <a:tr h="2129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b="1" spc="-10" dirty="0">
                          <a:effectLst/>
                        </a:rPr>
                        <a:t>Temperature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24" marR="57024" marT="0" marB="0"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dirty="0">
                          <a:effectLst/>
                        </a:rPr>
                        <a:t>Temperature</a:t>
                      </a:r>
                      <a:r>
                        <a:rPr lang="en-GB" sz="1200" spc="-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is</a:t>
                      </a:r>
                      <a:r>
                        <a:rPr lang="en-GB" sz="1200" spc="-1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a</a:t>
                      </a:r>
                      <a:r>
                        <a:rPr lang="en-GB" sz="1200" spc="-1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measure of</a:t>
                      </a:r>
                      <a:r>
                        <a:rPr lang="en-GB" sz="1200" spc="-1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how</a:t>
                      </a:r>
                      <a:r>
                        <a:rPr lang="en-GB" sz="1200" spc="-1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hot</a:t>
                      </a:r>
                      <a:r>
                        <a:rPr lang="en-GB" sz="1200" spc="-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something </a:t>
                      </a:r>
                      <a:r>
                        <a:rPr lang="en-GB" sz="1200" spc="-25" dirty="0">
                          <a:effectLst/>
                        </a:rPr>
                        <a:t>is.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24" marR="57024" marT="0" marB="0"/>
                </a:tc>
                <a:extLst>
                  <a:ext uri="{0D108BD9-81ED-4DB2-BD59-A6C34878D82A}">
                    <a16:rowId xmlns:a16="http://schemas.microsoft.com/office/drawing/2014/main" val="591076151"/>
                  </a:ext>
                </a:extLst>
              </a:tr>
              <a:tr h="3630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b="1" spc="-20" dirty="0">
                          <a:effectLst/>
                        </a:rPr>
                        <a:t>Heat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24" marR="57024" marT="0" marB="0"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dirty="0">
                          <a:effectLst/>
                        </a:rPr>
                        <a:t>Heat</a:t>
                      </a:r>
                      <a:r>
                        <a:rPr lang="en-GB" sz="1200" spc="-2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is</a:t>
                      </a:r>
                      <a:r>
                        <a:rPr lang="en-GB" sz="1200" spc="-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a</a:t>
                      </a:r>
                      <a:r>
                        <a:rPr lang="en-GB" sz="1200" spc="-1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measure</a:t>
                      </a:r>
                      <a:r>
                        <a:rPr lang="en-GB" sz="1200" spc="-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of</a:t>
                      </a:r>
                      <a:r>
                        <a:rPr lang="en-GB" sz="1200" spc="-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the</a:t>
                      </a:r>
                      <a:r>
                        <a:rPr lang="en-GB" sz="1200" spc="-1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thermal</a:t>
                      </a:r>
                      <a:r>
                        <a:rPr lang="en-GB" sz="1200" spc="-1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energy</a:t>
                      </a:r>
                      <a:r>
                        <a:rPr lang="en-GB" sz="1200" spc="-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contained</a:t>
                      </a:r>
                      <a:r>
                        <a:rPr lang="en-GB" sz="1200" spc="-1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in</a:t>
                      </a:r>
                      <a:r>
                        <a:rPr lang="en-GB" sz="1200" spc="-1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an</a:t>
                      </a:r>
                      <a:r>
                        <a:rPr lang="en-GB" sz="1200" spc="-5" dirty="0">
                          <a:effectLst/>
                        </a:rPr>
                        <a:t> </a:t>
                      </a:r>
                      <a:r>
                        <a:rPr lang="en-GB" sz="1200" spc="-10" dirty="0">
                          <a:effectLst/>
                        </a:rPr>
                        <a:t>object.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24" marR="57024" marT="0" marB="0"/>
                </a:tc>
                <a:extLst>
                  <a:ext uri="{0D108BD9-81ED-4DB2-BD59-A6C34878D82A}">
                    <a16:rowId xmlns:a16="http://schemas.microsoft.com/office/drawing/2014/main" val="1573972523"/>
                  </a:ext>
                </a:extLst>
              </a:tr>
              <a:tr h="550247">
                <a:tc>
                  <a:txBody>
                    <a:bodyPr/>
                    <a:lstStyle/>
                    <a:p>
                      <a:pPr marL="22225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b="1" spc="-10" dirty="0">
                          <a:effectLst/>
                        </a:rPr>
                        <a:t>Thermal</a:t>
                      </a:r>
                      <a:endParaRPr lang="en-GB" sz="14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b="1" spc="-10" dirty="0">
                          <a:effectLst/>
                        </a:rPr>
                        <a:t>energy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24" marR="57024" marT="0" marB="0"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15000"/>
                        </a:lnSpc>
                        <a:buNone/>
                      </a:pPr>
                      <a:r>
                        <a:rPr lang="en-US" sz="1200" dirty="0">
                          <a:effectLst/>
                        </a:rPr>
                        <a:t>Energy</a:t>
                      </a:r>
                      <a:r>
                        <a:rPr lang="en-US" sz="1200" spc="-10" dirty="0">
                          <a:effectLst/>
                        </a:rPr>
                        <a:t> </a:t>
                      </a:r>
                      <a:r>
                        <a:rPr lang="en-US" sz="1200" dirty="0">
                          <a:effectLst/>
                        </a:rPr>
                        <a:t>that</a:t>
                      </a:r>
                      <a:r>
                        <a:rPr lang="en-US" sz="1200" spc="-5" dirty="0">
                          <a:effectLst/>
                        </a:rPr>
                        <a:t> </a:t>
                      </a:r>
                      <a:r>
                        <a:rPr lang="en-US" sz="1200" dirty="0">
                          <a:effectLst/>
                        </a:rPr>
                        <a:t>is</a:t>
                      </a:r>
                      <a:r>
                        <a:rPr lang="en-US" sz="1200" spc="-10" dirty="0">
                          <a:effectLst/>
                        </a:rPr>
                        <a:t> </a:t>
                      </a:r>
                      <a:r>
                        <a:rPr lang="en-US" sz="1200" dirty="0">
                          <a:effectLst/>
                        </a:rPr>
                        <a:t>due</a:t>
                      </a:r>
                      <a:r>
                        <a:rPr lang="en-US" sz="1200" spc="-5" dirty="0">
                          <a:effectLst/>
                        </a:rPr>
                        <a:t> </a:t>
                      </a:r>
                      <a:r>
                        <a:rPr lang="en-US" sz="1200" dirty="0">
                          <a:effectLst/>
                        </a:rPr>
                        <a:t>to</a:t>
                      </a:r>
                      <a:r>
                        <a:rPr lang="en-US" sz="1200" spc="-15" dirty="0">
                          <a:effectLst/>
                        </a:rPr>
                        <a:t> </a:t>
                      </a:r>
                      <a:r>
                        <a:rPr lang="en-US" sz="1200" dirty="0">
                          <a:effectLst/>
                        </a:rPr>
                        <a:t>particles</a:t>
                      </a:r>
                      <a:r>
                        <a:rPr lang="en-US" sz="1200" spc="-5" dirty="0">
                          <a:effectLst/>
                        </a:rPr>
                        <a:t> </a:t>
                      </a:r>
                      <a:r>
                        <a:rPr lang="en-US" sz="1200" dirty="0">
                          <a:effectLst/>
                        </a:rPr>
                        <a:t>moving</a:t>
                      </a:r>
                      <a:r>
                        <a:rPr lang="en-US" sz="1200" spc="-5" dirty="0">
                          <a:effectLst/>
                        </a:rPr>
                        <a:t> </a:t>
                      </a:r>
                      <a:r>
                        <a:rPr lang="en-US" sz="1200" dirty="0">
                          <a:effectLst/>
                        </a:rPr>
                        <a:t>and</a:t>
                      </a:r>
                      <a:r>
                        <a:rPr lang="en-US" sz="1200" spc="-5" dirty="0">
                          <a:effectLst/>
                        </a:rPr>
                        <a:t> </a:t>
                      </a:r>
                      <a:r>
                        <a:rPr lang="en-US" sz="1200" dirty="0">
                          <a:effectLst/>
                        </a:rPr>
                        <a:t>results</a:t>
                      </a:r>
                      <a:r>
                        <a:rPr lang="en-US" sz="1200" spc="-15" dirty="0">
                          <a:effectLst/>
                        </a:rPr>
                        <a:t> </a:t>
                      </a:r>
                      <a:r>
                        <a:rPr lang="en-US" sz="1200" dirty="0">
                          <a:effectLst/>
                        </a:rPr>
                        <a:t>in</a:t>
                      </a:r>
                      <a:r>
                        <a:rPr lang="en-US" sz="1200" spc="-10" dirty="0">
                          <a:effectLst/>
                        </a:rPr>
                        <a:t> </a:t>
                      </a:r>
                      <a:r>
                        <a:rPr lang="en-US" sz="1200" dirty="0">
                          <a:effectLst/>
                        </a:rPr>
                        <a:t>an</a:t>
                      </a:r>
                      <a:r>
                        <a:rPr lang="en-US" sz="1200" spc="-15" dirty="0">
                          <a:effectLst/>
                        </a:rPr>
                        <a:t> </a:t>
                      </a:r>
                      <a:r>
                        <a:rPr lang="en-US" sz="1200" dirty="0">
                          <a:effectLst/>
                        </a:rPr>
                        <a:t>object</a:t>
                      </a:r>
                      <a:r>
                        <a:rPr lang="en-US" sz="1200" spc="-5" dirty="0">
                          <a:effectLst/>
                        </a:rPr>
                        <a:t> </a:t>
                      </a:r>
                      <a:r>
                        <a:rPr lang="en-US" sz="1200" dirty="0">
                          <a:effectLst/>
                        </a:rPr>
                        <a:t>having</a:t>
                      </a:r>
                      <a:r>
                        <a:rPr lang="en-US" sz="1200" spc="-5" dirty="0">
                          <a:effectLst/>
                        </a:rPr>
                        <a:t> </a:t>
                      </a:r>
                      <a:r>
                        <a:rPr lang="en-US" sz="1200" spc="-50" dirty="0">
                          <a:effectLst/>
                        </a:rPr>
                        <a:t>a</a:t>
                      </a:r>
                      <a:endParaRPr lang="en-GB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dirty="0">
                          <a:effectLst/>
                        </a:rPr>
                        <a:t>temperature.</a:t>
                      </a:r>
                      <a:r>
                        <a:rPr lang="en-GB" sz="1200" spc="-2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It</a:t>
                      </a:r>
                      <a:r>
                        <a:rPr lang="en-GB" sz="1200" spc="-2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is</a:t>
                      </a:r>
                      <a:r>
                        <a:rPr lang="en-GB" sz="1200" spc="-1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transferred</a:t>
                      </a:r>
                      <a:r>
                        <a:rPr lang="en-GB" sz="1200" spc="-2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as</a:t>
                      </a:r>
                      <a:r>
                        <a:rPr lang="en-GB" sz="1200" spc="-20" dirty="0">
                          <a:effectLst/>
                        </a:rPr>
                        <a:t> heat.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24" marR="57024" marT="0" marB="0"/>
                </a:tc>
                <a:extLst>
                  <a:ext uri="{0D108BD9-81ED-4DB2-BD59-A6C34878D82A}">
                    <a16:rowId xmlns:a16="http://schemas.microsoft.com/office/drawing/2014/main" val="1768026191"/>
                  </a:ext>
                </a:extLst>
              </a:tr>
              <a:tr h="43750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b="1" spc="-10" dirty="0">
                          <a:effectLst/>
                        </a:rPr>
                        <a:t>Thermal</a:t>
                      </a:r>
                      <a:r>
                        <a:rPr lang="en-GB" sz="1200" b="1" dirty="0">
                          <a:effectLst/>
                        </a:rPr>
                        <a:t> </a:t>
                      </a:r>
                      <a:r>
                        <a:rPr lang="en-GB" sz="1200" b="1" spc="-10" dirty="0">
                          <a:effectLst/>
                        </a:rPr>
                        <a:t>conductor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24" marR="57024" marT="0" marB="0"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dirty="0">
                          <a:effectLst/>
                        </a:rPr>
                        <a:t>A</a:t>
                      </a:r>
                      <a:r>
                        <a:rPr lang="en-GB" sz="1200" spc="-1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material</a:t>
                      </a:r>
                      <a:r>
                        <a:rPr lang="en-GB" sz="1200" spc="-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that</a:t>
                      </a:r>
                      <a:r>
                        <a:rPr lang="en-GB" sz="1200" spc="-1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will</a:t>
                      </a:r>
                      <a:r>
                        <a:rPr lang="en-GB" sz="1200" spc="-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let</a:t>
                      </a:r>
                      <a:r>
                        <a:rPr lang="en-GB" sz="1200" spc="-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heat</a:t>
                      </a:r>
                      <a:r>
                        <a:rPr lang="en-GB" sz="1200" spc="-1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flow</a:t>
                      </a:r>
                      <a:r>
                        <a:rPr lang="en-GB" sz="1200" spc="-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through</a:t>
                      </a:r>
                      <a:r>
                        <a:rPr lang="en-GB" sz="1200" spc="-5" dirty="0">
                          <a:effectLst/>
                        </a:rPr>
                        <a:t> </a:t>
                      </a:r>
                      <a:r>
                        <a:rPr lang="en-GB" sz="1200" spc="-25" dirty="0">
                          <a:effectLst/>
                        </a:rPr>
                        <a:t>it.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24" marR="57024" marT="0" marB="0"/>
                </a:tc>
                <a:extLst>
                  <a:ext uri="{0D108BD9-81ED-4DB2-BD59-A6C34878D82A}">
                    <a16:rowId xmlns:a16="http://schemas.microsoft.com/office/drawing/2014/main" val="753219355"/>
                  </a:ext>
                </a:extLst>
              </a:tr>
              <a:tr h="550247">
                <a:tc>
                  <a:txBody>
                    <a:bodyPr/>
                    <a:lstStyle/>
                    <a:p>
                      <a:pPr marL="65405" algn="ctr">
                        <a:lnSpc>
                          <a:spcPts val="134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b="1" spc="-10" dirty="0">
                          <a:effectLst/>
                        </a:rPr>
                        <a:t>Boiler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24" marR="57024" marT="0" marB="0"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13081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dirty="0">
                          <a:effectLst/>
                        </a:rPr>
                        <a:t>This</a:t>
                      </a:r>
                      <a:r>
                        <a:rPr lang="en-GB" sz="1200" spc="-2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has</a:t>
                      </a:r>
                      <a:r>
                        <a:rPr lang="en-GB" sz="1200" spc="-2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a</a:t>
                      </a:r>
                      <a:r>
                        <a:rPr lang="en-GB" sz="1200" spc="-2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large</a:t>
                      </a:r>
                      <a:r>
                        <a:rPr lang="en-GB" sz="1200" spc="-2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surface</a:t>
                      </a:r>
                      <a:r>
                        <a:rPr lang="en-GB" sz="1200" spc="-1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area</a:t>
                      </a:r>
                      <a:r>
                        <a:rPr lang="en-GB" sz="1200" spc="-2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to</a:t>
                      </a:r>
                      <a:r>
                        <a:rPr lang="en-GB" sz="1200" spc="-2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allow</a:t>
                      </a:r>
                      <a:r>
                        <a:rPr lang="en-GB" sz="1200" spc="-1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for</a:t>
                      </a:r>
                      <a:r>
                        <a:rPr lang="en-GB" sz="1200" spc="-2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large</a:t>
                      </a:r>
                      <a:r>
                        <a:rPr lang="en-GB" sz="1200" spc="-1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amounts</a:t>
                      </a:r>
                      <a:r>
                        <a:rPr lang="en-GB" sz="1200" spc="-2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of heat energy to be transferred to its surrounding through </a:t>
                      </a:r>
                      <a:r>
                        <a:rPr lang="en-GB" sz="1200" spc="-10" dirty="0">
                          <a:effectLst/>
                        </a:rPr>
                        <a:t>convection.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24" marR="57024" marT="0" marB="0"/>
                </a:tc>
                <a:extLst>
                  <a:ext uri="{0D108BD9-81ED-4DB2-BD59-A6C34878D82A}">
                    <a16:rowId xmlns:a16="http://schemas.microsoft.com/office/drawing/2014/main" val="2086686422"/>
                  </a:ext>
                </a:extLst>
              </a:tr>
              <a:tr h="924676">
                <a:tc>
                  <a:txBody>
                    <a:bodyPr/>
                    <a:lstStyle/>
                    <a:p>
                      <a:pPr marL="65405"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b="1" dirty="0">
                          <a:effectLst/>
                        </a:rPr>
                        <a:t>Double</a:t>
                      </a:r>
                      <a:r>
                        <a:rPr lang="en-GB" sz="1200" b="1" spc="-40" dirty="0">
                          <a:effectLst/>
                        </a:rPr>
                        <a:t> </a:t>
                      </a:r>
                      <a:r>
                        <a:rPr lang="en-GB" sz="1200" b="1" spc="-10" dirty="0">
                          <a:effectLst/>
                        </a:rPr>
                        <a:t>Glazing</a:t>
                      </a:r>
                      <a:endParaRPr lang="en-GB" sz="14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b="1" dirty="0">
                          <a:effectLst/>
                        </a:rPr>
                        <a:t> 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24" marR="57024" marT="0" marB="0"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51435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dirty="0">
                          <a:effectLst/>
                        </a:rPr>
                        <a:t>Windows</a:t>
                      </a:r>
                      <a:r>
                        <a:rPr lang="en-GB" sz="1200" spc="-2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and</a:t>
                      </a:r>
                      <a:r>
                        <a:rPr lang="en-GB" sz="1200" spc="-1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doors</a:t>
                      </a:r>
                      <a:r>
                        <a:rPr lang="en-GB" sz="1200" spc="-2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with</a:t>
                      </a:r>
                      <a:r>
                        <a:rPr lang="en-GB" sz="1200" spc="-2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2</a:t>
                      </a:r>
                      <a:r>
                        <a:rPr lang="en-GB" sz="1200" spc="-1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planes</a:t>
                      </a:r>
                      <a:r>
                        <a:rPr lang="en-GB" sz="1200" spc="-2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of</a:t>
                      </a:r>
                      <a:r>
                        <a:rPr lang="en-GB" sz="1200" spc="-2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glass</a:t>
                      </a:r>
                      <a:r>
                        <a:rPr lang="en-GB" sz="1200" spc="-2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with</a:t>
                      </a:r>
                      <a:r>
                        <a:rPr lang="en-GB" sz="1200" spc="-2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air</a:t>
                      </a:r>
                      <a:r>
                        <a:rPr lang="en-GB" sz="1200" spc="-1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trapped between them (or a vacuum between them). Air is a poor conductor and there is no convection because the air is trapped and cannot for convection currents.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24" marR="57024" marT="0" marB="0"/>
                </a:tc>
                <a:extLst>
                  <a:ext uri="{0D108BD9-81ED-4DB2-BD59-A6C34878D82A}">
                    <a16:rowId xmlns:a16="http://schemas.microsoft.com/office/drawing/2014/main" val="2013121573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B6B5EE21-996A-4A72-D755-8B09519BDD5C}"/>
              </a:ext>
            </a:extLst>
          </p:cNvPr>
          <p:cNvSpPr txBox="1"/>
          <p:nvPr/>
        </p:nvSpPr>
        <p:spPr>
          <a:xfrm>
            <a:off x="161800" y="664140"/>
            <a:ext cx="42702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6. Density calculation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F361B6-945A-2894-80C7-540F2A3054D4}"/>
              </a:ext>
            </a:extLst>
          </p:cNvPr>
          <p:cNvSpPr txBox="1"/>
          <p:nvPr/>
        </p:nvSpPr>
        <p:spPr>
          <a:xfrm>
            <a:off x="161800" y="2400795"/>
            <a:ext cx="42702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7. Pressure calculation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3499601-8BF7-4A3A-D307-77941ED2D376}"/>
              </a:ext>
            </a:extLst>
          </p:cNvPr>
          <p:cNvSpPr txBox="1"/>
          <p:nvPr/>
        </p:nvSpPr>
        <p:spPr>
          <a:xfrm>
            <a:off x="129492" y="4064304"/>
            <a:ext cx="42702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8. Change in thermal energy calculation </a:t>
            </a:r>
          </a:p>
        </p:txBody>
      </p:sp>
    </p:spTree>
    <p:extLst>
      <p:ext uri="{BB962C8B-B14F-4D97-AF65-F5344CB8AC3E}">
        <p14:creationId xmlns:p14="http://schemas.microsoft.com/office/powerpoint/2010/main" val="7477901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5840641-0FA5-BA24-DED2-5734EAF485C7}"/>
              </a:ext>
            </a:extLst>
          </p:cNvPr>
          <p:cNvSpPr txBox="1"/>
          <p:nvPr/>
        </p:nvSpPr>
        <p:spPr>
          <a:xfrm>
            <a:off x="3134815" y="5863855"/>
            <a:ext cx="8894791" cy="92333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⚠️ Misconceptions and Applications</a:t>
            </a:r>
          </a:p>
          <a:p>
            <a:r>
              <a:rPr lang="en-GB" dirty="0"/>
              <a:t>Why is it incorrect to say that “metals are always hot”?</a:t>
            </a:r>
          </a:p>
          <a:p>
            <a:r>
              <a:rPr lang="en-GB" dirty="0"/>
              <a:t>Why does a metal spoon feel colder than a wooden spoon at room temperature?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88972B7-D00F-1BD7-964C-29A8E656118B}"/>
              </a:ext>
            </a:extLst>
          </p:cNvPr>
          <p:cNvSpPr txBox="1"/>
          <p:nvPr/>
        </p:nvSpPr>
        <p:spPr>
          <a:xfrm>
            <a:off x="264199" y="852762"/>
            <a:ext cx="5831800" cy="1477328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🔥 Heat Transfer ( Section 1,2,3 ) 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Name the three methods by which heat is transferred.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Which method of heat transfer occurs in solids?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Why does hot air rise in a room? Explain using the idea of convection.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4CA6A63-A56A-68B7-85DF-81CD650AB96B}"/>
              </a:ext>
            </a:extLst>
          </p:cNvPr>
          <p:cNvSpPr txBox="1"/>
          <p:nvPr/>
        </p:nvSpPr>
        <p:spPr>
          <a:xfrm>
            <a:off x="294807" y="2461013"/>
            <a:ext cx="5801193" cy="175432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🧪 Working Scientifically ( Section 4 ) 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What variables would you need to control when designing an experiment to test the effectiveness of different insulating materials?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How would you measure the effectiveness of an insulator in an experiment?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81D4902-AB67-47F8-EDB2-C1C1A5FB6AEA}"/>
              </a:ext>
            </a:extLst>
          </p:cNvPr>
          <p:cNvSpPr txBox="1"/>
          <p:nvPr/>
        </p:nvSpPr>
        <p:spPr>
          <a:xfrm>
            <a:off x="279502" y="4295273"/>
            <a:ext cx="5801193" cy="1488648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❄️ Heat and Temperature ( Section 5 ) </a:t>
            </a:r>
          </a:p>
          <a:p>
            <a:pPr>
              <a:buFont typeface="+mj-lt"/>
              <a:buAutoNum type="arabicPeriod"/>
            </a:pPr>
            <a:r>
              <a:rPr lang="en-GB" dirty="0"/>
              <a:t>What is the difference between heat and temperature?</a:t>
            </a:r>
          </a:p>
          <a:p>
            <a:pPr>
              <a:buFont typeface="+mj-lt"/>
              <a:buAutoNum type="arabicPeriod"/>
            </a:pPr>
            <a:r>
              <a:rPr lang="en-GB" dirty="0"/>
              <a:t>True or false: Metals produce heat on their own.</a:t>
            </a:r>
          </a:p>
          <a:p>
            <a:pPr>
              <a:buFont typeface="+mj-lt"/>
              <a:buAutoNum type="arabicPeriod"/>
            </a:pPr>
            <a:r>
              <a:rPr lang="en-GB" dirty="0"/>
              <a:t>Why do some people mistakenly think that heat and temperature are the same?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C134C85-5E83-3426-3F83-451096A45D3A}"/>
              </a:ext>
            </a:extLst>
          </p:cNvPr>
          <p:cNvSpPr txBox="1"/>
          <p:nvPr/>
        </p:nvSpPr>
        <p:spPr>
          <a:xfrm>
            <a:off x="6357699" y="826768"/>
            <a:ext cx="5526999" cy="175432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📦 Density ( Section 6 ) </a:t>
            </a:r>
          </a:p>
          <a:p>
            <a:pPr>
              <a:buFont typeface="+mj-lt"/>
              <a:buAutoNum type="arabicPeriod" startAt="11"/>
            </a:pPr>
            <a:r>
              <a:rPr lang="en-GB" dirty="0"/>
              <a:t>What is the equation for density?</a:t>
            </a:r>
          </a:p>
          <a:p>
            <a:pPr>
              <a:buFont typeface="+mj-lt"/>
              <a:buAutoNum type="arabicPeriod" startAt="11"/>
            </a:pPr>
            <a:r>
              <a:rPr lang="en-GB" dirty="0"/>
              <a:t>A block has a mass of 500 g and a volume of 250 cm³. What is its density?</a:t>
            </a:r>
          </a:p>
          <a:p>
            <a:pPr>
              <a:buFont typeface="+mj-lt"/>
              <a:buAutoNum type="arabicPeriod" startAt="11"/>
            </a:pPr>
            <a:r>
              <a:rPr lang="en-GB" dirty="0"/>
              <a:t>Why do some objects float in water while others sink?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03B9A64-9A71-F3CF-9A32-BD7A2D7EAE2E}"/>
              </a:ext>
            </a:extLst>
          </p:cNvPr>
          <p:cNvSpPr txBox="1"/>
          <p:nvPr/>
        </p:nvSpPr>
        <p:spPr>
          <a:xfrm>
            <a:off x="6370194" y="2734983"/>
            <a:ext cx="5526999" cy="1200329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⚖️ Pressure ( Section 7 ) </a:t>
            </a:r>
          </a:p>
          <a:p>
            <a:r>
              <a:rPr lang="en-GB" dirty="0"/>
              <a:t>Write down the equation for pressure.</a:t>
            </a:r>
          </a:p>
          <a:p>
            <a:r>
              <a:rPr lang="en-GB" dirty="0"/>
              <a:t>A force of 100 N is applied to an area of 0.5 m². What is the pressure?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CCE093B-8C37-1AB2-32BC-5D88AA3E3120}"/>
              </a:ext>
            </a:extLst>
          </p:cNvPr>
          <p:cNvSpPr txBox="1"/>
          <p:nvPr/>
        </p:nvSpPr>
        <p:spPr>
          <a:xfrm>
            <a:off x="6357700" y="4029165"/>
            <a:ext cx="5526999" cy="175432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♨️ Change in Thermal Energy ( section 8 ) </a:t>
            </a:r>
          </a:p>
          <a:p>
            <a:pPr>
              <a:buFont typeface="+mj-lt"/>
              <a:buAutoNum type="arabicPeriod" startAt="14"/>
            </a:pPr>
            <a:r>
              <a:rPr lang="en-GB" dirty="0"/>
              <a:t>Write down the equation used to calculate the change in thermal energy.</a:t>
            </a:r>
          </a:p>
          <a:p>
            <a:pPr>
              <a:buFont typeface="+mj-lt"/>
              <a:buAutoNum type="arabicPeriod" startAt="14"/>
            </a:pPr>
            <a:r>
              <a:rPr lang="en-GB" dirty="0"/>
              <a:t>A 1.5 kg block is heated from 30°C to 50°C. Its specific heat capacity is 420 J/</a:t>
            </a:r>
            <a:r>
              <a:rPr lang="en-GB" dirty="0" err="1"/>
              <a:t>kg°C</a:t>
            </a:r>
            <a:r>
              <a:rPr lang="en-GB" dirty="0"/>
              <a:t>. Calculate the thermal energy transferred.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2D9286F-C9AC-50B4-522D-09F8C204E925}"/>
              </a:ext>
            </a:extLst>
          </p:cNvPr>
          <p:cNvSpPr txBox="1"/>
          <p:nvPr/>
        </p:nvSpPr>
        <p:spPr>
          <a:xfrm>
            <a:off x="264200" y="457436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🔑 Key Questions for Retention</a:t>
            </a: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B7CF01DA-0E4B-73C4-CE17-690047B1FF79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8.1 Heating engineer KO</a:t>
            </a:r>
            <a:endParaRPr lang="en-GB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64731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890</Words>
  <Application>Microsoft Office PowerPoint</Application>
  <PresentationFormat>Widescreen</PresentationFormat>
  <Paragraphs>97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Aptos</vt:lpstr>
      <vt:lpstr>Aptos Display</vt:lpstr>
      <vt:lpstr>Arial</vt:lpstr>
      <vt:lpstr>Calibri</vt:lpstr>
      <vt:lpstr>Century Gothic</vt:lpstr>
      <vt:lpstr>Office Theme</vt:lpstr>
      <vt:lpstr>8.1 Heating engineer KO</vt:lpstr>
      <vt:lpstr>PowerPoint Presentation</vt:lpstr>
      <vt:lpstr>PowerPoint Presentation</vt:lpstr>
    </vt:vector>
  </TitlesOfParts>
  <Company>Fulwood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Ms G McCormick</dc:creator>
  <cp:lastModifiedBy>Ms G McCormick</cp:lastModifiedBy>
  <cp:revision>11</cp:revision>
  <dcterms:created xsi:type="dcterms:W3CDTF">2025-06-12T19:23:54Z</dcterms:created>
  <dcterms:modified xsi:type="dcterms:W3CDTF">2025-07-04T07:01:04Z</dcterms:modified>
</cp:coreProperties>
</file>